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810" r:id="rId2"/>
    <p:sldMasterId id="2147483798" r:id="rId3"/>
  </p:sldMasterIdLst>
  <p:notesMasterIdLst>
    <p:notesMasterId r:id="rId29"/>
  </p:notesMasterIdLst>
  <p:handoutMasterIdLst>
    <p:handoutMasterId r:id="rId30"/>
  </p:handoutMasterIdLst>
  <p:sldIdLst>
    <p:sldId id="256" r:id="rId4"/>
    <p:sldId id="276" r:id="rId5"/>
    <p:sldId id="277" r:id="rId6"/>
    <p:sldId id="278" r:id="rId7"/>
    <p:sldId id="279" r:id="rId8"/>
    <p:sldId id="281" r:id="rId9"/>
    <p:sldId id="280" r:id="rId10"/>
    <p:sldId id="282" r:id="rId11"/>
    <p:sldId id="285" r:id="rId12"/>
    <p:sldId id="288" r:id="rId13"/>
    <p:sldId id="286" r:id="rId14"/>
    <p:sldId id="287" r:id="rId15"/>
    <p:sldId id="283" r:id="rId16"/>
    <p:sldId id="284" r:id="rId17"/>
    <p:sldId id="289" r:id="rId18"/>
    <p:sldId id="290" r:id="rId19"/>
    <p:sldId id="291" r:id="rId20"/>
    <p:sldId id="298" r:id="rId21"/>
    <p:sldId id="297" r:id="rId22"/>
    <p:sldId id="292" r:id="rId23"/>
    <p:sldId id="293" r:id="rId24"/>
    <p:sldId id="294" r:id="rId25"/>
    <p:sldId id="296" r:id="rId26"/>
    <p:sldId id="295" r:id="rId27"/>
    <p:sldId id="299" r:id="rId28"/>
  </p:sldIdLst>
  <p:sldSz cx="9144000" cy="6858000" type="screen4x3"/>
  <p:notesSz cx="7099300" cy="102346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EECA0"/>
    <a:srgbClr val="FF9933"/>
    <a:srgbClr val="A3271D"/>
    <a:srgbClr val="BB1605"/>
    <a:srgbClr val="56CAA1"/>
    <a:srgbClr val="F7E8E7"/>
    <a:srgbClr val="CF5349"/>
    <a:srgbClr val="E2C1BC"/>
    <a:srgbClr val="F5EE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86471" autoAdjust="0"/>
  </p:normalViewPr>
  <p:slideViewPr>
    <p:cSldViewPr snapToGrid="0" snapToObjects="1">
      <p:cViewPr>
        <p:scale>
          <a:sx n="75" d="100"/>
          <a:sy n="75" d="100"/>
        </p:scale>
        <p:origin x="-1027" y="-7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0" d="100"/>
          <a:sy n="70" d="100"/>
        </p:scale>
        <p:origin x="-2918" y="-77"/>
      </p:cViewPr>
      <p:guideLst>
        <p:guide orient="horz" pos="3223"/>
        <p:guide pos="2236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46" tIns="47773" rIns="95546" bIns="47773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46" tIns="47773" rIns="95546" bIns="47773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46" tIns="47773" rIns="95546" bIns="47773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46" tIns="47773" rIns="95546" bIns="4777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F0211884-5FA1-474A-B2E4-2793941CDB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911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46" tIns="47773" rIns="95546" bIns="47773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46" tIns="47773" rIns="95546" bIns="47773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3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46" tIns="47773" rIns="95546" bIns="47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46" tIns="47773" rIns="95546" bIns="47773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46" tIns="47773" rIns="95546" bIns="4777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A9FA6126-59AD-4B8E-B843-5CAF19B118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640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9E4D110-49A1-4074-9EE8-CC4509A95FCC}" type="slidenum">
              <a:rPr lang="fr-FR" sz="1300" smtClean="0"/>
              <a:pPr/>
              <a:t>1</a:t>
            </a:fld>
            <a:endParaRPr lang="fr-FR" sz="1300" smtClean="0"/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80"/>
          <p:cNvSpPr>
            <a:spLocks noChangeArrowheads="1"/>
          </p:cNvSpPr>
          <p:nvPr/>
        </p:nvSpPr>
        <p:spPr bwMode="auto">
          <a:xfrm>
            <a:off x="0" y="1588"/>
            <a:ext cx="971550" cy="6858000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</a:schemeClr>
              </a:gs>
              <a:gs pos="50000">
                <a:srgbClr val="2C3282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txBody>
          <a:bodyPr wrap="none" anchor="ctr"/>
          <a:lstStyle/>
          <a:p>
            <a:pPr lvl="0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 Box 1102"/>
          <p:cNvSpPr txBox="1">
            <a:spLocks noChangeArrowheads="1"/>
          </p:cNvSpPr>
          <p:nvPr/>
        </p:nvSpPr>
        <p:spPr bwMode="auto">
          <a:xfrm>
            <a:off x="1042988" y="6596063"/>
            <a:ext cx="936625" cy="214312"/>
          </a:xfrm>
          <a:prstGeom prst="rect">
            <a:avLst/>
          </a:prstGeom>
          <a:noFill/>
          <a:ln>
            <a:noFill/>
          </a:ln>
          <a:extLst/>
        </p:spPr>
        <p:txBody>
          <a:bodyPr lIns="0" rIns="9000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fr-FR" sz="800" smtClean="0">
                <a:solidFill>
                  <a:srgbClr val="5F5F5F"/>
                </a:solidFill>
                <a:latin typeface="Arial" charset="0"/>
              </a:rPr>
              <a:t>CEA DSM Irfu</a:t>
            </a:r>
          </a:p>
        </p:txBody>
      </p:sp>
      <p:pic>
        <p:nvPicPr>
          <p:cNvPr id="6" name="Picture 2" descr="http://irfu-i.cea.fr/Page/500/irfu_signature_cea_saclay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7155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82" name="Rectangle 1086"/>
          <p:cNvSpPr>
            <a:spLocks noGrp="1" noChangeArrowheads="1"/>
          </p:cNvSpPr>
          <p:nvPr>
            <p:ph type="ctrTitle" sz="quarter"/>
          </p:nvPr>
        </p:nvSpPr>
        <p:spPr>
          <a:xfrm>
            <a:off x="1042988" y="1082675"/>
            <a:ext cx="7915275" cy="1841500"/>
          </a:xfrm>
        </p:spPr>
        <p:txBody>
          <a:bodyPr/>
          <a:lstStyle>
            <a:lvl1pPr>
              <a:defRPr sz="4400" b="1">
                <a:solidFill>
                  <a:srgbClr val="80BBD0"/>
                </a:solidFill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5192" name="Rectangle 109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42988" y="3860800"/>
            <a:ext cx="7921625" cy="1152525"/>
          </a:xfrm>
        </p:spPr>
        <p:txBody>
          <a:bodyPr/>
          <a:lstStyle>
            <a:lvl1pPr algn="ctr">
              <a:buFontTx/>
              <a:buNone/>
              <a:defRPr sz="2800" b="1" i="1">
                <a:solidFill>
                  <a:srgbClr val="5F5F5F"/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7" name="Rectangle 110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8" name="Rectangle 110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C575E-6C78-4756-9FD4-5324176D6E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338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105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5" name="Rectangle 105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6C09B-27E2-46DF-8D34-4B493D54D1A1}" type="datetime1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Rectangle 10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0EDF6-F168-4562-BAF5-D1606B43C63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294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105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SVOM UTS – SEFUW 6-7 November 2012,  ESA</a:t>
            </a:r>
          </a:p>
        </p:txBody>
      </p:sp>
      <p:sp>
        <p:nvSpPr>
          <p:cNvPr id="5" name="Rectangle 105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DFBE6-7111-4B04-BEA7-4670C00BFA74}" type="datetime1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Rectangle 105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3FEC8-3858-41DF-8F60-FE7AE6B23B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631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42988" y="981075"/>
            <a:ext cx="3973512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68900" y="981075"/>
            <a:ext cx="3975100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05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6" name="Rectangle 105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6ED82-C02A-4F56-8A1F-AAA0A72CF50D}" type="datetime1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5034E-56C9-41C1-91A7-E42D7F0394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3865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05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8" name="Rectangle 105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610AE-AABB-4F1C-B8F7-F745519B8479}" type="datetime1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9" name="Rectangle 10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8C0BE-5164-4740-8D7E-DC81BFC1E95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92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105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4" name="Rectangle 105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99D54-B97D-40F8-8EBB-EFF6D534F686}" type="datetime1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EC508-7A65-480E-9D43-729F5090729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438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3" name="Rectangle 105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6E964-8064-4571-894A-DE73145C0880}" type="datetime1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F39052-C883-48B9-B238-5F6B7462DF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753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05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6" name="Rectangle 105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C9662-EE76-489A-ACE6-24F1C17A853C}" type="datetime1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542E1-4652-4130-A74C-AEEDD7A170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416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05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6" name="Rectangle 105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F6AC4-4D6A-4491-A908-98CEA82D570C}" type="datetime1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6CCB8-D0AC-4C22-99E8-C08AFA1A3A2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9850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5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5" name="Rectangle 105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B6496-4E81-4636-AD2F-6F0D0DD83C5F}" type="datetime1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Rectangle 10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0CB42-4138-4E19-B104-12828E37FA8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2706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19938" y="58738"/>
            <a:ext cx="2024062" cy="65389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042988" y="58738"/>
            <a:ext cx="5924550" cy="65389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05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5" name="Rectangle 105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0761E-7BB9-4572-945E-70041962CF59}" type="datetime1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Rectangle 10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2719B-BE06-4A9C-AF4F-1651989190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663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AD0A9-BAE8-4C36-B98A-A2ED8A875B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358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3DEE2-DAF0-4CB8-8D2D-3DE67CA14F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34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AC983-4FAD-461F-9190-26BC5F1431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381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4910C-7995-4B9F-99C2-AAC9CD15A9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45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5674F-6E52-4821-BD4E-38DD964912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78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922C5-D00A-4D3B-B93F-42F1A9B66B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23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FB467-E69C-467E-B01E-BCACB58ECA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405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30B46-D87A-40F8-B027-BD62937906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320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371D9-866F-4038-95FD-9575057A29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80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0BE68-FA24-412A-85B7-1A42FBA682B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005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B7A17-A7DF-4CC2-99CE-29EDD00BA0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2958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E5C12-AB1D-46A5-9524-FACD632EE9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238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7A918-BFBC-4607-B9BF-D53E26F9EA2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1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1F60A-243C-447B-814D-5EEBAE97BB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8692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38E2F-351A-49F9-83FF-C44589E25F1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690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26EAD-0710-4DAC-B118-0C338EFC147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1606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03AA8-CAA0-4DF9-8A0B-13192FE519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472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12511-B23E-4F17-A3C5-ED52C757EF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8871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F473F-32DE-4766-98B4-A57A2F460F6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843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D46D7-662C-45B6-91A4-F2921670BB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740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66E95-CF88-4B07-8003-77B673A838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578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D8B08-0884-49A1-9751-8E58227510F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29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36"/>
          <p:cNvSpPr>
            <a:spLocks noChangeArrowheads="1"/>
          </p:cNvSpPr>
          <p:nvPr/>
        </p:nvSpPr>
        <p:spPr bwMode="auto">
          <a:xfrm>
            <a:off x="0" y="1588"/>
            <a:ext cx="971550" cy="6858000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</a:schemeClr>
              </a:gs>
              <a:gs pos="50000">
                <a:srgbClr val="2C3282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27" name="Rectangle 10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981075"/>
            <a:ext cx="8101012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1046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58738"/>
            <a:ext cx="8101012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6170" name="Rectangle 105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79613" y="6596063"/>
            <a:ext cx="67468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8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1030" name="Text Box 1051"/>
          <p:cNvSpPr txBox="1">
            <a:spLocks noChangeArrowheads="1"/>
          </p:cNvSpPr>
          <p:nvPr/>
        </p:nvSpPr>
        <p:spPr bwMode="auto">
          <a:xfrm>
            <a:off x="1042988" y="6596063"/>
            <a:ext cx="936625" cy="214312"/>
          </a:xfrm>
          <a:prstGeom prst="rect">
            <a:avLst/>
          </a:prstGeom>
          <a:noFill/>
          <a:ln>
            <a:noFill/>
          </a:ln>
          <a:extLst/>
        </p:spPr>
        <p:txBody>
          <a:bodyPr lIns="0" rIns="9000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fr-FR" sz="800" smtClean="0">
                <a:solidFill>
                  <a:srgbClr val="5F5F5F"/>
                </a:solidFill>
                <a:latin typeface="Arial" charset="0"/>
              </a:rPr>
              <a:t>CEA DSM Irfu</a:t>
            </a:r>
          </a:p>
        </p:txBody>
      </p:sp>
      <p:sp>
        <p:nvSpPr>
          <p:cNvPr id="6172" name="Rectangle 105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96063"/>
            <a:ext cx="9715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 b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1FF95F32-FA7F-4115-95C2-20446B724038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173" name="Rectangle 10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3313" y="6596063"/>
            <a:ext cx="3841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2DA3CF2E-CF09-4F2C-B3AB-2893DA415A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3" name="Picture 2" descr="http://irfu-i.cea.fr/Page/500/irfu_signature_cea_saclay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7155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65" r:id="rId2"/>
    <p:sldLayoutId id="2147484197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accent6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9pPr>
    </p:titleStyle>
    <p:bodyStyle>
      <a:lvl1pPr marL="342900" indent="-1524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itchFamily="34" charset="0"/>
          <a:ea typeface="+mn-ea"/>
          <a:cs typeface="+mn-cs"/>
        </a:defRPr>
      </a:lvl1pPr>
      <a:lvl2pPr marL="76200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2pPr>
      <a:lvl3pPr marL="11811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38F907B-86C1-48B2-B7EB-5668373C75A1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72B464-D623-4311-B64D-C12B5A6DB3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</a:p>
        </p:txBody>
      </p:sp>
      <p:sp>
        <p:nvSpPr>
          <p:cNvPr id="307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22665E5-3F81-4588-B10F-4915314B6D88}" type="datetimeFigureOut">
              <a:rPr lang="fr-FR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06118F-30C8-49D3-8776-232C1973B4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23950" y="2074863"/>
            <a:ext cx="7921625" cy="2025650"/>
          </a:xfrm>
        </p:spPr>
        <p:txBody>
          <a:bodyPr/>
          <a:lstStyle/>
          <a:p>
            <a:pPr marL="0" indent="190500"/>
            <a:r>
              <a:rPr lang="fr-FR" i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Expériences avec µP hardcore et softcore sur FPGA avec OS</a:t>
            </a:r>
          </a:p>
        </p:txBody>
      </p:sp>
      <p:sp>
        <p:nvSpPr>
          <p:cNvPr id="5" name="Rectangle 110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6" name="Rectangle 110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8034472-7988-4B32-A9AF-98B42C3FAA4D}" type="slidenum">
              <a:rPr lang="fr-FR"/>
              <a:pPr>
                <a:defRPr/>
              </a:pPr>
              <a:t>1</a:t>
            </a:fld>
            <a:endParaRPr lang="fr-FR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143000" y="4365625"/>
            <a:ext cx="79216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indent="190500" algn="ctr">
              <a:spcBef>
                <a:spcPct val="20000"/>
              </a:spcBef>
              <a:defRPr/>
            </a:pPr>
            <a:r>
              <a:rPr lang="fr-FR" sz="1600" b="1">
                <a:ln>
                  <a:prstDash val="solid"/>
                </a:ln>
                <a:solidFill>
                  <a:schemeClr val="accent4">
                    <a:lumMod val="85000"/>
                    <a:lumOff val="1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</a:rPr>
              <a:t>S.Anvar, H.Le Provost</a:t>
            </a:r>
            <a:endParaRPr lang="fr-FR" sz="1600" b="1">
              <a:ln>
                <a:prstDash val="solid"/>
              </a:ln>
              <a:solidFill>
                <a:schemeClr val="accent4">
                  <a:lumMod val="85000"/>
                  <a:lumOff val="1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indent="190500" algn="ctr">
              <a:spcBef>
                <a:spcPct val="20000"/>
              </a:spcBef>
              <a:defRPr/>
            </a:pPr>
            <a:endParaRPr lang="fr-FR" sz="1600" b="1">
              <a:ln>
                <a:prstDash val="solid"/>
              </a:ln>
              <a:solidFill>
                <a:schemeClr val="accent4">
                  <a:lumMod val="85000"/>
                  <a:lumOff val="1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alibri" pitchFamily="34" charset="0"/>
            </a:endParaRPr>
          </a:p>
          <a:p>
            <a:pPr indent="190500" algn="ctr">
              <a:spcBef>
                <a:spcPct val="20000"/>
              </a:spcBef>
              <a:defRPr/>
            </a:pPr>
            <a:r>
              <a:rPr lang="fr-FR" sz="1600" b="1">
                <a:ln>
                  <a:prstDash val="solid"/>
                </a:ln>
                <a:solidFill>
                  <a:schemeClr val="accent4">
                    <a:lumMod val="85000"/>
                    <a:lumOff val="1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</a:rPr>
              <a:t>Irfu/Sédi, </a:t>
            </a:r>
            <a:r>
              <a:rPr lang="fr-FR" sz="1600" b="1">
                <a:ln>
                  <a:prstDash val="solid"/>
                </a:ln>
                <a:solidFill>
                  <a:schemeClr val="accent4">
                    <a:lumMod val="85000"/>
                    <a:lumOff val="1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</a:rPr>
              <a:t>29 </a:t>
            </a:r>
            <a:r>
              <a:rPr lang="fr-FR" sz="1600" b="1" smtClean="0">
                <a:ln>
                  <a:prstDash val="solid"/>
                </a:ln>
                <a:solidFill>
                  <a:schemeClr val="accent4">
                    <a:lumMod val="85000"/>
                    <a:lumOff val="1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</a:rPr>
              <a:t>novembre </a:t>
            </a:r>
            <a:r>
              <a:rPr lang="fr-FR" sz="1600" b="1">
                <a:ln>
                  <a:prstDash val="solid"/>
                </a:ln>
                <a:solidFill>
                  <a:schemeClr val="accent4">
                    <a:lumMod val="85000"/>
                    <a:lumOff val="1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</a:rPr>
              <a:t>2012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OS sur FPGA au Sédi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150986F7-4121-4A2B-A1A9-636463851363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A04C6-1BC1-4DB7-8E48-C5AA40AC8C17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graphicFrame>
        <p:nvGraphicFramePr>
          <p:cNvPr id="52" name="Tableau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388221"/>
              </p:ext>
            </p:extLst>
          </p:nvPr>
        </p:nvGraphicFramePr>
        <p:xfrm>
          <a:off x="1090870" y="1111899"/>
          <a:ext cx="7956550" cy="456735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82695"/>
                <a:gridCol w="992969"/>
                <a:gridCol w="3060603"/>
                <a:gridCol w="1520283"/>
              </a:tblGrid>
              <a:tr h="450308"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FPGA XILINX cible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smtClean="0"/>
                        <a:t>OS</a:t>
                      </a:r>
                      <a:endParaRPr lang="fr-FR" sz="1600" noProof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smtClean="0"/>
                        <a:t>Application</a:t>
                      </a:r>
                      <a:endParaRPr lang="fr-FR" sz="1600" noProof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smtClean="0"/>
                        <a:t>Projet</a:t>
                      </a:r>
                      <a:endParaRPr lang="fr-FR" sz="1600" noProof="0"/>
                    </a:p>
                  </a:txBody>
                  <a:tcPr marL="91457" marR="91457" marT="45699" marB="45699"/>
                </a:tc>
              </a:tr>
              <a:tr h="579050"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Virtex-2Pro / PPC405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smtClean="0"/>
                        <a:t>Linux</a:t>
                      </a:r>
                      <a:endParaRPr lang="fr-FR" sz="1600" noProof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Banc de test de production des cartes CPU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Antares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</a:tr>
              <a:tr h="579050"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Virtex-4 / PPC405</a:t>
                      </a:r>
                    </a:p>
                    <a:p>
                      <a:r>
                        <a:rPr lang="fr-FR" sz="1600" noProof="0" dirty="0" smtClean="0"/>
                        <a:t>Virtex-5 / PPC440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smtClean="0"/>
                        <a:t>Linux</a:t>
                      </a:r>
                      <a:endParaRPr lang="fr-FR" sz="1600" noProof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Injecteur</a:t>
                      </a:r>
                      <a:r>
                        <a:rPr lang="fr-FR" sz="1600" baseline="0" noProof="0" dirty="0" smtClean="0"/>
                        <a:t> de photons/Emulateur caméra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SVOM/UTS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</a:tr>
              <a:tr h="579050"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Virtex-4 / PPC405</a:t>
                      </a:r>
                    </a:p>
                    <a:p>
                      <a:r>
                        <a:rPr lang="fr-FR" sz="1600" noProof="0" dirty="0" smtClean="0"/>
                        <a:t>Virtex-5 / PPC440</a:t>
                      </a:r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err="1" smtClean="0"/>
                        <a:t>vxWorks</a:t>
                      </a:r>
                      <a:endParaRPr lang="fr-FR" sz="12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Système d’acquisition embarqué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noProof="0" dirty="0" smtClean="0"/>
                        <a:t>KM3NeT</a:t>
                      </a:r>
                    </a:p>
                    <a:p>
                      <a:endParaRPr lang="fr-FR" sz="1600" noProof="0" dirty="0"/>
                    </a:p>
                  </a:txBody>
                  <a:tcPr marL="91457" marR="91457" marT="45699" marB="45699"/>
                </a:tc>
              </a:tr>
              <a:tr h="3772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noProof="0" dirty="0" smtClean="0"/>
                        <a:t>Virtex-5 / PPC440</a:t>
                      </a:r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err="1" smtClean="0"/>
                        <a:t>vxWorks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noProof="0" dirty="0" smtClean="0"/>
                        <a:t>Système d’acquisition µTCA</a:t>
                      </a:r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GET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</a:tr>
              <a:tr h="557858"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Spartan-3</a:t>
                      </a:r>
                      <a:r>
                        <a:rPr lang="fr-FR" sz="1600" baseline="0" noProof="0" dirty="0" smtClean="0"/>
                        <a:t> / </a:t>
                      </a:r>
                      <a:r>
                        <a:rPr lang="fr-FR" sz="1600" baseline="0" noProof="0" dirty="0" err="1" smtClean="0"/>
                        <a:t>MicroBlaze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err="1" smtClean="0"/>
                        <a:t>Xilkernel</a:t>
                      </a:r>
                      <a:endParaRPr lang="fr-FR" sz="12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Acquisition de données</a:t>
                      </a:r>
                      <a:endParaRPr lang="fr-FR" sz="1200" noProof="0" dirty="0" smtClean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Enseignement</a:t>
                      </a:r>
                      <a:endParaRPr lang="fr-FR" sz="1200" noProof="0" dirty="0" smtClean="0"/>
                    </a:p>
                  </a:txBody>
                  <a:tcPr marL="91457" marR="91457" marT="45699" marB="45699"/>
                </a:tc>
              </a:tr>
              <a:tr h="4949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noProof="0" dirty="0" smtClean="0"/>
                        <a:t>Virtex-5 / PPC440</a:t>
                      </a:r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err="1" smtClean="0"/>
                        <a:t>vxWorks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Contrôle / commande</a:t>
                      </a:r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noProof="0" dirty="0" smtClean="0"/>
                        <a:t>Enseignement</a:t>
                      </a:r>
                    </a:p>
                  </a:txBody>
                  <a:tcPr marL="91457" marR="91457" marT="45699" marB="45699"/>
                </a:tc>
              </a:tr>
              <a:tr h="370668">
                <a:tc>
                  <a:txBody>
                    <a:bodyPr/>
                    <a:lstStyle/>
                    <a:p>
                      <a:r>
                        <a:rPr lang="fr-FR" sz="1600" b="1" baseline="0" noProof="0" dirty="0" smtClean="0">
                          <a:solidFill>
                            <a:schemeClr val="bg1"/>
                          </a:solidFill>
                        </a:rPr>
                        <a:t>En cours</a:t>
                      </a:r>
                      <a:endParaRPr lang="fr-FR" sz="1600" b="1" baseline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91457" marR="91457" marT="45699" marB="45699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noProof="0"/>
                    </a:p>
                  </a:txBody>
                  <a:tcPr marL="91457" marR="91457" marT="45699" marB="45699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noProof="0"/>
                    </a:p>
                  </a:txBody>
                  <a:tcPr marL="91457" marR="91457" marT="45699" marB="45699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noProof="0"/>
                    </a:p>
                  </a:txBody>
                  <a:tcPr marL="91457" marR="91457" marT="45699" marB="45699">
                    <a:solidFill>
                      <a:schemeClr val="accent1"/>
                    </a:solidFill>
                  </a:tcPr>
                </a:tc>
              </a:tr>
              <a:tr h="579050">
                <a:tc>
                  <a:txBody>
                    <a:bodyPr/>
                    <a:lstStyle/>
                    <a:p>
                      <a:r>
                        <a:rPr lang="fr-FR" sz="1600" noProof="0" dirty="0" err="1" smtClean="0"/>
                        <a:t>Zynq</a:t>
                      </a:r>
                      <a:r>
                        <a:rPr lang="fr-FR" sz="1600" baseline="0" noProof="0" dirty="0" smtClean="0"/>
                        <a:t> / ARM dual-</a:t>
                      </a:r>
                      <a:r>
                        <a:rPr lang="fr-FR" sz="1600" baseline="0" noProof="0" dirty="0" err="1" smtClean="0"/>
                        <a:t>core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Linux &amp;</a:t>
                      </a:r>
                    </a:p>
                    <a:p>
                      <a:r>
                        <a:rPr lang="fr-FR" sz="1600" noProof="0" dirty="0" err="1" smtClean="0"/>
                        <a:t>vxWorks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Banc de test ASIC Nectar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/>
                        <a:t>Hess</a:t>
                      </a:r>
                      <a:endParaRPr lang="fr-FR" sz="1600" noProof="0" dirty="0"/>
                    </a:p>
                  </a:txBody>
                  <a:tcPr marL="91457" marR="91457" marT="45699" marB="45699"/>
                </a:tc>
              </a:tr>
            </a:tbl>
          </a:graphicData>
        </a:graphic>
      </p:graphicFrame>
      <p:sp>
        <p:nvSpPr>
          <p:cNvPr id="7226" name="TextBox 1"/>
          <p:cNvSpPr txBox="1">
            <a:spLocks noChangeArrowheads="1"/>
          </p:cNvSpPr>
          <p:nvPr/>
        </p:nvSpPr>
        <p:spPr bwMode="auto">
          <a:xfrm>
            <a:off x="1234110" y="5715965"/>
            <a:ext cx="769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800" i="1">
                <a:latin typeface="Calibri" pitchFamily="34" charset="0"/>
              </a:rPr>
              <a:t>Note: Processeur LEON2 (ASIC Atmel) et OS RTEMS pour SVOM/UTS  </a:t>
            </a:r>
            <a:r>
              <a:rPr lang="fr-FR" sz="1800" i="1">
                <a:latin typeface="Calibri" pitchFamily="34" charset="0"/>
              </a:rPr>
              <a:t>– </a:t>
            </a:r>
            <a:r>
              <a:rPr lang="fr-FR" sz="1800" i="1" smtClean="0">
                <a:latin typeface="Calibri" pitchFamily="34" charset="0"/>
              </a:rPr>
              <a:t/>
            </a:r>
            <a:br>
              <a:rPr lang="fr-FR" sz="1800" i="1" smtClean="0">
                <a:latin typeface="Calibri" pitchFamily="34" charset="0"/>
              </a:rPr>
            </a:br>
            <a:r>
              <a:rPr lang="fr-FR" sz="1800" i="1" smtClean="0">
                <a:latin typeface="Calibri" pitchFamily="34" charset="0"/>
              </a:rPr>
              <a:t>applicable </a:t>
            </a:r>
            <a:r>
              <a:rPr lang="fr-FR" sz="1800" i="1">
                <a:latin typeface="Calibri" pitchFamily="34" charset="0"/>
              </a:rPr>
              <a:t>sur cible FPGA (Domaine Spatial Virtex-5QV XQR5VFX130)</a:t>
            </a:r>
            <a:endParaRPr lang="en-US" sz="1800" i="1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3" name="Rectangle 10"/>
          <p:cNvSpPr>
            <a:spLocks noChangeArrowheads="1"/>
          </p:cNvSpPr>
          <p:nvPr/>
        </p:nvSpPr>
        <p:spPr bwMode="auto">
          <a:xfrm>
            <a:off x="1133475" y="954087"/>
            <a:ext cx="3259138" cy="2789947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>
              <a:lnSpc>
                <a:spcPct val="80000"/>
              </a:lnSpc>
            </a:pPr>
            <a:r>
              <a:rPr lang="fr-FR" sz="1600">
                <a:solidFill>
                  <a:srgbClr val="000000"/>
                </a:solidFill>
                <a:latin typeface="Calibri" pitchFamily="34" charset="0"/>
              </a:rPr>
              <a:t>Configurable par </a:t>
            </a:r>
            <a:r>
              <a:rPr lang="fr-FR" sz="1600">
                <a:solidFill>
                  <a:srgbClr val="000000"/>
                </a:solidFill>
                <a:latin typeface="Calibri" pitchFamily="34" charset="0"/>
              </a:rPr>
              <a:t>le </a:t>
            </a:r>
            <a:r>
              <a:rPr lang="fr-FR" sz="1600" smtClean="0">
                <a:solidFill>
                  <a:srgbClr val="000000"/>
                </a:solidFill>
                <a:latin typeface="Calibri" pitchFamily="34" charset="0"/>
              </a:rPr>
              <a:t>concepteur</a:t>
            </a:r>
            <a:endParaRPr lang="fr-FR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19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Xilinx PowerPC design flow  </a:t>
            </a:r>
          </a:p>
        </p:txBody>
      </p:sp>
      <p:sp>
        <p:nvSpPr>
          <p:cNvPr id="7171" name="Espace réservé du pied de page 3"/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fr-FR" sz="800" dirty="0">
                <a:solidFill>
                  <a:schemeClr val="bg2"/>
                </a:solidFill>
                <a:latin typeface="+mn-lt"/>
              </a:rPr>
              <a:t>Séminaire </a:t>
            </a:r>
            <a:r>
              <a:rPr lang="fr-FR" sz="800" dirty="0" err="1">
                <a:solidFill>
                  <a:schemeClr val="bg2"/>
                </a:solidFill>
                <a:latin typeface="+mn-lt"/>
              </a:rPr>
              <a:t>Irfu</a:t>
            </a:r>
            <a:r>
              <a:rPr lang="fr-FR" sz="800" dirty="0">
                <a:solidFill>
                  <a:schemeClr val="bg2"/>
                </a:solidFill>
                <a:latin typeface="+mn-lt"/>
              </a:rPr>
              <a:t> -  29 Novembre 2012,  Saclay</a:t>
            </a:r>
          </a:p>
        </p:txBody>
      </p:sp>
      <p:sp>
        <p:nvSpPr>
          <p:cNvPr id="8196" name="Espace réservé de la date 4"/>
          <p:cNvSpPr>
            <a:spLocks noGrp="1"/>
          </p:cNvSpPr>
          <p:nvPr>
            <p:ph type="dt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6C6642D-8283-4209-B006-266F9433E370}" type="datetime1">
              <a:rPr lang="fr-FR" sz="800" smtClean="0">
                <a:solidFill>
                  <a:srgbClr val="5F5F5F"/>
                </a:solidFill>
                <a:latin typeface="Comic Sans MS" pitchFamily="66" charset="0"/>
              </a:rPr>
              <a:pPr/>
              <a:t>28/11/2012</a:t>
            </a:fld>
            <a:endParaRPr lang="fr-FR" sz="800" smtClean="0">
              <a:solidFill>
                <a:srgbClr val="5F5F5F"/>
              </a:solidFill>
              <a:latin typeface="Comic Sans MS" pitchFamily="66" charset="0"/>
            </a:endParaRPr>
          </a:p>
        </p:txBody>
      </p:sp>
      <p:sp>
        <p:nvSpPr>
          <p:cNvPr id="819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31B118A-2131-4308-ADE1-A5A9DBCF2167}" type="slidenum">
              <a:rPr lang="fr-FR" sz="800" smtClean="0">
                <a:solidFill>
                  <a:srgbClr val="5F5F5F"/>
                </a:solidFill>
                <a:latin typeface="Comic Sans MS" pitchFamily="66" charset="0"/>
              </a:rPr>
              <a:pPr/>
              <a:t>3</a:t>
            </a:fld>
            <a:endParaRPr lang="fr-FR" sz="800" smtClean="0">
              <a:solidFill>
                <a:srgbClr val="5F5F5F"/>
              </a:solidFill>
              <a:latin typeface="Comic Sans MS" pitchFamily="66" charset="0"/>
            </a:endParaRPr>
          </a:p>
        </p:txBody>
      </p:sp>
      <p:sp>
        <p:nvSpPr>
          <p:cNvPr id="8198" name="ZoneTexte 4"/>
          <p:cNvSpPr txBox="1">
            <a:spLocks noChangeArrowheads="1"/>
          </p:cNvSpPr>
          <p:nvPr/>
        </p:nvSpPr>
        <p:spPr bwMode="auto">
          <a:xfrm>
            <a:off x="2906713" y="1268413"/>
            <a:ext cx="1485900" cy="68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fr-FR" sz="1600">
                <a:solidFill>
                  <a:srgbClr val="FF0000"/>
                </a:solidFill>
                <a:latin typeface="Calibri" pitchFamily="34" charset="0"/>
              </a:rPr>
              <a:t>Embedded Development Kit (EDK)</a:t>
            </a:r>
          </a:p>
        </p:txBody>
      </p:sp>
      <p:sp>
        <p:nvSpPr>
          <p:cNvPr id="8199" name="Rectangle 5"/>
          <p:cNvSpPr>
            <a:spLocks noChangeArrowheads="1"/>
          </p:cNvSpPr>
          <p:nvPr/>
        </p:nvSpPr>
        <p:spPr bwMode="auto">
          <a:xfrm>
            <a:off x="3090863" y="2232025"/>
            <a:ext cx="1166812" cy="657225"/>
          </a:xfrm>
          <a:prstGeom prst="rect">
            <a:avLst/>
          </a:prstGeom>
          <a:solidFill>
            <a:srgbClr val="E5E5F9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/>
          <a:p>
            <a:pPr algn="ctr">
              <a:lnSpc>
                <a:spcPct val="80000"/>
              </a:lnSpc>
            </a:pPr>
            <a:r>
              <a:rPr lang="fr-FR" sz="1600" smtClean="0">
                <a:solidFill>
                  <a:srgbClr val="000000"/>
                </a:solidFill>
                <a:latin typeface="Calibri" pitchFamily="34" charset="0"/>
              </a:rPr>
              <a:t>processeur</a:t>
            </a:r>
            <a:endParaRPr lang="fr-FR" sz="160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8203" name="Connecteur droit 17"/>
          <p:cNvCxnSpPr>
            <a:cxnSpLocks noChangeShapeType="1"/>
          </p:cNvCxnSpPr>
          <p:nvPr/>
        </p:nvCxnSpPr>
        <p:spPr bwMode="auto">
          <a:xfrm flipH="1" flipV="1">
            <a:off x="2873375" y="1314450"/>
            <a:ext cx="0" cy="1636713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4" name="Connecteur droit 19"/>
          <p:cNvCxnSpPr>
            <a:cxnSpLocks noChangeShapeType="1"/>
          </p:cNvCxnSpPr>
          <p:nvPr/>
        </p:nvCxnSpPr>
        <p:spPr bwMode="auto">
          <a:xfrm rot="10800000">
            <a:off x="2657475" y="2519363"/>
            <a:ext cx="215900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5" name="Connecteur droit 29"/>
          <p:cNvCxnSpPr>
            <a:cxnSpLocks noChangeShapeType="1"/>
          </p:cNvCxnSpPr>
          <p:nvPr/>
        </p:nvCxnSpPr>
        <p:spPr bwMode="auto">
          <a:xfrm rot="10800000">
            <a:off x="2873375" y="2708275"/>
            <a:ext cx="217488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7" name="Rectangle 8"/>
          <p:cNvSpPr>
            <a:spLocks noChangeArrowheads="1"/>
          </p:cNvSpPr>
          <p:nvPr/>
        </p:nvSpPr>
        <p:spPr bwMode="auto">
          <a:xfrm>
            <a:off x="1477963" y="1314450"/>
            <a:ext cx="1179512" cy="719138"/>
          </a:xfrm>
          <a:prstGeom prst="rect">
            <a:avLst/>
          </a:prstGeom>
          <a:solidFill>
            <a:srgbClr val="E5E5F9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/>
          <a:p>
            <a:pPr lvl="0" algn="ctr">
              <a:lnSpc>
                <a:spcPct val="80000"/>
              </a:lnSpc>
            </a:pPr>
            <a:r>
              <a:rPr lang="fr-FR" sz="1600">
                <a:solidFill>
                  <a:srgbClr val="000000"/>
                </a:solidFill>
                <a:latin typeface="Calibri" pitchFamily="34" charset="0"/>
              </a:rPr>
              <a:t>interfaces</a:t>
            </a:r>
          </a:p>
          <a:p>
            <a:pPr lvl="0" algn="ctr">
              <a:lnSpc>
                <a:spcPct val="80000"/>
              </a:lnSpc>
            </a:pPr>
            <a:r>
              <a:rPr lang="fr-FR" sz="1600" smtClean="0">
                <a:solidFill>
                  <a:srgbClr val="000000"/>
                </a:solidFill>
                <a:latin typeface="Calibri" pitchFamily="34" charset="0"/>
              </a:rPr>
              <a:t>mémoire</a:t>
            </a:r>
            <a:endParaRPr lang="fr-FR" sz="160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8209" name="Connecteur droit 19"/>
          <p:cNvCxnSpPr>
            <a:cxnSpLocks noChangeShapeType="1"/>
          </p:cNvCxnSpPr>
          <p:nvPr/>
        </p:nvCxnSpPr>
        <p:spPr bwMode="auto">
          <a:xfrm rot="10800000">
            <a:off x="2657475" y="1601788"/>
            <a:ext cx="215900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12"/>
          <p:cNvSpPr/>
          <p:nvPr/>
        </p:nvSpPr>
        <p:spPr bwMode="auto">
          <a:xfrm>
            <a:off x="1133475" y="4102100"/>
            <a:ext cx="3259138" cy="2117725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 anchorCtr="1"/>
          <a:lstStyle/>
          <a:p>
            <a:pPr lvl="0" algn="ctr">
              <a:lnSpc>
                <a:spcPct val="80000"/>
              </a:lnSpc>
            </a:pPr>
            <a:r>
              <a:rPr lang="fr-FR" sz="1600">
                <a:solidFill>
                  <a:srgbClr val="FF0000"/>
                </a:solidFill>
                <a:latin typeface="Calibri" pitchFamily="34" charset="0"/>
              </a:rPr>
              <a:t>Software Development Kit (</a:t>
            </a:r>
            <a:r>
              <a:rPr lang="fr-FR" sz="1600">
                <a:solidFill>
                  <a:srgbClr val="FF0000"/>
                </a:solidFill>
                <a:latin typeface="Calibri" pitchFamily="34" charset="0"/>
              </a:rPr>
              <a:t>SDK</a:t>
            </a:r>
            <a:r>
              <a:rPr lang="fr-FR" sz="1600" smtClean="0">
                <a:solidFill>
                  <a:srgbClr val="FF0000"/>
                </a:solidFill>
                <a:latin typeface="Calibri" pitchFamily="34" charset="0"/>
              </a:rPr>
              <a:t>)</a:t>
            </a:r>
            <a:endParaRPr lang="fr-FR" sz="16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8215" name="TextBox 11"/>
          <p:cNvSpPr txBox="1">
            <a:spLocks noChangeArrowheads="1"/>
          </p:cNvSpPr>
          <p:nvPr/>
        </p:nvSpPr>
        <p:spPr bwMode="auto">
          <a:xfrm>
            <a:off x="1540818" y="4597400"/>
            <a:ext cx="2311102" cy="4862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fr-FR" sz="1600">
                <a:latin typeface="Calibri" pitchFamily="34" charset="0"/>
              </a:rPr>
              <a:t>Drivers génériques Xilinx</a:t>
            </a:r>
          </a:p>
          <a:p>
            <a:pPr algn="ctr">
              <a:lnSpc>
                <a:spcPct val="80000"/>
              </a:lnSpc>
            </a:pPr>
            <a:r>
              <a:rPr lang="fr-FR" sz="1600" smtClean="0">
                <a:latin typeface="Calibri" pitchFamily="34" charset="0"/>
              </a:rPr>
              <a:t>i2c.c, etc.</a:t>
            </a:r>
            <a:endParaRPr lang="fr-FR" sz="160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33475" y="4102100"/>
            <a:ext cx="3259137" cy="3158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7200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fr-FR" sz="1600" i="1" dirty="0" err="1"/>
              <a:t>Board</a:t>
            </a:r>
            <a:r>
              <a:rPr lang="fr-FR" sz="1600" i="1" dirty="0"/>
              <a:t> Support Package (BSP)</a:t>
            </a:r>
          </a:p>
        </p:txBody>
      </p:sp>
      <p:cxnSp>
        <p:nvCxnSpPr>
          <p:cNvPr id="8217" name="Connecteur droit avec flèche 11"/>
          <p:cNvCxnSpPr>
            <a:cxnSpLocks noChangeShapeType="1"/>
          </p:cNvCxnSpPr>
          <p:nvPr/>
        </p:nvCxnSpPr>
        <p:spPr bwMode="auto">
          <a:xfrm>
            <a:off x="2808288" y="3606800"/>
            <a:ext cx="0" cy="49530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" name="TextBox 65"/>
          <p:cNvSpPr txBox="1"/>
          <p:nvPr/>
        </p:nvSpPr>
        <p:spPr>
          <a:xfrm>
            <a:off x="1133475" y="3428187"/>
            <a:ext cx="3259138" cy="3158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7200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fr-FR" sz="1600" i="1" dirty="0" err="1"/>
              <a:t>bitstream</a:t>
            </a:r>
            <a:endParaRPr lang="fr-FR" sz="1600" i="1" dirty="0"/>
          </a:p>
        </p:txBody>
      </p:sp>
      <p:sp>
        <p:nvSpPr>
          <p:cNvPr id="8220" name="TextBox 66"/>
          <p:cNvSpPr txBox="1">
            <a:spLocks noChangeArrowheads="1"/>
          </p:cNvSpPr>
          <p:nvPr/>
        </p:nvSpPr>
        <p:spPr bwMode="auto">
          <a:xfrm>
            <a:off x="4735513" y="5229225"/>
            <a:ext cx="1906587" cy="990600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108000"/>
          <a:lstStyle>
            <a:defPPr>
              <a:defRPr lang="fr-FR"/>
            </a:defPPr>
            <a:lvl1pPr lvl="0" algn="ctr">
              <a:lnSpc>
                <a:spcPct val="80000"/>
              </a:lnSpc>
              <a:defRPr sz="16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r>
              <a:rPr lang="fr-FR"/>
              <a:t>Environnement OS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72" name="TextBox 71"/>
          <p:cNvSpPr txBox="1"/>
          <p:nvPr/>
        </p:nvSpPr>
        <p:spPr>
          <a:xfrm>
            <a:off x="4735512" y="5705220"/>
            <a:ext cx="1906587" cy="51282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72000">
            <a:spAutoFit/>
          </a:bodyPr>
          <a:lstStyle>
            <a:defPPr>
              <a:defRPr lang="fr-FR"/>
            </a:defPPr>
            <a:lvl1pPr algn="ctr">
              <a:lnSpc>
                <a:spcPct val="80000"/>
              </a:lnSpc>
              <a:defRPr sz="1600" i="1"/>
            </a:lvl1pPr>
          </a:lstStyle>
          <a:p>
            <a:r>
              <a:rPr lang="fr-FR" smtClean="0"/>
              <a:t>boot </a:t>
            </a:r>
            <a:r>
              <a:rPr lang="fr-FR" dirty="0"/>
              <a:t>processeur </a:t>
            </a:r>
          </a:p>
          <a:p>
            <a:r>
              <a:rPr lang="fr-FR"/>
              <a:t>&amp; </a:t>
            </a:r>
            <a:r>
              <a:rPr lang="fr-FR" smtClean="0"/>
              <a:t>image </a:t>
            </a:r>
            <a:r>
              <a:rPr lang="fr-FR" dirty="0"/>
              <a:t>OS</a:t>
            </a:r>
          </a:p>
        </p:txBody>
      </p:sp>
      <p:sp>
        <p:nvSpPr>
          <p:cNvPr id="8223" name="TextBox 72"/>
          <p:cNvSpPr txBox="1">
            <a:spLocks noChangeArrowheads="1"/>
          </p:cNvSpPr>
          <p:nvPr/>
        </p:nvSpPr>
        <p:spPr bwMode="auto">
          <a:xfrm>
            <a:off x="4572000" y="1485900"/>
            <a:ext cx="45354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fr-FR" sz="1600">
                <a:latin typeface="Calibri" pitchFamily="34" charset="0"/>
              </a:rPr>
              <a:t>Carte non supportée directement par le développeur de l’OS:</a:t>
            </a:r>
          </a:p>
          <a:p>
            <a:pPr lvl="1">
              <a:lnSpc>
                <a:spcPct val="80000"/>
              </a:lnSpc>
              <a:buFont typeface="Arial" charset="0"/>
              <a:buAutoNum type="arabicPeriod"/>
            </a:pPr>
            <a:r>
              <a:rPr lang="fr-FR" sz="1600">
                <a:latin typeface="Calibri" pitchFamily="34" charset="0"/>
              </a:rPr>
              <a:t>support BSP, qui contacter ?</a:t>
            </a:r>
          </a:p>
          <a:p>
            <a:pPr lvl="1">
              <a:lnSpc>
                <a:spcPct val="80000"/>
              </a:lnSpc>
              <a:buFont typeface="Arial" charset="0"/>
              <a:buAutoNum type="arabicPeriod"/>
            </a:pPr>
            <a:r>
              <a:rPr lang="fr-FR" sz="1600">
                <a:latin typeface="Calibri" pitchFamily="34" charset="0"/>
              </a:rPr>
              <a:t>décalage  entre version OS supportée et version OS courante  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8224" name="TextBox 73"/>
          <p:cNvSpPr txBox="1">
            <a:spLocks noChangeArrowheads="1"/>
          </p:cNvSpPr>
          <p:nvPr/>
        </p:nvSpPr>
        <p:spPr bwMode="auto">
          <a:xfrm>
            <a:off x="4572000" y="3275013"/>
            <a:ext cx="4535488" cy="147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fr-FR" sz="1600">
                <a:latin typeface="Calibri" pitchFamily="34" charset="0"/>
              </a:rPr>
              <a:t>Cas atypique – carte Xilinx ML507 BSP WindRiver vxWorks 6.8:</a:t>
            </a:r>
          </a:p>
          <a:p>
            <a:pPr lvl="1">
              <a:lnSpc>
                <a:spcPct val="80000"/>
              </a:lnSpc>
              <a:buFont typeface="Arial" charset="0"/>
              <a:buAutoNum type="arabicPeriod"/>
            </a:pPr>
            <a:r>
              <a:rPr lang="fr-FR" sz="1600">
                <a:latin typeface="Calibri" pitchFamily="34" charset="0"/>
              </a:rPr>
              <a:t>Projet EDK associé non fourni (seulement le bitstream)</a:t>
            </a:r>
          </a:p>
          <a:p>
            <a:pPr lvl="1">
              <a:lnSpc>
                <a:spcPct val="80000"/>
              </a:lnSpc>
              <a:buFont typeface="Arial" charset="0"/>
              <a:buAutoNum type="arabicPeriod"/>
            </a:pPr>
            <a:r>
              <a:rPr lang="fr-FR" sz="1600">
                <a:latin typeface="Calibri" pitchFamily="34" charset="0"/>
              </a:rPr>
              <a:t>Support WindRiver: refus de donner le projet en direct -  contacter Xilinx. Mis à disposition sur le Xilinx 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2" name="Forme libre 1"/>
          <p:cNvSpPr/>
          <p:nvPr/>
        </p:nvSpPr>
        <p:spPr bwMode="auto">
          <a:xfrm>
            <a:off x="2366754" y="2896820"/>
            <a:ext cx="1422519" cy="378193"/>
          </a:xfrm>
          <a:custGeom>
            <a:avLst/>
            <a:gdLst>
              <a:gd name="connsiteX0" fmla="*/ 0 w 1536192"/>
              <a:gd name="connsiteY0" fmla="*/ 51207 h 446227"/>
              <a:gd name="connsiteX1" fmla="*/ 0 w 1536192"/>
              <a:gd name="connsiteY1" fmla="*/ 446227 h 446227"/>
              <a:gd name="connsiteX2" fmla="*/ 1536192 w 1536192"/>
              <a:gd name="connsiteY2" fmla="*/ 446227 h 446227"/>
              <a:gd name="connsiteX3" fmla="*/ 1536192 w 1536192"/>
              <a:gd name="connsiteY3" fmla="*/ 0 h 44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6192" h="446227">
                <a:moveTo>
                  <a:pt x="0" y="51207"/>
                </a:moveTo>
                <a:lnTo>
                  <a:pt x="0" y="446227"/>
                </a:lnTo>
                <a:lnTo>
                  <a:pt x="1536192" y="446227"/>
                </a:lnTo>
                <a:lnTo>
                  <a:pt x="1536192" y="0"/>
                </a:lnTo>
              </a:path>
            </a:pathLst>
          </a:cu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180000" rIns="91440" bIns="0" numCol="1" rtlCol="0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80000"/>
              </a:lnSpc>
            </a:pPr>
            <a:r>
              <a:rPr lang="fr-FR" sz="1600" smtClean="0">
                <a:solidFill>
                  <a:srgbClr val="000000"/>
                </a:solidFill>
                <a:latin typeface="Calibri" pitchFamily="34" charset="0"/>
              </a:rPr>
              <a:t>interruptions</a:t>
            </a:r>
            <a:endParaRPr lang="fr-FR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201" name="Rectangle 8"/>
          <p:cNvSpPr>
            <a:spLocks noChangeArrowheads="1"/>
          </p:cNvSpPr>
          <p:nvPr/>
        </p:nvSpPr>
        <p:spPr bwMode="auto">
          <a:xfrm>
            <a:off x="1298575" y="2232025"/>
            <a:ext cx="1358900" cy="719138"/>
          </a:xfrm>
          <a:prstGeom prst="rect">
            <a:avLst/>
          </a:prstGeom>
          <a:solidFill>
            <a:srgbClr val="E5E5F9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rgbClr val="000000"/>
                </a:solidFill>
                <a:latin typeface="Calibri" pitchFamily="34" charset="0"/>
              </a:rPr>
              <a:t>périphériques</a:t>
            </a:r>
          </a:p>
        </p:txBody>
      </p:sp>
      <p:cxnSp>
        <p:nvCxnSpPr>
          <p:cNvPr id="8221" name="Connecteur droit avec flèche 11"/>
          <p:cNvCxnSpPr>
            <a:cxnSpLocks noChangeShapeType="1"/>
            <a:endCxn id="8220" idx="1"/>
          </p:cNvCxnSpPr>
          <p:nvPr/>
        </p:nvCxnSpPr>
        <p:spPr bwMode="auto">
          <a:xfrm>
            <a:off x="4392612" y="5694223"/>
            <a:ext cx="342901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Rectangle 10"/>
          <p:cNvSpPr>
            <a:spLocks noChangeArrowheads="1"/>
          </p:cNvSpPr>
          <p:nvPr/>
        </p:nvSpPr>
        <p:spPr bwMode="auto">
          <a:xfrm>
            <a:off x="1111529" y="1223756"/>
            <a:ext cx="3363913" cy="3165364"/>
          </a:xfrm>
          <a:prstGeom prst="rect">
            <a:avLst/>
          </a:prstGeom>
          <a:solidFill>
            <a:srgbClr val="F5EECF"/>
          </a:soli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Xilinx Zynq design flow  </a:t>
            </a:r>
          </a:p>
        </p:txBody>
      </p:sp>
      <p:sp>
        <p:nvSpPr>
          <p:cNvPr id="8195" name="Espace réservé du pied de page 3"/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fr-FR" sz="800" dirty="0">
                <a:solidFill>
                  <a:schemeClr val="bg2"/>
                </a:solidFill>
                <a:latin typeface="+mn-lt"/>
              </a:rPr>
              <a:t>Séminaire </a:t>
            </a:r>
            <a:r>
              <a:rPr lang="fr-FR" sz="800" dirty="0" err="1">
                <a:solidFill>
                  <a:schemeClr val="bg2"/>
                </a:solidFill>
                <a:latin typeface="+mn-lt"/>
              </a:rPr>
              <a:t>Irfu</a:t>
            </a:r>
            <a:r>
              <a:rPr lang="fr-FR" sz="800" dirty="0">
                <a:solidFill>
                  <a:schemeClr val="bg2"/>
                </a:solidFill>
                <a:latin typeface="+mn-lt"/>
              </a:rPr>
              <a:t> -  29 Novembre 2012,  Saclay</a:t>
            </a:r>
          </a:p>
        </p:txBody>
      </p:sp>
      <p:sp>
        <p:nvSpPr>
          <p:cNvPr id="9220" name="Espace réservé de la date 4"/>
          <p:cNvSpPr>
            <a:spLocks noGrp="1"/>
          </p:cNvSpPr>
          <p:nvPr>
            <p:ph type="dt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F7F4C19-B575-492A-BE73-246855AC2825}" type="datetime1">
              <a:rPr lang="fr-FR" sz="800" smtClean="0">
                <a:solidFill>
                  <a:srgbClr val="5F5F5F"/>
                </a:solidFill>
                <a:latin typeface="Comic Sans MS" pitchFamily="66" charset="0"/>
              </a:rPr>
              <a:pPr/>
              <a:t>28/11/2012</a:t>
            </a:fld>
            <a:endParaRPr lang="fr-FR" sz="800" smtClean="0">
              <a:solidFill>
                <a:srgbClr val="5F5F5F"/>
              </a:solidFill>
              <a:latin typeface="Comic Sans MS" pitchFamily="66" charset="0"/>
            </a:endParaRPr>
          </a:p>
        </p:txBody>
      </p:sp>
      <p:sp>
        <p:nvSpPr>
          <p:cNvPr id="922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E5C5774-0ED6-40FB-B45A-016A641301F4}" type="slidenum">
              <a:rPr lang="fr-FR" sz="800" smtClean="0">
                <a:solidFill>
                  <a:srgbClr val="5F5F5F"/>
                </a:solidFill>
                <a:latin typeface="Comic Sans MS" pitchFamily="66" charset="0"/>
              </a:rPr>
              <a:pPr/>
              <a:t>4</a:t>
            </a:fld>
            <a:endParaRPr lang="fr-FR" sz="800" smtClean="0">
              <a:solidFill>
                <a:srgbClr val="5F5F5F"/>
              </a:solidFill>
              <a:latin typeface="Comic Sans MS" pitchFamily="66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2322513" y="2014538"/>
            <a:ext cx="1979612" cy="22066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latin typeface="Calibri" pitchFamily="34" charset="0"/>
            </a:endParaRPr>
          </a:p>
        </p:txBody>
      </p:sp>
      <p:sp>
        <p:nvSpPr>
          <p:cNvPr id="9223" name="ZoneTexte 34"/>
          <p:cNvSpPr txBox="1">
            <a:spLocks noChangeArrowheads="1"/>
          </p:cNvSpPr>
          <p:nvPr/>
        </p:nvSpPr>
        <p:spPr bwMode="auto">
          <a:xfrm>
            <a:off x="2276475" y="1976438"/>
            <a:ext cx="20701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600">
                <a:latin typeface="Calibri" pitchFamily="34" charset="0"/>
              </a:rPr>
              <a:t>Processing System</a:t>
            </a:r>
          </a:p>
          <a:p>
            <a:pPr algn="ctr"/>
            <a:r>
              <a:rPr lang="fr-FR" sz="1400">
                <a:latin typeface="Calibri" pitchFamily="34" charset="0"/>
              </a:rPr>
              <a:t>(PS-Silicium)</a:t>
            </a:r>
          </a:p>
        </p:txBody>
      </p:sp>
      <p:cxnSp>
        <p:nvCxnSpPr>
          <p:cNvPr id="9224" name="Connecteur droit 17"/>
          <p:cNvCxnSpPr>
            <a:cxnSpLocks noChangeShapeType="1"/>
          </p:cNvCxnSpPr>
          <p:nvPr/>
        </p:nvCxnSpPr>
        <p:spPr bwMode="auto">
          <a:xfrm flipH="1" flipV="1">
            <a:off x="2501900" y="2484438"/>
            <a:ext cx="0" cy="1636712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6" name="Connecteur droit avec flèche 11"/>
          <p:cNvCxnSpPr>
            <a:cxnSpLocks noChangeShapeType="1"/>
          </p:cNvCxnSpPr>
          <p:nvPr/>
        </p:nvCxnSpPr>
        <p:spPr bwMode="auto">
          <a:xfrm flipV="1">
            <a:off x="4192587" y="2140743"/>
            <a:ext cx="604837" cy="22542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7" name="TextBox 73"/>
          <p:cNvSpPr txBox="1">
            <a:spLocks noChangeArrowheads="1"/>
          </p:cNvSpPr>
          <p:nvPr/>
        </p:nvSpPr>
        <p:spPr bwMode="auto">
          <a:xfrm>
            <a:off x="4497388" y="3024188"/>
            <a:ext cx="448510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 algn="just">
              <a:buFont typeface="Arial" pitchFamily="34" charset="0"/>
              <a:buChar char="•"/>
            </a:pPr>
            <a:r>
              <a:rPr lang="fr-FR" sz="1600">
                <a:latin typeface="Calibri" pitchFamily="34" charset="0"/>
              </a:rPr>
              <a:t>BSP WindRiver/vxWorks 6.9 pour carte Xilinx ZC702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fr-FR" sz="1600">
                <a:latin typeface="Calibri" pitchFamily="34" charset="0"/>
              </a:rPr>
              <a:t>BSP Linux « open source » supporté par Xilinx via wiki.xilinx.com et git.xilinx.com (non via EDK ou Vivado)</a:t>
            </a:r>
            <a:endParaRPr lang="en-US" sz="1600">
              <a:latin typeface="Calibri" pitchFamily="34" charset="0"/>
            </a:endParaRPr>
          </a:p>
        </p:txBody>
      </p:sp>
      <p:cxnSp>
        <p:nvCxnSpPr>
          <p:cNvPr id="9231" name="Connecteur droit 17"/>
          <p:cNvCxnSpPr>
            <a:cxnSpLocks noChangeShapeType="1"/>
          </p:cNvCxnSpPr>
          <p:nvPr/>
        </p:nvCxnSpPr>
        <p:spPr bwMode="auto">
          <a:xfrm flipH="1">
            <a:off x="2501900" y="2825750"/>
            <a:ext cx="269875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2" name="Connecteur droit 17"/>
          <p:cNvCxnSpPr>
            <a:cxnSpLocks noChangeShapeType="1"/>
            <a:stCxn id="9229" idx="1"/>
          </p:cNvCxnSpPr>
          <p:nvPr/>
        </p:nvCxnSpPr>
        <p:spPr bwMode="auto">
          <a:xfrm flipH="1" flipV="1">
            <a:off x="2501900" y="3346450"/>
            <a:ext cx="179388" cy="1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3" name="Connecteur droit 17"/>
          <p:cNvCxnSpPr>
            <a:cxnSpLocks noChangeShapeType="1"/>
            <a:stCxn id="9230" idx="1"/>
          </p:cNvCxnSpPr>
          <p:nvPr/>
        </p:nvCxnSpPr>
        <p:spPr bwMode="auto">
          <a:xfrm flipH="1">
            <a:off x="2501901" y="3860007"/>
            <a:ext cx="179386" cy="793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43" name="TextBox 74"/>
          <p:cNvSpPr txBox="1">
            <a:spLocks noChangeArrowheads="1"/>
          </p:cNvSpPr>
          <p:nvPr/>
        </p:nvSpPr>
        <p:spPr bwMode="auto">
          <a:xfrm>
            <a:off x="4797425" y="1690688"/>
            <a:ext cx="40500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fr-FR" sz="1600">
                <a:latin typeface="Calibri" pitchFamily="34" charset="0"/>
              </a:rPr>
              <a:t>Système processeur complet enfoui – support par le développeur de l’OS simplifié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9244" name="TextBox 75"/>
          <p:cNvSpPr txBox="1">
            <a:spLocks noChangeArrowheads="1"/>
          </p:cNvSpPr>
          <p:nvPr/>
        </p:nvSpPr>
        <p:spPr bwMode="auto">
          <a:xfrm>
            <a:off x="1227138" y="4979988"/>
            <a:ext cx="6540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fr-FR" sz="1600">
                <a:latin typeface="Calibri" pitchFamily="34" charset="0"/>
              </a:rPr>
              <a:t>Carte communautaire ZedBoard, forum zedBoard.org</a:t>
            </a:r>
          </a:p>
          <a:p>
            <a:r>
              <a:rPr lang="fr-FR" sz="1600">
                <a:latin typeface="Calibri" pitchFamily="34" charset="0"/>
              </a:rPr>
              <a:t>Retenue pour développer le banc de test de l’ASIC Nectar (remplacement des ASIC ARS0 du télescope HESS) 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2" name="Forme libre 1"/>
          <p:cNvSpPr/>
          <p:nvPr/>
        </p:nvSpPr>
        <p:spPr bwMode="auto">
          <a:xfrm>
            <a:off x="1256721" y="1375258"/>
            <a:ext cx="3045404" cy="2845613"/>
          </a:xfrm>
          <a:custGeom>
            <a:avLst/>
            <a:gdLst>
              <a:gd name="connsiteX0" fmla="*/ 0 w 2948026"/>
              <a:gd name="connsiteY0" fmla="*/ 0 h 2845613"/>
              <a:gd name="connsiteX1" fmla="*/ 2948026 w 2948026"/>
              <a:gd name="connsiteY1" fmla="*/ 0 h 2845613"/>
              <a:gd name="connsiteX2" fmla="*/ 2948026 w 2948026"/>
              <a:gd name="connsiteY2" fmla="*/ 475488 h 2845613"/>
              <a:gd name="connsiteX3" fmla="*/ 848563 w 2948026"/>
              <a:gd name="connsiteY3" fmla="*/ 475488 h 2845613"/>
              <a:gd name="connsiteX4" fmla="*/ 848563 w 2948026"/>
              <a:gd name="connsiteY4" fmla="*/ 2845613 h 2845613"/>
              <a:gd name="connsiteX5" fmla="*/ 0 w 2948026"/>
              <a:gd name="connsiteY5" fmla="*/ 2845613 h 2845613"/>
              <a:gd name="connsiteX6" fmla="*/ 0 w 2948026"/>
              <a:gd name="connsiteY6" fmla="*/ 0 h 2845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48026" h="2845613">
                <a:moveTo>
                  <a:pt x="0" y="0"/>
                </a:moveTo>
                <a:lnTo>
                  <a:pt x="2948026" y="0"/>
                </a:lnTo>
                <a:lnTo>
                  <a:pt x="2948026" y="475488"/>
                </a:lnTo>
                <a:lnTo>
                  <a:pt x="848563" y="475488"/>
                </a:lnTo>
                <a:lnTo>
                  <a:pt x="848563" y="2845613"/>
                </a:lnTo>
                <a:lnTo>
                  <a:pt x="0" y="2845613"/>
                </a:lnTo>
                <a:lnTo>
                  <a:pt x="0" y="0"/>
                </a:lnTo>
                <a:close/>
              </a:path>
            </a:pathLst>
          </a:custGeom>
          <a:solidFill>
            <a:srgbClr val="E7F1F5"/>
          </a:soli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fr-FR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234" name="ZoneTexte 34"/>
          <p:cNvSpPr txBox="1">
            <a:spLocks noChangeArrowheads="1"/>
          </p:cNvSpPr>
          <p:nvPr/>
        </p:nvSpPr>
        <p:spPr bwMode="auto">
          <a:xfrm>
            <a:off x="1377950" y="1422400"/>
            <a:ext cx="2622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600">
                <a:latin typeface="Calibri" pitchFamily="34" charset="0"/>
              </a:rPr>
              <a:t>Programmable Logic </a:t>
            </a:r>
            <a:r>
              <a:rPr lang="fr-FR" sz="1400">
                <a:latin typeface="Calibri" pitchFamily="34" charset="0"/>
              </a:rPr>
              <a:t>(PL)</a:t>
            </a:r>
          </a:p>
        </p:txBody>
      </p:sp>
      <p:cxnSp>
        <p:nvCxnSpPr>
          <p:cNvPr id="9240" name="Connecteur droit avec flèche 11"/>
          <p:cNvCxnSpPr>
            <a:cxnSpLocks noChangeShapeType="1"/>
          </p:cNvCxnSpPr>
          <p:nvPr/>
        </p:nvCxnSpPr>
        <p:spPr bwMode="auto">
          <a:xfrm>
            <a:off x="3149600" y="1835150"/>
            <a:ext cx="0" cy="17938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41" name="Connecteur droit avec flèche 11"/>
          <p:cNvCxnSpPr>
            <a:cxnSpLocks noChangeShapeType="1"/>
          </p:cNvCxnSpPr>
          <p:nvPr/>
        </p:nvCxnSpPr>
        <p:spPr bwMode="auto">
          <a:xfrm>
            <a:off x="2124075" y="3005138"/>
            <a:ext cx="198438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8" name="ZoneTexte 34"/>
          <p:cNvSpPr txBox="1">
            <a:spLocks noChangeArrowheads="1"/>
          </p:cNvSpPr>
          <p:nvPr/>
        </p:nvSpPr>
        <p:spPr bwMode="auto">
          <a:xfrm>
            <a:off x="2681288" y="2555875"/>
            <a:ext cx="1539875" cy="522288"/>
          </a:xfrm>
          <a:prstGeom prst="rect">
            <a:avLst/>
          </a:prstGeom>
          <a:solidFill>
            <a:srgbClr val="F7E8E7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400" smtClean="0">
                <a:latin typeface="Calibri" pitchFamily="34" charset="0"/>
              </a:rPr>
              <a:t>processeur</a:t>
            </a:r>
            <a:endParaRPr lang="fr-FR" sz="1400">
              <a:latin typeface="Calibri" pitchFamily="34" charset="0"/>
            </a:endParaRPr>
          </a:p>
          <a:p>
            <a:pPr algn="ctr"/>
            <a:r>
              <a:rPr lang="fr-FR" sz="1400">
                <a:latin typeface="Calibri" pitchFamily="34" charset="0"/>
              </a:rPr>
              <a:t>ARM </a:t>
            </a:r>
            <a:endParaRPr lang="fr-FR" sz="1600">
              <a:latin typeface="Calibri" pitchFamily="34" charset="0"/>
            </a:endParaRPr>
          </a:p>
        </p:txBody>
      </p:sp>
      <p:sp>
        <p:nvSpPr>
          <p:cNvPr id="9229" name="ZoneTexte 34"/>
          <p:cNvSpPr txBox="1">
            <a:spLocks noChangeArrowheads="1"/>
          </p:cNvSpPr>
          <p:nvPr/>
        </p:nvSpPr>
        <p:spPr bwMode="auto">
          <a:xfrm>
            <a:off x="2681288" y="3192463"/>
            <a:ext cx="1539875" cy="307975"/>
          </a:xfrm>
          <a:prstGeom prst="rect">
            <a:avLst/>
          </a:prstGeom>
          <a:solidFill>
            <a:srgbClr val="F7E8E7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400" smtClean="0">
                <a:latin typeface="Calibri" pitchFamily="34" charset="0"/>
              </a:rPr>
              <a:t>périphériques</a:t>
            </a:r>
            <a:endParaRPr lang="fr-FR" sz="1400">
              <a:latin typeface="Calibri" pitchFamily="34" charset="0"/>
            </a:endParaRPr>
          </a:p>
        </p:txBody>
      </p:sp>
      <p:sp>
        <p:nvSpPr>
          <p:cNvPr id="9230" name="ZoneTexte 34"/>
          <p:cNvSpPr txBox="1">
            <a:spLocks noChangeArrowheads="1"/>
          </p:cNvSpPr>
          <p:nvPr/>
        </p:nvSpPr>
        <p:spPr bwMode="auto">
          <a:xfrm>
            <a:off x="2681287" y="3598863"/>
            <a:ext cx="1539875" cy="522287"/>
          </a:xfrm>
          <a:prstGeom prst="rect">
            <a:avLst/>
          </a:prstGeom>
          <a:solidFill>
            <a:srgbClr val="F7E8E7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400" smtClean="0">
                <a:latin typeface="Calibri" pitchFamily="34" charset="0"/>
              </a:rPr>
              <a:t>interfaces mémoire</a:t>
            </a:r>
            <a:endParaRPr lang="fr-FR" sz="140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1785938" y="2371725"/>
            <a:ext cx="2971800" cy="1844675"/>
          </a:xfrm>
          <a:prstGeom prst="ellipse">
            <a:avLst/>
          </a:prstGeom>
          <a:gradFill>
            <a:gsLst>
              <a:gs pos="0">
                <a:srgbClr val="C00000"/>
              </a:gs>
              <a:gs pos="57000">
                <a:srgbClr val="CF5349">
                  <a:alpha val="49020"/>
                </a:srgbClr>
              </a:gs>
              <a:gs pos="100000">
                <a:srgbClr val="E2C1BC">
                  <a:alpha val="21176"/>
                </a:srgbClr>
              </a:gs>
            </a:gsLst>
            <a:lin ang="0" scaled="0"/>
          </a:gra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024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Conception mixte matérielle/logicielle 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>
                <a:latin typeface="Calibri" pitchFamily="34" charset="0"/>
              </a:rPr>
              <a:t>Séminaire </a:t>
            </a:r>
            <a:r>
              <a:rPr lang="fr-FR" err="1">
                <a:latin typeface="Calibri" pitchFamily="34" charset="0"/>
              </a:rPr>
              <a:t>Irfu</a:t>
            </a:r>
            <a:r>
              <a:rPr lang="fr-FR">
                <a:latin typeface="Calibri" pitchFamily="34" charset="0"/>
              </a:rPr>
              <a:t> -  29 Novembre 2012,  Saclay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150986F7-4121-4A2B-A1A9-636463851363}" type="datetime1">
              <a:rPr lang="en-US" smtClean="0">
                <a:latin typeface="Calibri" pitchFamily="34" charset="0"/>
              </a:rPr>
              <a:pPr>
                <a:defRPr/>
              </a:pPr>
              <a:t>11/28/2012</a:t>
            </a:fld>
            <a:endParaRPr lang="en-US">
              <a:latin typeface="Calibri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A5EB61-6F01-4851-A515-08CD292355AD}" type="slidenum">
              <a:rPr lang="en-US" smtClean="0">
                <a:latin typeface="Calibri" pitchFamily="34" charset="0"/>
              </a:rPr>
              <a:pPr>
                <a:defRPr/>
              </a:pPr>
              <a:t>5</a:t>
            </a:fld>
            <a:endParaRPr lang="en-US">
              <a:latin typeface="Calibri" pitchFamily="34" charset="0"/>
            </a:endParaRPr>
          </a:p>
        </p:txBody>
      </p:sp>
      <p:cxnSp>
        <p:nvCxnSpPr>
          <p:cNvPr id="10247" name="Connecteur droit avec flèche 86"/>
          <p:cNvCxnSpPr>
            <a:cxnSpLocks noChangeShapeType="1"/>
          </p:cNvCxnSpPr>
          <p:nvPr/>
        </p:nvCxnSpPr>
        <p:spPr bwMode="auto">
          <a:xfrm>
            <a:off x="1717675" y="4778375"/>
            <a:ext cx="5335588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8" name="ZoneTexte 27"/>
          <p:cNvSpPr txBox="1">
            <a:spLocks noChangeArrowheads="1"/>
          </p:cNvSpPr>
          <p:nvPr/>
        </p:nvSpPr>
        <p:spPr bwMode="auto">
          <a:xfrm>
            <a:off x="1964171" y="2998597"/>
            <a:ext cx="1346779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fr-FR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conception</a:t>
            </a:r>
            <a:endParaRPr lang="fr-FR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fr-FR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matérielle</a:t>
            </a:r>
          </a:p>
        </p:txBody>
      </p:sp>
      <p:sp>
        <p:nvSpPr>
          <p:cNvPr id="56" name="Oval 55"/>
          <p:cNvSpPr/>
          <p:nvPr/>
        </p:nvSpPr>
        <p:spPr bwMode="auto">
          <a:xfrm>
            <a:off x="3902075" y="2371725"/>
            <a:ext cx="2971800" cy="1844675"/>
          </a:xfrm>
          <a:prstGeom prst="ellipse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7000">
                <a:schemeClr val="accent2">
                  <a:lumMod val="75000"/>
                  <a:alpha val="46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0"/>
          </a:gradFill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0250" name="ZoneTexte 27"/>
          <p:cNvSpPr txBox="1">
            <a:spLocks noChangeArrowheads="1"/>
          </p:cNvSpPr>
          <p:nvPr/>
        </p:nvSpPr>
        <p:spPr bwMode="auto">
          <a:xfrm>
            <a:off x="5277866" y="2998597"/>
            <a:ext cx="135998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fr-FR"/>
            </a:defPPr>
            <a:lvl1pPr>
              <a:lnSpc>
                <a:spcPct val="80000"/>
              </a:lnSpc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fr-FR"/>
              <a:t>conception</a:t>
            </a:r>
          </a:p>
          <a:p>
            <a:pPr algn="r"/>
            <a:r>
              <a:rPr lang="fr-FR"/>
              <a:t>logicielle</a:t>
            </a:r>
          </a:p>
        </p:txBody>
      </p:sp>
      <p:sp>
        <p:nvSpPr>
          <p:cNvPr id="10251" name="ZoneTexte 27"/>
          <p:cNvSpPr txBox="1">
            <a:spLocks noChangeArrowheads="1"/>
          </p:cNvSpPr>
          <p:nvPr/>
        </p:nvSpPr>
        <p:spPr bwMode="auto">
          <a:xfrm>
            <a:off x="5690016" y="4419600"/>
            <a:ext cx="12993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600" smtClean="0">
                <a:latin typeface="Calibri" pitchFamily="34" charset="0"/>
              </a:rPr>
              <a:t>informaticien</a:t>
            </a:r>
            <a:endParaRPr lang="fr-FR" sz="1600">
              <a:latin typeface="Calibri" pitchFamily="34" charset="0"/>
            </a:endParaRPr>
          </a:p>
        </p:txBody>
      </p:sp>
      <p:sp>
        <p:nvSpPr>
          <p:cNvPr id="10252" name="ZoneTexte 27"/>
          <p:cNvSpPr txBox="1">
            <a:spLocks noChangeArrowheads="1"/>
          </p:cNvSpPr>
          <p:nvPr/>
        </p:nvSpPr>
        <p:spPr bwMode="auto">
          <a:xfrm>
            <a:off x="1732894" y="4419600"/>
            <a:ext cx="12649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600" smtClean="0">
                <a:latin typeface="Calibri" pitchFamily="34" charset="0"/>
              </a:rPr>
              <a:t>électronicien</a:t>
            </a:r>
            <a:endParaRPr lang="fr-FR" sz="1600"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902075" y="1538288"/>
            <a:ext cx="855663" cy="3600450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Calibri" pitchFamily="34" charset="0"/>
            </a:endParaRPr>
          </a:p>
        </p:txBody>
      </p:sp>
      <p:cxnSp>
        <p:nvCxnSpPr>
          <p:cNvPr id="10254" name="Connecteur droit avec flèche 11"/>
          <p:cNvCxnSpPr>
            <a:cxnSpLocks noChangeShapeType="1"/>
          </p:cNvCxnSpPr>
          <p:nvPr/>
        </p:nvCxnSpPr>
        <p:spPr bwMode="auto">
          <a:xfrm flipV="1">
            <a:off x="4673600" y="1719263"/>
            <a:ext cx="606425" cy="22383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55" name="TextBox 62"/>
          <p:cNvSpPr txBox="1">
            <a:spLocks noChangeArrowheads="1"/>
          </p:cNvSpPr>
          <p:nvPr/>
        </p:nvSpPr>
        <p:spPr bwMode="auto">
          <a:xfrm>
            <a:off x="5607050" y="908050"/>
            <a:ext cx="319563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600">
                <a:solidFill>
                  <a:srgbClr val="FF0000"/>
                </a:solidFill>
                <a:latin typeface="Calibri" pitchFamily="34" charset="0"/>
              </a:rPr>
              <a:t>Système-sur-Puce Programmable</a:t>
            </a:r>
          </a:p>
          <a:p>
            <a:r>
              <a:rPr lang="fr-FR" sz="1600">
                <a:latin typeface="Calibri" pitchFamily="34" charset="0"/>
              </a:rPr>
              <a:t>Performances, coût, encombrement, consommation</a:t>
            </a:r>
          </a:p>
          <a:p>
            <a:pPr lvl="1"/>
            <a:r>
              <a:rPr lang="fr-FR" sz="1600">
                <a:latin typeface="Calibri" pitchFamily="34" charset="0"/>
              </a:rPr>
              <a:t>Définition de l’architecture</a:t>
            </a:r>
          </a:p>
          <a:p>
            <a:pPr lvl="1"/>
            <a:r>
              <a:rPr lang="fr-FR" sz="1600">
                <a:latin typeface="Calibri" pitchFamily="34" charset="0"/>
              </a:rPr>
              <a:t>Définition des interfaces</a:t>
            </a:r>
          </a:p>
          <a:p>
            <a:pPr lvl="1"/>
            <a:r>
              <a:rPr lang="fr-FR" sz="1600">
                <a:latin typeface="Calibri" pitchFamily="34" charset="0"/>
              </a:rPr>
              <a:t>Travail collaboratif 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5607050" y="1905000"/>
            <a:ext cx="469900" cy="201613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277938" y="5165725"/>
            <a:ext cx="639127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600" dirty="0">
                <a:solidFill>
                  <a:srgbClr val="FF0000"/>
                </a:solidFill>
                <a:latin typeface="Calibri" pitchFamily="34" charset="0"/>
              </a:rPr>
              <a:t>Décision d’implémenter un système d’exploitation dictée par l’application: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sz="1600" dirty="0">
                <a:latin typeface="Calibri" pitchFamily="34" charset="0"/>
              </a:rPr>
              <a:t>Multitâches – Ne pas réécrire à terme un OS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sz="1600" dirty="0">
                <a:latin typeface="Calibri" pitchFamily="34" charset="0"/>
              </a:rPr>
              <a:t>Modules logiciels associés à l’OS (NFS, DHCP…)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sz="1600" dirty="0">
                <a:latin typeface="Calibri" pitchFamily="34" charset="0"/>
              </a:rPr>
              <a:t>Ouverture à la conception de systèmes complexes et évolutifs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sz="1600" dirty="0">
                <a:latin typeface="Calibri" pitchFamily="34" charset="0"/>
              </a:rPr>
              <a:t>Système à dominante logicielle plus facilement portable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0" name="Rectangle 21"/>
          <p:cNvSpPr>
            <a:spLocks noChangeArrowheads="1"/>
          </p:cNvSpPr>
          <p:nvPr/>
        </p:nvSpPr>
        <p:spPr bwMode="auto">
          <a:xfrm>
            <a:off x="4237165" y="1118846"/>
            <a:ext cx="1755775" cy="3613150"/>
          </a:xfrm>
          <a:prstGeom prst="rect">
            <a:avLst/>
          </a:prstGeom>
          <a:solidFill>
            <a:srgbClr val="F7E8E7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/>
          <a:lstStyle/>
          <a:p>
            <a:pPr lvl="0" algn="ctr">
              <a:lnSpc>
                <a:spcPct val="80000"/>
              </a:lnSpc>
            </a:pPr>
            <a:r>
              <a:rPr lang="en-US" sz="1800">
                <a:solidFill>
                  <a:srgbClr val="FF0000"/>
                </a:solidFill>
                <a:latin typeface="Calibri" pitchFamily="34" charset="0"/>
              </a:rPr>
              <a:t>KM3NeT Readout System </a:t>
            </a:r>
            <a:r>
              <a:rPr lang="en-US" sz="1800">
                <a:solidFill>
                  <a:srgbClr val="FF0000"/>
                </a:solidFill>
                <a:latin typeface="Calibri" pitchFamily="34" charset="0"/>
              </a:rPr>
              <a:t>On </a:t>
            </a:r>
            <a:r>
              <a:rPr lang="en-US" sz="1800" smtClean="0">
                <a:solidFill>
                  <a:srgbClr val="FF0000"/>
                </a:solidFill>
                <a:latin typeface="Calibri" pitchFamily="34" charset="0"/>
              </a:rPr>
              <a:t>Chip</a:t>
            </a:r>
            <a:endParaRPr lang="en-US" sz="1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1279" name="Rectangle 17"/>
          <p:cNvSpPr>
            <a:spLocks noChangeArrowheads="1"/>
          </p:cNvSpPr>
          <p:nvPr/>
        </p:nvSpPr>
        <p:spPr bwMode="auto">
          <a:xfrm>
            <a:off x="4440365" y="2289245"/>
            <a:ext cx="1349375" cy="2251075"/>
          </a:xfrm>
          <a:prstGeom prst="rect">
            <a:avLst/>
          </a:prstGeom>
          <a:solidFill>
            <a:schemeClr val="bg1"/>
          </a:solidFill>
          <a:ln w="1587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>
              <a:lnSpc>
                <a:spcPct val="80000"/>
              </a:lnSpc>
            </a:pPr>
            <a:r>
              <a:rPr lang="en-US" sz="1800" smtClean="0">
                <a:solidFill>
                  <a:srgbClr val="3333CC"/>
                </a:solidFill>
                <a:latin typeface="Calibri" pitchFamily="34" charset="0"/>
              </a:rPr>
              <a:t>Antares</a:t>
            </a:r>
            <a:endParaRPr lang="en-US" sz="1800">
              <a:solidFill>
                <a:srgbClr val="3333CC"/>
              </a:solidFill>
              <a:latin typeface="Calibri" pitchFamily="34" charset="0"/>
            </a:endParaRPr>
          </a:p>
        </p:txBody>
      </p:sp>
      <p:sp>
        <p:nvSpPr>
          <p:cNvPr id="11276" name="TextBox 1"/>
          <p:cNvSpPr txBox="1">
            <a:spLocks noChangeArrowheads="1"/>
          </p:cNvSpPr>
          <p:nvPr/>
        </p:nvSpPr>
        <p:spPr bwMode="auto">
          <a:xfrm>
            <a:off x="4530058" y="3951010"/>
            <a:ext cx="1169988" cy="491160"/>
          </a:xfrm>
          <a:prstGeom prst="rect">
            <a:avLst/>
          </a:prstGeom>
          <a:solidFill>
            <a:srgbClr val="E7F1F5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2"/>
                </a:solidFill>
                <a:latin typeface="Calibri" pitchFamily="34" charset="0"/>
              </a:rPr>
              <a:t>Motorola MPC860</a:t>
            </a:r>
          </a:p>
        </p:txBody>
      </p:sp>
      <p:sp>
        <p:nvSpPr>
          <p:cNvPr id="11277" name="TextBox 14"/>
          <p:cNvSpPr txBox="1">
            <a:spLocks noChangeArrowheads="1"/>
          </p:cNvSpPr>
          <p:nvPr/>
        </p:nvSpPr>
        <p:spPr bwMode="auto">
          <a:xfrm>
            <a:off x="4530059" y="2939772"/>
            <a:ext cx="1169987" cy="491160"/>
          </a:xfrm>
          <a:prstGeom prst="rect">
            <a:avLst/>
          </a:prstGeom>
          <a:solidFill>
            <a:srgbClr val="E7F1F5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2"/>
                </a:solidFill>
                <a:latin typeface="Calibri" pitchFamily="34" charset="0"/>
              </a:rPr>
              <a:t>FPGA</a:t>
            </a:r>
          </a:p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2"/>
                </a:solidFill>
                <a:latin typeface="Calibri" pitchFamily="34" charset="0"/>
              </a:rPr>
              <a:t>Virtex-E</a:t>
            </a:r>
          </a:p>
        </p:txBody>
      </p:sp>
      <p:cxnSp>
        <p:nvCxnSpPr>
          <p:cNvPr id="11278" name="Connecteur droit 17"/>
          <p:cNvCxnSpPr>
            <a:cxnSpLocks noChangeShapeType="1"/>
          </p:cNvCxnSpPr>
          <p:nvPr/>
        </p:nvCxnSpPr>
        <p:spPr bwMode="auto">
          <a:xfrm flipV="1">
            <a:off x="5115052" y="3430932"/>
            <a:ext cx="1" cy="52007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Système d’acquisition sous-marin Antares versus KM3NeT</a:t>
            </a:r>
            <a:endParaRPr 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D07DB23A-FACB-49E8-A22D-2E6B12577C7B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338F8-21E1-435F-A6BC-0781B050DA83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11270" name="ZoneTexte 17"/>
          <p:cNvSpPr txBox="1">
            <a:spLocks noChangeArrowheads="1"/>
          </p:cNvSpPr>
          <p:nvPr/>
        </p:nvSpPr>
        <p:spPr bwMode="auto">
          <a:xfrm>
            <a:off x="6276975" y="5600358"/>
            <a:ext cx="251936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algn="ctr">
              <a:lnSpc>
                <a:spcPct val="80000"/>
              </a:lnSpc>
            </a:pPr>
            <a:r>
              <a:rPr lang="fr-FR" sz="1400" i="1">
                <a:solidFill>
                  <a:srgbClr val="000000"/>
                </a:solidFill>
                <a:latin typeface="Calibri" pitchFamily="34" charset="0"/>
              </a:rPr>
              <a:t>Modèle de pré-production du module optique digital KM3NeT</a:t>
            </a:r>
          </a:p>
        </p:txBody>
      </p:sp>
      <p:pic>
        <p:nvPicPr>
          <p:cNvPr id="10" name="Image 31" descr="clbKm3n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213" y="1111910"/>
            <a:ext cx="2223782" cy="166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 descr="UpSideDow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195" y="3072894"/>
            <a:ext cx="2224800" cy="1673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0" descr="antares_pub_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038" y="1111910"/>
            <a:ext cx="2709862" cy="3634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275" name="ZoneTexte 18"/>
          <p:cNvSpPr txBox="1">
            <a:spLocks noChangeArrowheads="1"/>
          </p:cNvSpPr>
          <p:nvPr/>
        </p:nvSpPr>
        <p:spPr bwMode="auto">
          <a:xfrm>
            <a:off x="1481138" y="4959350"/>
            <a:ext cx="1560512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algn="ctr">
              <a:lnSpc>
                <a:spcPct val="80000"/>
              </a:lnSpc>
            </a:pPr>
            <a:r>
              <a:rPr lang="fr-FR" sz="1400" i="1">
                <a:solidFill>
                  <a:srgbClr val="000000"/>
                </a:solidFill>
                <a:latin typeface="Calibri" pitchFamily="34" charset="0"/>
              </a:rPr>
              <a:t>Télescope à neutrinos</a:t>
            </a:r>
            <a:br>
              <a:rPr lang="fr-FR" sz="1400" i="1">
                <a:solidFill>
                  <a:srgbClr val="000000"/>
                </a:solidFill>
                <a:latin typeface="Calibri" pitchFamily="34" charset="0"/>
              </a:rPr>
            </a:br>
            <a:r>
              <a:rPr lang="fr-FR" sz="1400" i="1">
                <a:solidFill>
                  <a:srgbClr val="000000"/>
                </a:solidFill>
                <a:latin typeface="Calibri" pitchFamily="34" charset="0"/>
              </a:rPr>
              <a:t>sous-marin Antares</a:t>
            </a:r>
          </a:p>
        </p:txBody>
      </p:sp>
      <p:sp>
        <p:nvSpPr>
          <p:cNvPr id="26" name="Down Arrow 25"/>
          <p:cNvSpPr/>
          <p:nvPr/>
        </p:nvSpPr>
        <p:spPr bwMode="auto">
          <a:xfrm rot="16200000">
            <a:off x="5992856" y="1711899"/>
            <a:ext cx="377825" cy="446087"/>
          </a:xfrm>
          <a:prstGeom prst="downArrow">
            <a:avLst/>
          </a:prstGeom>
          <a:gradFill>
            <a:gsLst>
              <a:gs pos="0">
                <a:srgbClr val="BB1605"/>
              </a:gs>
              <a:gs pos="57000">
                <a:srgbClr val="CF5349">
                  <a:lumMod val="96000"/>
                </a:srgbClr>
              </a:gs>
              <a:gs pos="100000">
                <a:srgbClr val="E2C1BC"/>
              </a:gs>
            </a:gsLst>
            <a:lin ang="19800000" scaled="0"/>
          </a:gra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endParaRPr lang="fr-FR" sz="1800" b="1">
              <a:latin typeface="Calibri" pitchFamily="34" charset="0"/>
            </a:endParaRPr>
          </a:p>
        </p:txBody>
      </p:sp>
      <p:sp>
        <p:nvSpPr>
          <p:cNvPr id="11284" name="TextBox 26"/>
          <p:cNvSpPr txBox="1">
            <a:spLocks noChangeArrowheads="1"/>
          </p:cNvSpPr>
          <p:nvPr/>
        </p:nvSpPr>
        <p:spPr bwMode="auto">
          <a:xfrm>
            <a:off x="1062038" y="5364163"/>
            <a:ext cx="5214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fr-FR" sz="1600">
                <a:solidFill>
                  <a:schemeClr val="accent2"/>
                </a:solidFill>
                <a:latin typeface="Calibri" pitchFamily="34" charset="0"/>
              </a:rPr>
              <a:t>Antares: MPC860 – vxWorks - contrôle lent@CNRS-CPPM – acquisition@CEA-Irfu</a:t>
            </a:r>
          </a:p>
        </p:txBody>
      </p:sp>
      <p:sp>
        <p:nvSpPr>
          <p:cNvPr id="11285" name="TextBox 27"/>
          <p:cNvSpPr txBox="1">
            <a:spLocks noChangeArrowheads="1"/>
          </p:cNvSpPr>
          <p:nvPr/>
        </p:nvSpPr>
        <p:spPr bwMode="auto">
          <a:xfrm>
            <a:off x="1062038" y="5949950"/>
            <a:ext cx="5214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fr-FR" sz="1600">
                <a:solidFill>
                  <a:srgbClr val="FF0000"/>
                </a:solidFill>
                <a:latin typeface="Calibri" pitchFamily="34" charset="0"/>
              </a:rPr>
              <a:t>KM3NeT: Virtex-5FX– vxWorks – portage du système d’acquisition et évolution logicielle</a:t>
            </a:r>
          </a:p>
        </p:txBody>
      </p:sp>
      <p:sp>
        <p:nvSpPr>
          <p:cNvPr id="9" name="Down Arrow 8"/>
          <p:cNvSpPr/>
          <p:nvPr/>
        </p:nvSpPr>
        <p:spPr bwMode="auto">
          <a:xfrm>
            <a:off x="7272300" y="2735942"/>
            <a:ext cx="377825" cy="446088"/>
          </a:xfrm>
          <a:prstGeom prst="downArrow">
            <a:avLst/>
          </a:prstGeom>
          <a:gradFill>
            <a:gsLst>
              <a:gs pos="0">
                <a:srgbClr val="BB1605"/>
              </a:gs>
              <a:gs pos="57000">
                <a:srgbClr val="CF5349">
                  <a:lumMod val="96000"/>
                </a:srgbClr>
              </a:gs>
              <a:gs pos="100000">
                <a:srgbClr val="E2C1BC"/>
              </a:gs>
            </a:gsLst>
            <a:lin ang="13200000" scaled="0"/>
          </a:gra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endParaRPr lang="fr-FR" sz="1800" b="1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/>
          <p:cNvSpPr/>
          <p:nvPr/>
        </p:nvSpPr>
        <p:spPr bwMode="auto">
          <a:xfrm>
            <a:off x="2596895" y="1126540"/>
            <a:ext cx="6152083" cy="4374489"/>
          </a:xfrm>
          <a:custGeom>
            <a:avLst/>
            <a:gdLst>
              <a:gd name="connsiteX0" fmla="*/ 0 w 5939942"/>
              <a:gd name="connsiteY0" fmla="*/ 0 h 4367174"/>
              <a:gd name="connsiteX1" fmla="*/ 5939942 w 5939942"/>
              <a:gd name="connsiteY1" fmla="*/ 0 h 4367174"/>
              <a:gd name="connsiteX2" fmla="*/ 5939942 w 5939942"/>
              <a:gd name="connsiteY2" fmla="*/ 4367174 h 4367174"/>
              <a:gd name="connsiteX3" fmla="*/ 2472537 w 5939942"/>
              <a:gd name="connsiteY3" fmla="*/ 4367174 h 4367174"/>
              <a:gd name="connsiteX4" fmla="*/ 2472537 w 5939942"/>
              <a:gd name="connsiteY4" fmla="*/ 1784909 h 4367174"/>
              <a:gd name="connsiteX5" fmla="*/ 0 w 5939942"/>
              <a:gd name="connsiteY5" fmla="*/ 1784909 h 4367174"/>
              <a:gd name="connsiteX6" fmla="*/ 0 w 5939942"/>
              <a:gd name="connsiteY6" fmla="*/ 0 h 4367174"/>
              <a:gd name="connsiteX0" fmla="*/ 0 w 6152083"/>
              <a:gd name="connsiteY0" fmla="*/ 0 h 4374489"/>
              <a:gd name="connsiteX1" fmla="*/ 6152083 w 6152083"/>
              <a:gd name="connsiteY1" fmla="*/ 7315 h 4374489"/>
              <a:gd name="connsiteX2" fmla="*/ 6152083 w 6152083"/>
              <a:gd name="connsiteY2" fmla="*/ 4374489 h 4374489"/>
              <a:gd name="connsiteX3" fmla="*/ 2684678 w 6152083"/>
              <a:gd name="connsiteY3" fmla="*/ 4374489 h 4374489"/>
              <a:gd name="connsiteX4" fmla="*/ 2684678 w 6152083"/>
              <a:gd name="connsiteY4" fmla="*/ 1792224 h 4374489"/>
              <a:gd name="connsiteX5" fmla="*/ 212141 w 6152083"/>
              <a:gd name="connsiteY5" fmla="*/ 1792224 h 4374489"/>
              <a:gd name="connsiteX6" fmla="*/ 0 w 6152083"/>
              <a:gd name="connsiteY6" fmla="*/ 0 h 4374489"/>
              <a:gd name="connsiteX0" fmla="*/ 0 w 6152083"/>
              <a:gd name="connsiteY0" fmla="*/ 0 h 4374489"/>
              <a:gd name="connsiteX1" fmla="*/ 6152083 w 6152083"/>
              <a:gd name="connsiteY1" fmla="*/ 7315 h 4374489"/>
              <a:gd name="connsiteX2" fmla="*/ 6152083 w 6152083"/>
              <a:gd name="connsiteY2" fmla="*/ 4374489 h 4374489"/>
              <a:gd name="connsiteX3" fmla="*/ 2684678 w 6152083"/>
              <a:gd name="connsiteY3" fmla="*/ 4374489 h 4374489"/>
              <a:gd name="connsiteX4" fmla="*/ 2684678 w 6152083"/>
              <a:gd name="connsiteY4" fmla="*/ 1792224 h 4374489"/>
              <a:gd name="connsiteX5" fmla="*/ 7315 w 6152083"/>
              <a:gd name="connsiteY5" fmla="*/ 1799540 h 4374489"/>
              <a:gd name="connsiteX6" fmla="*/ 0 w 6152083"/>
              <a:gd name="connsiteY6" fmla="*/ 0 h 437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2083" h="4374489">
                <a:moveTo>
                  <a:pt x="0" y="0"/>
                </a:moveTo>
                <a:lnTo>
                  <a:pt x="6152083" y="7315"/>
                </a:lnTo>
                <a:lnTo>
                  <a:pt x="6152083" y="4374489"/>
                </a:lnTo>
                <a:lnTo>
                  <a:pt x="2684678" y="4374489"/>
                </a:lnTo>
                <a:lnTo>
                  <a:pt x="2684678" y="1792224"/>
                </a:lnTo>
                <a:lnTo>
                  <a:pt x="7315" y="1799540"/>
                </a:lnTo>
                <a:cubicBezTo>
                  <a:pt x="4877" y="1199693"/>
                  <a:pt x="2438" y="599847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E4E3F5">
                  <a:lumMod val="96000"/>
                </a:srgbClr>
              </a:gs>
              <a:gs pos="50000">
                <a:schemeClr val="accent6">
                  <a:lumMod val="26000"/>
                  <a:lumOff val="74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21000000"/>
            </a:lightRig>
          </a:scene3d>
          <a:sp3d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Carte prototype Processeur KM3NeT</a:t>
            </a:r>
            <a:endParaRPr 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D07DB23A-FACB-49E8-A22D-2E6B12577C7B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498E70-4218-4ABF-AF74-9323D2CC225D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12294" name="Rectangle 38"/>
          <p:cNvSpPr>
            <a:spLocks noChangeArrowheads="1"/>
          </p:cNvSpPr>
          <p:nvPr/>
        </p:nvSpPr>
        <p:spPr bwMode="auto">
          <a:xfrm>
            <a:off x="2596895" y="3099205"/>
            <a:ext cx="1176337" cy="1600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lvl="0" algn="ctr"/>
            <a:r>
              <a:rPr lang="en-GB" sz="1600">
                <a:solidFill>
                  <a:srgbClr val="000000"/>
                </a:solidFill>
                <a:latin typeface="Calibri" pitchFamily="34" charset="0"/>
              </a:rPr>
              <a:t>FPGA</a:t>
            </a:r>
          </a:p>
          <a:p>
            <a:pPr lvl="0" algn="ctr"/>
            <a:r>
              <a:rPr lang="en-GB" sz="1600">
                <a:solidFill>
                  <a:srgbClr val="000000"/>
                </a:solidFill>
                <a:latin typeface="Calibri" pitchFamily="34" charset="0"/>
              </a:rPr>
              <a:t>bitstream</a:t>
            </a:r>
          </a:p>
          <a:p>
            <a:pPr lvl="0" algn="ctr"/>
            <a:r>
              <a:rPr lang="en-GB" sz="1600">
                <a:solidFill>
                  <a:srgbClr val="000000"/>
                </a:solidFill>
                <a:latin typeface="Calibri" pitchFamily="34" charset="0"/>
              </a:rPr>
              <a:t>/</a:t>
            </a:r>
          </a:p>
          <a:p>
            <a:pPr lvl="0" algn="ctr"/>
            <a:r>
              <a:rPr lang="en-GB" sz="1600">
                <a:solidFill>
                  <a:srgbClr val="000000"/>
                </a:solidFill>
                <a:latin typeface="Calibri" pitchFamily="34" charset="0"/>
              </a:rPr>
              <a:t>processor</a:t>
            </a:r>
          </a:p>
          <a:p>
            <a:pPr lvl="0" algn="ctr"/>
            <a:r>
              <a:rPr lang="en-GB" sz="1600" smtClean="0">
                <a:solidFill>
                  <a:srgbClr val="000000"/>
                </a:solidFill>
                <a:latin typeface="Calibri" pitchFamily="34" charset="0"/>
              </a:rPr>
              <a:t>boot</a:t>
            </a:r>
            <a:endParaRPr lang="en-GB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295" name="Line 6"/>
          <p:cNvSpPr>
            <a:spLocks noChangeShapeType="1"/>
          </p:cNvSpPr>
          <p:nvPr/>
        </p:nvSpPr>
        <p:spPr bwMode="auto">
          <a:xfrm>
            <a:off x="5000625" y="3811327"/>
            <a:ext cx="685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298" name="Text Box 11"/>
          <p:cNvSpPr txBox="1">
            <a:spLocks noChangeArrowheads="1"/>
          </p:cNvSpPr>
          <p:nvPr/>
        </p:nvSpPr>
        <p:spPr bwMode="auto">
          <a:xfrm>
            <a:off x="4149554" y="4766088"/>
            <a:ext cx="889411" cy="68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GB" sz="1600">
                <a:latin typeface="Calibri" pitchFamily="34" charset="0"/>
              </a:rPr>
              <a:t>DDR2</a:t>
            </a:r>
          </a:p>
          <a:p>
            <a:pPr algn="ctr">
              <a:lnSpc>
                <a:spcPct val="80000"/>
              </a:lnSpc>
            </a:pPr>
            <a:r>
              <a:rPr lang="en-GB" sz="1600" smtClean="0">
                <a:latin typeface="Calibri" pitchFamily="34" charset="0"/>
              </a:rPr>
              <a:t>memory</a:t>
            </a:r>
            <a:endParaRPr lang="en-GB" sz="160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GB" sz="1600">
                <a:latin typeface="Calibri" pitchFamily="34" charset="0"/>
              </a:rPr>
              <a:t>(64 MB)</a:t>
            </a:r>
          </a:p>
        </p:txBody>
      </p:sp>
      <p:sp>
        <p:nvSpPr>
          <p:cNvPr id="12299" name="Text Box 39"/>
          <p:cNvSpPr txBox="1">
            <a:spLocks noChangeArrowheads="1"/>
          </p:cNvSpPr>
          <p:nvPr/>
        </p:nvSpPr>
        <p:spPr bwMode="auto">
          <a:xfrm>
            <a:off x="2743582" y="4750213"/>
            <a:ext cx="898002" cy="68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GB" sz="1600" smtClean="0">
                <a:latin typeface="Calibri" pitchFamily="34" charset="0"/>
              </a:rPr>
              <a:t>flash</a:t>
            </a:r>
            <a:endParaRPr lang="en-GB" sz="160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GB" sz="1600" smtClean="0">
                <a:latin typeface="Calibri" pitchFamily="34" charset="0"/>
              </a:rPr>
              <a:t>memory</a:t>
            </a:r>
            <a:endParaRPr lang="en-GB" sz="160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GB" sz="1600">
                <a:latin typeface="Calibri" pitchFamily="34" charset="0"/>
              </a:rPr>
              <a:t>(32 MB) </a:t>
            </a:r>
          </a:p>
        </p:txBody>
      </p:sp>
      <p:sp>
        <p:nvSpPr>
          <p:cNvPr id="12304" name="Rectangle 4"/>
          <p:cNvSpPr>
            <a:spLocks noChangeArrowheads="1"/>
          </p:cNvSpPr>
          <p:nvPr/>
        </p:nvSpPr>
        <p:spPr bwMode="auto">
          <a:xfrm>
            <a:off x="5700713" y="2544763"/>
            <a:ext cx="1905000" cy="1676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1600">
              <a:latin typeface="Calibri" pitchFamily="34" charset="0"/>
            </a:endParaRPr>
          </a:p>
        </p:txBody>
      </p:sp>
      <p:sp>
        <p:nvSpPr>
          <p:cNvPr id="12305" name="Text Box 5"/>
          <p:cNvSpPr txBox="1">
            <a:spLocks noChangeArrowheads="1"/>
          </p:cNvSpPr>
          <p:nvPr/>
        </p:nvSpPr>
        <p:spPr bwMode="auto">
          <a:xfrm>
            <a:off x="5770563" y="1898650"/>
            <a:ext cx="1863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800">
                <a:latin typeface="Calibri" pitchFamily="34" charset="0"/>
              </a:rPr>
              <a:t>PPC440 processor</a:t>
            </a:r>
          </a:p>
          <a:p>
            <a:pPr algn="ctr"/>
            <a:r>
              <a:rPr lang="en-GB" sz="1800">
                <a:latin typeface="Calibri" pitchFamily="34" charset="0"/>
              </a:rPr>
              <a:t>running vxWorks</a:t>
            </a:r>
          </a:p>
        </p:txBody>
      </p:sp>
      <p:sp>
        <p:nvSpPr>
          <p:cNvPr id="12308" name="Text Box 25"/>
          <p:cNvSpPr txBox="1">
            <a:spLocks noChangeArrowheads="1"/>
          </p:cNvSpPr>
          <p:nvPr/>
        </p:nvSpPr>
        <p:spPr bwMode="auto">
          <a:xfrm>
            <a:off x="1897063" y="5703888"/>
            <a:ext cx="2116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600" smtClean="0">
                <a:solidFill>
                  <a:schemeClr val="accent2"/>
                </a:solidFill>
                <a:latin typeface="Calibri" pitchFamily="34" charset="0"/>
              </a:rPr>
              <a:t>Slow control</a:t>
            </a:r>
            <a:endParaRPr lang="en-GB" sz="1600">
              <a:solidFill>
                <a:schemeClr val="accent2"/>
              </a:solidFill>
              <a:latin typeface="Calibri" pitchFamily="34" charset="0"/>
            </a:endParaRPr>
          </a:p>
          <a:p>
            <a:pPr algn="ctr"/>
            <a:r>
              <a:rPr lang="en-GB" sz="1600">
                <a:solidFill>
                  <a:schemeClr val="accent2"/>
                </a:solidFill>
                <a:latin typeface="Calibri" pitchFamily="34" charset="0"/>
              </a:rPr>
              <a:t>for </a:t>
            </a:r>
            <a:r>
              <a:rPr lang="en-GB" sz="1600">
                <a:solidFill>
                  <a:schemeClr val="accent2"/>
                </a:solidFill>
                <a:latin typeface="Calibri" pitchFamily="34" charset="0"/>
              </a:rPr>
              <a:t>the </a:t>
            </a:r>
            <a:r>
              <a:rPr lang="en-GB" sz="1600" smtClean="0">
                <a:solidFill>
                  <a:schemeClr val="accent2"/>
                </a:solidFill>
                <a:latin typeface="Calibri" pitchFamily="34" charset="0"/>
              </a:rPr>
              <a:t>storey </a:t>
            </a:r>
            <a:r>
              <a:rPr lang="en-GB" sz="1600">
                <a:solidFill>
                  <a:schemeClr val="accent2"/>
                </a:solidFill>
                <a:latin typeface="Calibri" pitchFamily="34" charset="0"/>
              </a:rPr>
              <a:t>(I2C, SPI)</a:t>
            </a:r>
            <a:endParaRPr lang="en-GB" sz="1600">
              <a:latin typeface="Calibri" pitchFamily="34" charset="0"/>
            </a:endParaRPr>
          </a:p>
        </p:txBody>
      </p:sp>
      <p:sp>
        <p:nvSpPr>
          <p:cNvPr id="12314" name="Text Box 27"/>
          <p:cNvSpPr txBox="1">
            <a:spLocks noChangeArrowheads="1"/>
          </p:cNvSpPr>
          <p:nvPr/>
        </p:nvSpPr>
        <p:spPr bwMode="auto">
          <a:xfrm>
            <a:off x="6472238" y="5851525"/>
            <a:ext cx="18811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600">
                <a:latin typeface="Calibri" pitchFamily="34" charset="0"/>
              </a:rPr>
              <a:t> 1Gb/s </a:t>
            </a:r>
            <a:r>
              <a:rPr lang="en-GB" sz="1600">
                <a:latin typeface="Calibri" pitchFamily="34" charset="0"/>
              </a:rPr>
              <a:t>Ethernet </a:t>
            </a:r>
            <a:r>
              <a:rPr lang="en-GB" sz="1600" smtClean="0">
                <a:latin typeface="Calibri" pitchFamily="34" charset="0"/>
              </a:rPr>
              <a:t>link</a:t>
            </a:r>
            <a:endParaRPr lang="en-GB" sz="1600">
              <a:latin typeface="Calibri" pitchFamily="34" charset="0"/>
            </a:endParaRPr>
          </a:p>
          <a:p>
            <a:pPr algn="ctr"/>
            <a:r>
              <a:rPr lang="en-GB" sz="1600" smtClean="0">
                <a:latin typeface="Calibri" pitchFamily="34" charset="0"/>
              </a:rPr>
              <a:t>to </a:t>
            </a:r>
            <a:r>
              <a:rPr lang="en-GB" sz="1600">
                <a:latin typeface="Calibri" pitchFamily="34" charset="0"/>
              </a:rPr>
              <a:t>shore station</a:t>
            </a:r>
          </a:p>
        </p:txBody>
      </p:sp>
      <p:sp>
        <p:nvSpPr>
          <p:cNvPr id="12315" name="Line 35"/>
          <p:cNvSpPr>
            <a:spLocks noChangeShapeType="1"/>
          </p:cNvSpPr>
          <p:nvPr/>
        </p:nvSpPr>
        <p:spPr bwMode="auto">
          <a:xfrm flipH="1">
            <a:off x="7343775" y="5386388"/>
            <a:ext cx="0" cy="465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0" name="Groupe 9"/>
          <p:cNvGrpSpPr/>
          <p:nvPr/>
        </p:nvGrpSpPr>
        <p:grpSpPr>
          <a:xfrm>
            <a:off x="4031940" y="3099205"/>
            <a:ext cx="1066800" cy="1600200"/>
            <a:chOff x="3897313" y="3030538"/>
            <a:chExt cx="1066800" cy="1600200"/>
          </a:xfrm>
        </p:grpSpPr>
        <p:sp>
          <p:nvSpPr>
            <p:cNvPr id="12296" name="Rectangle 7"/>
            <p:cNvSpPr>
              <a:spLocks noChangeArrowheads="1"/>
            </p:cNvSpPr>
            <p:nvPr/>
          </p:nvSpPr>
          <p:spPr bwMode="auto">
            <a:xfrm>
              <a:off x="3897313" y="3030538"/>
              <a:ext cx="1066800" cy="16002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>
              <a:noFill/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600">
                <a:latin typeface="Calibri" pitchFamily="34" charset="0"/>
              </a:endParaRPr>
            </a:p>
          </p:txBody>
        </p:sp>
        <p:sp>
          <p:nvSpPr>
            <p:cNvPr id="12297" name="Text Box 14"/>
            <p:cNvSpPr txBox="1">
              <a:spLocks noChangeArrowheads="1"/>
            </p:cNvSpPr>
            <p:nvPr/>
          </p:nvSpPr>
          <p:spPr bwMode="auto">
            <a:xfrm>
              <a:off x="4121151" y="3614738"/>
              <a:ext cx="619125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GB" sz="1600">
                  <a:latin typeface="Calibri" pitchFamily="34" charset="0"/>
                </a:rPr>
                <a:t>RTOS</a:t>
              </a:r>
            </a:p>
          </p:txBody>
        </p:sp>
        <p:sp>
          <p:nvSpPr>
            <p:cNvPr id="12301" name="Line 15"/>
            <p:cNvSpPr>
              <a:spLocks noChangeShapeType="1"/>
            </p:cNvSpPr>
            <p:nvPr/>
          </p:nvSpPr>
          <p:spPr bwMode="auto">
            <a:xfrm>
              <a:off x="3897313" y="3563938"/>
              <a:ext cx="1066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02" name="Line 16"/>
            <p:cNvSpPr>
              <a:spLocks noChangeShapeType="1"/>
            </p:cNvSpPr>
            <p:nvPr/>
          </p:nvSpPr>
          <p:spPr bwMode="auto">
            <a:xfrm>
              <a:off x="3897313" y="4021138"/>
              <a:ext cx="1066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06" name="Text Box 13"/>
            <p:cNvSpPr txBox="1">
              <a:spLocks noChangeArrowheads="1"/>
            </p:cNvSpPr>
            <p:nvPr/>
          </p:nvSpPr>
          <p:spPr bwMode="auto">
            <a:xfrm>
              <a:off x="4029869" y="3990975"/>
              <a:ext cx="80168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GB" sz="1600" smtClean="0">
                  <a:solidFill>
                    <a:schemeClr val="accent2"/>
                  </a:solidFill>
                  <a:latin typeface="Calibri" pitchFamily="34" charset="0"/>
                </a:rPr>
                <a:t>slow</a:t>
              </a:r>
              <a:endParaRPr lang="en-GB" sz="1600">
                <a:solidFill>
                  <a:schemeClr val="accent2"/>
                </a:solidFill>
                <a:latin typeface="Calibri" pitchFamily="34" charset="0"/>
              </a:endParaRPr>
            </a:p>
            <a:p>
              <a:pPr algn="ctr"/>
              <a:r>
                <a:rPr lang="en-GB" sz="1600" smtClean="0">
                  <a:solidFill>
                    <a:schemeClr val="accent2"/>
                  </a:solidFill>
                  <a:latin typeface="Calibri" pitchFamily="34" charset="0"/>
                </a:rPr>
                <a:t>control</a:t>
              </a:r>
              <a:endParaRPr lang="en-GB" sz="1600">
                <a:latin typeface="Calibri" pitchFamily="34" charset="0"/>
              </a:endParaRPr>
            </a:p>
          </p:txBody>
        </p:sp>
        <p:sp>
          <p:nvSpPr>
            <p:cNvPr id="12317" name="Text Box 12"/>
            <p:cNvSpPr txBox="1">
              <a:spLocks noChangeArrowheads="1"/>
            </p:cNvSpPr>
            <p:nvPr/>
          </p:nvSpPr>
          <p:spPr bwMode="auto">
            <a:xfrm>
              <a:off x="3993357" y="3109913"/>
              <a:ext cx="874713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GB" sz="1600" smtClean="0">
                  <a:solidFill>
                    <a:srgbClr val="FF3300"/>
                  </a:solidFill>
                  <a:latin typeface="Calibri" pitchFamily="34" charset="0"/>
                </a:rPr>
                <a:t>data</a:t>
              </a:r>
              <a:endParaRPr lang="en-GB" sz="1600">
                <a:latin typeface="Calibri" pitchFamily="34" charset="0"/>
              </a:endParaRPr>
            </a:p>
          </p:txBody>
        </p:sp>
      </p:grpSp>
      <p:sp>
        <p:nvSpPr>
          <p:cNvPr id="12318" name="Line 17"/>
          <p:cNvSpPr>
            <a:spLocks noChangeShapeType="1"/>
          </p:cNvSpPr>
          <p:nvPr/>
        </p:nvSpPr>
        <p:spPr bwMode="auto">
          <a:xfrm>
            <a:off x="4637088" y="2667000"/>
            <a:ext cx="0" cy="3476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321" name="Rectangle 30"/>
          <p:cNvSpPr>
            <a:spLocks noChangeArrowheads="1"/>
          </p:cNvSpPr>
          <p:nvPr/>
        </p:nvSpPr>
        <p:spPr bwMode="auto">
          <a:xfrm>
            <a:off x="4197350" y="1752600"/>
            <a:ext cx="1301750" cy="914400"/>
          </a:xfrm>
          <a:prstGeom prst="rect">
            <a:avLst/>
          </a:prstGeom>
          <a:solidFill>
            <a:srgbClr val="F7E8E7"/>
          </a:solidFill>
          <a:ln w="28575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defTabSz="762000"/>
            <a:endParaRPr lang="en-GB" sz="1600">
              <a:latin typeface="Calibri" pitchFamily="34" charset="0"/>
            </a:endParaRPr>
          </a:p>
          <a:p>
            <a:pPr algn="ctr" defTabSz="762000"/>
            <a:r>
              <a:rPr lang="en-GB" sz="1600" smtClean="0">
                <a:solidFill>
                  <a:srgbClr val="FF0000"/>
                </a:solidFill>
                <a:latin typeface="Calibri" pitchFamily="34" charset="0"/>
              </a:rPr>
              <a:t>readout</a:t>
            </a:r>
            <a:endParaRPr lang="en-GB" sz="1600">
              <a:solidFill>
                <a:srgbClr val="FF0000"/>
              </a:solidFill>
              <a:latin typeface="Calibri" pitchFamily="34" charset="0"/>
            </a:endParaRPr>
          </a:p>
          <a:p>
            <a:pPr algn="ctr" defTabSz="762000"/>
            <a:r>
              <a:rPr lang="en-GB" sz="1600" smtClean="0">
                <a:solidFill>
                  <a:srgbClr val="FF0000"/>
                </a:solidFill>
                <a:latin typeface="Calibri" pitchFamily="34" charset="0"/>
              </a:rPr>
              <a:t>logic</a:t>
            </a:r>
            <a:endParaRPr lang="en-GB" sz="1600">
              <a:solidFill>
                <a:srgbClr val="FF0000"/>
              </a:solidFill>
              <a:latin typeface="Calibri" pitchFamily="34" charset="0"/>
            </a:endParaRPr>
          </a:p>
          <a:p>
            <a:pPr algn="ctr" defTabSz="762000"/>
            <a:endParaRPr lang="en-GB" sz="1600">
              <a:latin typeface="Calibri" pitchFamily="34" charset="0"/>
            </a:endParaRPr>
          </a:p>
        </p:txBody>
      </p:sp>
      <p:sp>
        <p:nvSpPr>
          <p:cNvPr id="12329" name="Text Box 61"/>
          <p:cNvSpPr txBox="1">
            <a:spLocks noChangeArrowheads="1"/>
          </p:cNvSpPr>
          <p:nvPr/>
        </p:nvSpPr>
        <p:spPr bwMode="auto">
          <a:xfrm>
            <a:off x="3761910" y="1088740"/>
            <a:ext cx="4459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800">
                <a:latin typeface="Calibri" pitchFamily="34" charset="0"/>
              </a:rPr>
              <a:t>Readout System On Chip (RSOC)  / Virtex-5</a:t>
            </a:r>
          </a:p>
        </p:txBody>
      </p:sp>
      <p:sp>
        <p:nvSpPr>
          <p:cNvPr id="12330" name="Rectangle 30"/>
          <p:cNvSpPr>
            <a:spLocks noChangeArrowheads="1"/>
          </p:cNvSpPr>
          <p:nvPr/>
        </p:nvSpPr>
        <p:spPr bwMode="auto">
          <a:xfrm>
            <a:off x="5410200" y="4630738"/>
            <a:ext cx="1270000" cy="598487"/>
          </a:xfrm>
          <a:prstGeom prst="rect">
            <a:avLst/>
          </a:prstGeom>
          <a:solidFill>
            <a:srgbClr val="E5E5F9"/>
          </a:solidFill>
          <a:ln w="28575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defTabSz="762000"/>
            <a:r>
              <a:rPr lang="en-GB" sz="1600">
                <a:solidFill>
                  <a:schemeClr val="accent2"/>
                </a:solidFill>
                <a:latin typeface="Calibri" pitchFamily="34" charset="0"/>
              </a:rPr>
              <a:t>SC </a:t>
            </a:r>
            <a:r>
              <a:rPr lang="en-GB" sz="1600" smtClean="0">
                <a:solidFill>
                  <a:schemeClr val="accent2"/>
                </a:solidFill>
                <a:latin typeface="Calibri" pitchFamily="34" charset="0"/>
              </a:rPr>
              <a:t>protocol</a:t>
            </a:r>
            <a:endParaRPr lang="en-GB" sz="1600">
              <a:solidFill>
                <a:schemeClr val="accent2"/>
              </a:solidFill>
              <a:latin typeface="Calibri" pitchFamily="34" charset="0"/>
            </a:endParaRPr>
          </a:p>
          <a:p>
            <a:pPr algn="ctr" defTabSz="762000"/>
            <a:r>
              <a:rPr lang="en-GB" sz="1600" smtClean="0">
                <a:solidFill>
                  <a:schemeClr val="accent2"/>
                </a:solidFill>
                <a:latin typeface="Calibri" pitchFamily="34" charset="0"/>
              </a:rPr>
              <a:t>logic</a:t>
            </a:r>
            <a:endParaRPr lang="en-GB" sz="160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12332" name="Line 35"/>
          <p:cNvSpPr>
            <a:spLocks noChangeShapeType="1"/>
          </p:cNvSpPr>
          <p:nvPr/>
        </p:nvSpPr>
        <p:spPr bwMode="auto">
          <a:xfrm flipH="1">
            <a:off x="7229475" y="4221163"/>
            <a:ext cx="0" cy="3000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333" name="Line 23"/>
          <p:cNvSpPr>
            <a:spLocks noChangeShapeType="1"/>
          </p:cNvSpPr>
          <p:nvPr/>
        </p:nvSpPr>
        <p:spPr bwMode="auto">
          <a:xfrm>
            <a:off x="6242050" y="4221163"/>
            <a:ext cx="0" cy="409575"/>
          </a:xfrm>
          <a:prstGeom prst="line">
            <a:avLst/>
          </a:prstGeom>
          <a:noFill/>
          <a:ln w="25400">
            <a:solidFill>
              <a:schemeClr val="accent2">
                <a:lumMod val="75000"/>
              </a:schemeClr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336" name="Oval 48"/>
          <p:cNvSpPr>
            <a:spLocks noChangeArrowheads="1"/>
          </p:cNvSpPr>
          <p:nvPr/>
        </p:nvSpPr>
        <p:spPr bwMode="auto">
          <a:xfrm>
            <a:off x="595815" y="1714219"/>
            <a:ext cx="779462" cy="733425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 anchorCtr="1"/>
          <a:lstStyle/>
          <a:p>
            <a:pPr lvl="0" algn="ctr"/>
            <a:r>
              <a:rPr lang="en-GB" sz="1600" b="1" smtClean="0">
                <a:solidFill>
                  <a:srgbClr val="000000"/>
                </a:solidFill>
                <a:latin typeface="Calibri" pitchFamily="34" charset="0"/>
              </a:rPr>
              <a:t>PMTs</a:t>
            </a:r>
            <a:endParaRPr lang="en-GB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338" name="Text Box 39"/>
          <p:cNvSpPr txBox="1">
            <a:spLocks noChangeArrowheads="1"/>
          </p:cNvSpPr>
          <p:nvPr/>
        </p:nvSpPr>
        <p:spPr bwMode="auto">
          <a:xfrm>
            <a:off x="949045" y="2528888"/>
            <a:ext cx="1155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600">
                <a:latin typeface="Calibri" pitchFamily="34" charset="0"/>
              </a:rPr>
              <a:t>x 31 </a:t>
            </a:r>
          </a:p>
          <a:p>
            <a:pPr algn="ctr"/>
            <a:r>
              <a:rPr lang="en-GB" sz="1600">
                <a:latin typeface="Calibri" pitchFamily="34" charset="0"/>
              </a:rPr>
              <a:t>small PMTs </a:t>
            </a:r>
          </a:p>
        </p:txBody>
      </p:sp>
      <p:sp>
        <p:nvSpPr>
          <p:cNvPr id="12339" name="Text Box 39"/>
          <p:cNvSpPr txBox="1">
            <a:spLocks noChangeArrowheads="1"/>
          </p:cNvSpPr>
          <p:nvPr/>
        </p:nvSpPr>
        <p:spPr bwMode="auto">
          <a:xfrm>
            <a:off x="3022600" y="1443038"/>
            <a:ext cx="874713" cy="10779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600">
                <a:solidFill>
                  <a:srgbClr val="00B050"/>
                </a:solidFill>
                <a:latin typeface="Calibri" pitchFamily="34" charset="0"/>
              </a:rPr>
              <a:t>31</a:t>
            </a:r>
          </a:p>
          <a:p>
            <a:pPr algn="ctr"/>
            <a:r>
              <a:rPr lang="en-GB" sz="1600">
                <a:solidFill>
                  <a:srgbClr val="00B050"/>
                </a:solidFill>
                <a:latin typeface="Calibri" pitchFamily="34" charset="0"/>
              </a:rPr>
              <a:t>x</a:t>
            </a:r>
          </a:p>
          <a:p>
            <a:pPr algn="ctr"/>
            <a:r>
              <a:rPr lang="en-GB" sz="1600">
                <a:solidFill>
                  <a:srgbClr val="00B050"/>
                </a:solidFill>
                <a:latin typeface="Calibri" pitchFamily="34" charset="0"/>
              </a:rPr>
              <a:t>1 GHz</a:t>
            </a:r>
          </a:p>
          <a:p>
            <a:pPr algn="ctr"/>
            <a:r>
              <a:rPr lang="en-GB" sz="1600">
                <a:solidFill>
                  <a:srgbClr val="00B050"/>
                </a:solidFill>
                <a:latin typeface="Calibri" pitchFamily="34" charset="0"/>
              </a:rPr>
              <a:t>TDC</a:t>
            </a:r>
          </a:p>
        </p:txBody>
      </p:sp>
      <p:sp>
        <p:nvSpPr>
          <p:cNvPr id="12340" name="Line 31"/>
          <p:cNvSpPr>
            <a:spLocks noChangeShapeType="1"/>
          </p:cNvSpPr>
          <p:nvPr/>
        </p:nvSpPr>
        <p:spPr bwMode="auto">
          <a:xfrm flipH="1">
            <a:off x="3905250" y="2228850"/>
            <a:ext cx="292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341" name="Line 31"/>
          <p:cNvSpPr>
            <a:spLocks noChangeShapeType="1"/>
          </p:cNvSpPr>
          <p:nvPr/>
        </p:nvSpPr>
        <p:spPr bwMode="auto">
          <a:xfrm flipH="1">
            <a:off x="1380022" y="2079626"/>
            <a:ext cx="1224991" cy="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342" name="Text Box 21"/>
          <p:cNvSpPr txBox="1">
            <a:spLocks noChangeArrowheads="1"/>
          </p:cNvSpPr>
          <p:nvPr/>
        </p:nvSpPr>
        <p:spPr bwMode="auto">
          <a:xfrm>
            <a:off x="1351387" y="1744663"/>
            <a:ext cx="1195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600">
                <a:solidFill>
                  <a:srgbClr val="00B050"/>
                </a:solidFill>
                <a:latin typeface="Calibri" pitchFamily="34" charset="0"/>
              </a:rPr>
              <a:t>31 TOT Data</a:t>
            </a:r>
          </a:p>
        </p:txBody>
      </p:sp>
      <p:sp>
        <p:nvSpPr>
          <p:cNvPr id="12343" name="Line 31"/>
          <p:cNvSpPr>
            <a:spLocks noChangeShapeType="1"/>
          </p:cNvSpPr>
          <p:nvPr/>
        </p:nvSpPr>
        <p:spPr bwMode="auto">
          <a:xfrm>
            <a:off x="3905250" y="1574800"/>
            <a:ext cx="4498975" cy="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349" name="Line 31"/>
          <p:cNvSpPr>
            <a:spLocks noChangeShapeType="1"/>
          </p:cNvSpPr>
          <p:nvPr/>
        </p:nvSpPr>
        <p:spPr bwMode="auto">
          <a:xfrm flipH="1">
            <a:off x="8404225" y="1571625"/>
            <a:ext cx="0" cy="2955925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Arc 2"/>
          <p:cNvSpPr/>
          <p:nvPr/>
        </p:nvSpPr>
        <p:spPr bwMode="auto">
          <a:xfrm>
            <a:off x="5877145" y="2659515"/>
            <a:ext cx="786284" cy="723448"/>
          </a:xfrm>
          <a:prstGeom prst="arc">
            <a:avLst>
              <a:gd name="adj1" fmla="val 8274774"/>
              <a:gd name="adj2" fmla="val 2755707"/>
            </a:avLst>
          </a:prstGeom>
          <a:noFill/>
          <a:ln w="25400" cap="flat" cmpd="sng">
            <a:solidFill>
              <a:srgbClr val="FF3300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44000" anchor="ctr"/>
          <a:lstStyle/>
          <a:p>
            <a:pPr lvl="0" algn="ctr">
              <a:lnSpc>
                <a:spcPct val="70000"/>
              </a:lnSpc>
            </a:pPr>
            <a:r>
              <a:rPr lang="en-GB" sz="1600" smtClean="0">
                <a:solidFill>
                  <a:srgbClr val="FF3300"/>
                </a:solidFill>
                <a:latin typeface="Calibri" pitchFamily="34" charset="0"/>
              </a:rPr>
              <a:t>data</a:t>
            </a:r>
            <a:endParaRPr lang="en-GB" sz="1600">
              <a:solidFill>
                <a:srgbClr val="FF3300"/>
              </a:solidFill>
              <a:latin typeface="Calibri" pitchFamily="34" charset="0"/>
            </a:endParaRPr>
          </a:p>
          <a:p>
            <a:pPr lvl="0" algn="ctr">
              <a:lnSpc>
                <a:spcPct val="70000"/>
              </a:lnSpc>
            </a:pPr>
            <a:r>
              <a:rPr lang="en-GB" sz="1600" smtClean="0">
                <a:solidFill>
                  <a:srgbClr val="FF3300"/>
                </a:solidFill>
                <a:latin typeface="Calibri" pitchFamily="34" charset="0"/>
              </a:rPr>
              <a:t>task</a:t>
            </a:r>
            <a:endParaRPr lang="en-GB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4" name="Arc 63"/>
          <p:cNvSpPr/>
          <p:nvPr/>
        </p:nvSpPr>
        <p:spPr bwMode="auto">
          <a:xfrm>
            <a:off x="5877647" y="3389770"/>
            <a:ext cx="786284" cy="723448"/>
          </a:xfrm>
          <a:prstGeom prst="arc">
            <a:avLst>
              <a:gd name="adj1" fmla="val 19278226"/>
              <a:gd name="adj2" fmla="val 13439875"/>
            </a:avLst>
          </a:prstGeom>
          <a:noFill/>
          <a:ln w="254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36000" rIns="0" anchor="ctr"/>
          <a:lstStyle/>
          <a:p>
            <a:pPr lvl="0" algn="ctr">
              <a:lnSpc>
                <a:spcPct val="70000"/>
              </a:lnSpc>
            </a:pPr>
            <a:r>
              <a:rPr lang="en-GB" sz="160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slow </a:t>
            </a:r>
            <a:br>
              <a:rPr lang="en-GB" sz="160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</a:br>
            <a:r>
              <a:rPr lang="en-GB" sz="160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control</a:t>
            </a:r>
            <a:endParaRPr lang="en-GB" sz="160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  <a:p>
            <a:pPr lvl="0" algn="ctr">
              <a:lnSpc>
                <a:spcPct val="70000"/>
              </a:lnSpc>
            </a:pPr>
            <a:r>
              <a:rPr lang="en-GB" sz="160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task</a:t>
            </a:r>
            <a:endParaRPr lang="en-GB" sz="160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Forme libre 6"/>
          <p:cNvSpPr/>
          <p:nvPr/>
        </p:nvSpPr>
        <p:spPr bwMode="auto">
          <a:xfrm>
            <a:off x="6781190" y="3037884"/>
            <a:ext cx="607162" cy="1075334"/>
          </a:xfrm>
          <a:custGeom>
            <a:avLst/>
            <a:gdLst>
              <a:gd name="connsiteX0" fmla="*/ 0 w 607162"/>
              <a:gd name="connsiteY0" fmla="*/ 0 h 1075334"/>
              <a:gd name="connsiteX1" fmla="*/ 607162 w 607162"/>
              <a:gd name="connsiteY1" fmla="*/ 0 h 1075334"/>
              <a:gd name="connsiteX2" fmla="*/ 607162 w 607162"/>
              <a:gd name="connsiteY2" fmla="*/ 1075334 h 1075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162" h="1075334">
                <a:moveTo>
                  <a:pt x="0" y="0"/>
                </a:moveTo>
                <a:lnTo>
                  <a:pt x="607162" y="0"/>
                </a:lnTo>
                <a:lnTo>
                  <a:pt x="607162" y="1075334"/>
                </a:lnTo>
              </a:path>
            </a:pathLst>
          </a:custGeom>
          <a:noFill/>
          <a:ln w="25400">
            <a:solidFill>
              <a:srgbClr val="FF33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6" name="Forme libre 65"/>
          <p:cNvSpPr/>
          <p:nvPr/>
        </p:nvSpPr>
        <p:spPr bwMode="auto">
          <a:xfrm>
            <a:off x="6781189" y="3734594"/>
            <a:ext cx="357741" cy="391356"/>
          </a:xfrm>
          <a:custGeom>
            <a:avLst/>
            <a:gdLst>
              <a:gd name="connsiteX0" fmla="*/ 0 w 607162"/>
              <a:gd name="connsiteY0" fmla="*/ 0 h 1075334"/>
              <a:gd name="connsiteX1" fmla="*/ 607162 w 607162"/>
              <a:gd name="connsiteY1" fmla="*/ 0 h 1075334"/>
              <a:gd name="connsiteX2" fmla="*/ 607162 w 607162"/>
              <a:gd name="connsiteY2" fmla="*/ 1075334 h 1075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162" h="1075334">
                <a:moveTo>
                  <a:pt x="0" y="0"/>
                </a:moveTo>
                <a:lnTo>
                  <a:pt x="607162" y="0"/>
                </a:lnTo>
                <a:lnTo>
                  <a:pt x="607162" y="1075334"/>
                </a:lnTo>
              </a:path>
            </a:pathLst>
          </a:custGeom>
          <a:noFill/>
          <a:ln w="25400">
            <a:solidFill>
              <a:schemeClr val="accent2">
                <a:lumMod val="75000"/>
              </a:schemeClr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7" name="Forme libre 66"/>
          <p:cNvSpPr/>
          <p:nvPr/>
        </p:nvSpPr>
        <p:spPr bwMode="auto">
          <a:xfrm rot="5400000">
            <a:off x="4734630" y="4641525"/>
            <a:ext cx="832404" cy="2007810"/>
          </a:xfrm>
          <a:custGeom>
            <a:avLst/>
            <a:gdLst>
              <a:gd name="connsiteX0" fmla="*/ 0 w 607162"/>
              <a:gd name="connsiteY0" fmla="*/ 0 h 1075334"/>
              <a:gd name="connsiteX1" fmla="*/ 607162 w 607162"/>
              <a:gd name="connsiteY1" fmla="*/ 0 h 1075334"/>
              <a:gd name="connsiteX2" fmla="*/ 607162 w 607162"/>
              <a:gd name="connsiteY2" fmla="*/ 1075334 h 1075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162" h="1075334">
                <a:moveTo>
                  <a:pt x="0" y="0"/>
                </a:moveTo>
                <a:lnTo>
                  <a:pt x="607162" y="0"/>
                </a:lnTo>
                <a:lnTo>
                  <a:pt x="607162" y="1075334"/>
                </a:lnTo>
              </a:path>
            </a:pathLst>
          </a:custGeom>
          <a:noFill/>
          <a:ln w="25400">
            <a:solidFill>
              <a:schemeClr val="accent2">
                <a:lumMod val="75000"/>
              </a:schemeClr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Forme libre 7"/>
          <p:cNvSpPr/>
          <p:nvPr/>
        </p:nvSpPr>
        <p:spPr bwMode="auto">
          <a:xfrm>
            <a:off x="1589598" y="2228850"/>
            <a:ext cx="1002182" cy="204826"/>
          </a:xfrm>
          <a:custGeom>
            <a:avLst/>
            <a:gdLst>
              <a:gd name="connsiteX0" fmla="*/ 0 w 1002182"/>
              <a:gd name="connsiteY0" fmla="*/ 197511 h 204826"/>
              <a:gd name="connsiteX1" fmla="*/ 204825 w 1002182"/>
              <a:gd name="connsiteY1" fmla="*/ 197511 h 204826"/>
              <a:gd name="connsiteX2" fmla="*/ 204825 w 1002182"/>
              <a:gd name="connsiteY2" fmla="*/ 0 h 204826"/>
              <a:gd name="connsiteX3" fmla="*/ 694944 w 1002182"/>
              <a:gd name="connsiteY3" fmla="*/ 0 h 204826"/>
              <a:gd name="connsiteX4" fmla="*/ 694944 w 1002182"/>
              <a:gd name="connsiteY4" fmla="*/ 204826 h 204826"/>
              <a:gd name="connsiteX5" fmla="*/ 1002182 w 1002182"/>
              <a:gd name="connsiteY5" fmla="*/ 204826 h 2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2182" h="204826">
                <a:moveTo>
                  <a:pt x="0" y="197511"/>
                </a:moveTo>
                <a:lnTo>
                  <a:pt x="204825" y="197511"/>
                </a:lnTo>
                <a:lnTo>
                  <a:pt x="204825" y="0"/>
                </a:lnTo>
                <a:lnTo>
                  <a:pt x="694944" y="0"/>
                </a:lnTo>
                <a:lnTo>
                  <a:pt x="694944" y="204826"/>
                </a:lnTo>
                <a:lnTo>
                  <a:pt x="1002182" y="204826"/>
                </a:lnTo>
              </a:path>
            </a:pathLst>
          </a:cu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331" name="Rectangle 30"/>
          <p:cNvSpPr>
            <a:spLocks noChangeArrowheads="1"/>
          </p:cNvSpPr>
          <p:nvPr/>
        </p:nvSpPr>
        <p:spPr bwMode="auto">
          <a:xfrm>
            <a:off x="6978650" y="4521200"/>
            <a:ext cx="1574800" cy="8493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defTabSz="762000"/>
            <a:r>
              <a:rPr lang="en-GB" sz="1600" smtClean="0">
                <a:solidFill>
                  <a:srgbClr val="00B050"/>
                </a:solidFill>
                <a:latin typeface="Calibri" pitchFamily="34" charset="0"/>
              </a:rPr>
              <a:t>clock</a:t>
            </a:r>
            <a:endParaRPr lang="en-GB" sz="1600">
              <a:solidFill>
                <a:srgbClr val="00B050"/>
              </a:solidFill>
              <a:latin typeface="Calibri" pitchFamily="34" charset="0"/>
            </a:endParaRPr>
          </a:p>
          <a:p>
            <a:pPr algn="ctr" defTabSz="762000"/>
            <a:r>
              <a:rPr lang="en-GB" sz="1600" smtClean="0">
                <a:solidFill>
                  <a:srgbClr val="00B050"/>
                </a:solidFill>
                <a:latin typeface="Calibri" pitchFamily="34" charset="0"/>
              </a:rPr>
              <a:t>/ command</a:t>
            </a:r>
            <a:endParaRPr lang="en-GB" sz="1600">
              <a:solidFill>
                <a:srgbClr val="00B050"/>
              </a:solidFill>
              <a:latin typeface="Calibri" pitchFamily="34" charset="0"/>
            </a:endParaRPr>
          </a:p>
          <a:p>
            <a:pPr algn="ctr" defTabSz="762000"/>
            <a:r>
              <a:rPr lang="en-GB" sz="1600" smtClean="0">
                <a:solidFill>
                  <a:srgbClr val="00B050"/>
                </a:solidFill>
                <a:latin typeface="Calibri" pitchFamily="34" charset="0"/>
              </a:rPr>
              <a:t>extraction</a:t>
            </a:r>
            <a:endParaRPr lang="en-GB" sz="160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1" name="Forme libre 10"/>
          <p:cNvSpPr/>
          <p:nvPr/>
        </p:nvSpPr>
        <p:spPr bwMode="auto">
          <a:xfrm>
            <a:off x="2260397" y="2662733"/>
            <a:ext cx="351129" cy="702259"/>
          </a:xfrm>
          <a:custGeom>
            <a:avLst/>
            <a:gdLst>
              <a:gd name="connsiteX0" fmla="*/ 336499 w 351129"/>
              <a:gd name="connsiteY0" fmla="*/ 702259 h 702259"/>
              <a:gd name="connsiteX1" fmla="*/ 0 w 351129"/>
              <a:gd name="connsiteY1" fmla="*/ 702259 h 702259"/>
              <a:gd name="connsiteX2" fmla="*/ 0 w 351129"/>
              <a:gd name="connsiteY2" fmla="*/ 0 h 702259"/>
              <a:gd name="connsiteX3" fmla="*/ 351129 w 351129"/>
              <a:gd name="connsiteY3" fmla="*/ 0 h 7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129" h="702259">
                <a:moveTo>
                  <a:pt x="336499" y="702259"/>
                </a:moveTo>
                <a:lnTo>
                  <a:pt x="0" y="702259"/>
                </a:lnTo>
                <a:lnTo>
                  <a:pt x="0" y="0"/>
                </a:lnTo>
                <a:lnTo>
                  <a:pt x="351129" y="0"/>
                </a:lnTo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3" name="Connecteur droit avec flèche 12"/>
          <p:cNvCxnSpPr>
            <a:stCxn id="12294" idx="3"/>
            <a:endCxn id="12296" idx="1"/>
          </p:cNvCxnSpPr>
          <p:nvPr/>
        </p:nvCxnSpPr>
        <p:spPr bwMode="auto">
          <a:xfrm>
            <a:off x="3773232" y="3899305"/>
            <a:ext cx="258708" cy="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Performances réseau PPC440 sous vxWorks</a:t>
            </a:r>
            <a:endParaRPr 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Séminaire </a:t>
            </a:r>
            <a:r>
              <a:rPr lang="fr-FR" err="1"/>
              <a:t>Irfu</a:t>
            </a:r>
            <a:r>
              <a:rPr lang="fr-FR"/>
              <a:t> -  29 Novembre 2012,  Saclay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B49D7943-B508-47E3-A2CA-83A875DF3098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5C8E1-CF85-4B12-B2D0-0F611923B52C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30325" y="2303463"/>
          <a:ext cx="7337425" cy="2748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230"/>
                <a:gridCol w="2525110"/>
                <a:gridCol w="1301984"/>
                <a:gridCol w="2435101"/>
              </a:tblGrid>
              <a:tr h="640015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Projet</a:t>
                      </a:r>
                      <a:endParaRPr lang="en-US" sz="1800" dirty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Configuration</a:t>
                      </a:r>
                      <a:endParaRPr lang="en-US" sz="1800" dirty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Débit TCP/IP</a:t>
                      </a:r>
                      <a:endParaRPr lang="en-US" sz="1800" dirty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Remarque</a:t>
                      </a:r>
                      <a:endParaRPr lang="en-US" sz="1800" dirty="0"/>
                    </a:p>
                  </a:txBody>
                  <a:tcPr marL="91439" marR="91439" marT="45711" marB="45711"/>
                </a:tc>
              </a:tr>
              <a:tr h="370765"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vxWorks</a:t>
                      </a:r>
                      <a:r>
                        <a:rPr lang="fr-FR" sz="1600" dirty="0" smtClean="0"/>
                        <a:t> 6.3 - Zéro Copy Buffer – Jumbo frames - Transmission</a:t>
                      </a:r>
                      <a:endParaRPr lang="en-US" sz="1600" dirty="0"/>
                    </a:p>
                  </a:txBody>
                  <a:tcPr marL="91439" marR="91439" marT="45711" marB="45711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906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Sédi</a:t>
                      </a:r>
                      <a:endParaRPr lang="en-US" sz="1600" dirty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PPC440@400 MHz </a:t>
                      </a:r>
                    </a:p>
                    <a:p>
                      <a:pPr algn="ctr"/>
                      <a:r>
                        <a:rPr lang="fr-FR" sz="1600" dirty="0" smtClean="0"/>
                        <a:t>Bus@100 MHz</a:t>
                      </a:r>
                      <a:endParaRPr lang="en-US" sz="1600" dirty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980</a:t>
                      </a:r>
                      <a:r>
                        <a:rPr lang="fr-FR" sz="1600" baseline="0" dirty="0" smtClean="0"/>
                        <a:t> Mbps</a:t>
                      </a:r>
                      <a:endParaRPr lang="en-US" sz="1600" dirty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Reproduction AN </a:t>
                      </a:r>
                      <a:r>
                        <a:rPr lang="fr-FR" sz="1600" dirty="0" err="1" smtClean="0"/>
                        <a:t>Xilinx</a:t>
                      </a:r>
                      <a:r>
                        <a:rPr lang="fr-FR" sz="1600" dirty="0" smtClean="0"/>
                        <a:t> xapp1041-</a:t>
                      </a:r>
                      <a:r>
                        <a:rPr lang="fr-FR" sz="1600" baseline="0" dirty="0" smtClean="0"/>
                        <a:t>xapp1063</a:t>
                      </a:r>
                      <a:endParaRPr lang="en-US" sz="1600" dirty="0"/>
                    </a:p>
                  </a:txBody>
                  <a:tcPr marL="91439" marR="91439" marT="45711" marB="45711"/>
                </a:tc>
              </a:tr>
              <a:tr h="579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KM3NeT</a:t>
                      </a:r>
                      <a:endParaRPr lang="en-US" sz="1600" dirty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PPC440@300 MHz </a:t>
                      </a:r>
                    </a:p>
                    <a:p>
                      <a:pPr algn="ctr"/>
                      <a:r>
                        <a:rPr lang="fr-FR" sz="1600" dirty="0" smtClean="0"/>
                        <a:t>Bus@75 MHz</a:t>
                      </a:r>
                      <a:endParaRPr lang="en-US" sz="1600" dirty="0" smtClean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440</a:t>
                      </a:r>
                      <a:r>
                        <a:rPr lang="fr-FR" sz="1600" baseline="0" dirty="0" smtClean="0"/>
                        <a:t> Mbps</a:t>
                      </a:r>
                      <a:endParaRPr lang="en-US" sz="1600" dirty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Limitation en</a:t>
                      </a:r>
                      <a:r>
                        <a:rPr lang="fr-FR" sz="1600" baseline="0" dirty="0" smtClean="0"/>
                        <a:t> entrée</a:t>
                      </a:r>
                      <a:endParaRPr lang="en-US" sz="1600" dirty="0"/>
                    </a:p>
                  </a:txBody>
                  <a:tcPr marL="91439" marR="91439" marT="45711" marB="45711"/>
                </a:tc>
              </a:tr>
              <a:tr h="579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GET</a:t>
                      </a:r>
                      <a:endParaRPr lang="en-US" sz="1600" dirty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PPC440@400 MHz </a:t>
                      </a:r>
                    </a:p>
                    <a:p>
                      <a:pPr algn="ctr"/>
                      <a:r>
                        <a:rPr lang="fr-FR" sz="1600" dirty="0" smtClean="0"/>
                        <a:t>Bus@100 MHz</a:t>
                      </a:r>
                      <a:endParaRPr lang="en-US" sz="1600" dirty="0" smtClean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650 Mbps</a:t>
                      </a:r>
                      <a:endParaRPr lang="en-US" sz="1600" dirty="0"/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11" marB="45711"/>
                </a:tc>
              </a:tr>
            </a:tbl>
          </a:graphicData>
        </a:graphic>
      </p:graphicFrame>
      <p:sp>
        <p:nvSpPr>
          <p:cNvPr id="13350" name="TextBox 75"/>
          <p:cNvSpPr txBox="1">
            <a:spLocks noChangeArrowheads="1"/>
          </p:cNvSpPr>
          <p:nvPr/>
        </p:nvSpPr>
        <p:spPr bwMode="auto">
          <a:xfrm>
            <a:off x="1331913" y="1089025"/>
            <a:ext cx="77755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fr-FR" sz="2000">
                <a:latin typeface="Calibri" pitchFamily="34" charset="0"/>
              </a:rPr>
              <a:t>Système d’acquisition: performances en </a:t>
            </a:r>
            <a:r>
              <a:rPr lang="fr-FR" sz="2000">
                <a:latin typeface="Calibri" pitchFamily="34" charset="0"/>
              </a:rPr>
              <a:t>transmission </a:t>
            </a:r>
            <a:r>
              <a:rPr lang="en-US" sz="2000" smtClean="0">
                <a:latin typeface="Calibri" pitchFamily="34" charset="0"/>
              </a:rPr>
              <a:t>UDP/IP </a:t>
            </a:r>
            <a:r>
              <a:rPr lang="en-US" sz="2000">
                <a:latin typeface="Calibri" pitchFamily="34" charset="0"/>
              </a:rPr>
              <a:t>vs </a:t>
            </a:r>
            <a:r>
              <a:rPr lang="en-US" sz="2000" smtClean="0">
                <a:latin typeface="Calibri" pitchFamily="34" charset="0"/>
              </a:rPr>
              <a:t>TCP/IP</a:t>
            </a:r>
          </a:p>
          <a:p>
            <a:r>
              <a:rPr lang="fr-FR" sz="2000" smtClean="0">
                <a:latin typeface="Calibri" pitchFamily="34" charset="0"/>
              </a:rPr>
              <a:t>TCP/IP </a:t>
            </a:r>
            <a:r>
              <a:rPr lang="fr-FR" sz="2000">
                <a:latin typeface="Calibri" pitchFamily="34" charset="0"/>
              </a:rPr>
              <a:t>pour le contrôle/commande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600" smtClean="0"/>
              <a:t>Control, Acquisition &amp; Online Processing Chain</a:t>
            </a:r>
            <a:endParaRPr lang="fr-FR" sz="260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902208" y="6534912"/>
            <a:ext cx="8241792" cy="308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sv-SE" smtClean="0"/>
              <a:t>Shebli ANVAR, CEA Irfu –12 January 2011</a:t>
            </a:r>
            <a:endParaRPr lang="fr-FR"/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3771690" y="5600875"/>
            <a:ext cx="2365830" cy="443639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 anchorCtr="1"/>
          <a:lstStyle/>
          <a:p>
            <a:pPr algn="ctr" eaLnBrk="1" hangingPunct="1"/>
            <a:r>
              <a:rPr lang="en-US" sz="1600" b="1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  <a:sym typeface="Wingdings" pitchFamily="2" charset="2"/>
              </a:rPr>
              <a:t>Offline Processing</a:t>
            </a:r>
          </a:p>
        </p:txBody>
      </p:sp>
      <p:sp>
        <p:nvSpPr>
          <p:cNvPr id="10" name="AutoShape 35"/>
          <p:cNvSpPr>
            <a:spLocks noChangeArrowheads="1"/>
          </p:cNvSpPr>
          <p:nvPr/>
        </p:nvSpPr>
        <p:spPr bwMode="auto">
          <a:xfrm>
            <a:off x="3771690" y="4864165"/>
            <a:ext cx="2365830" cy="739398"/>
          </a:xfrm>
          <a:prstGeom prst="downArrowCallout">
            <a:avLst>
              <a:gd name="adj1" fmla="val 17185"/>
              <a:gd name="adj2" fmla="val 20933"/>
              <a:gd name="adj3" fmla="val 26458"/>
              <a:gd name="adj4" fmla="val 58255"/>
            </a:avLst>
          </a:prstGeom>
          <a:solidFill>
            <a:srgbClr val="D32D68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2000" tIns="0" rIns="72000" bIns="36000" anchor="ctr" anchorCtr="1"/>
          <a:lstStyle/>
          <a:p>
            <a:pPr algn="ctr" eaLnBrk="1" hangingPunct="1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pitchFamily="18" charset="0"/>
                <a:sym typeface="Wingdings" pitchFamily="2" charset="2"/>
              </a:rPr>
              <a:t>Storage</a:t>
            </a:r>
          </a:p>
        </p:txBody>
      </p:sp>
      <p:sp>
        <p:nvSpPr>
          <p:cNvPr id="11" name="AutoShape 36"/>
          <p:cNvSpPr>
            <a:spLocks noChangeArrowheads="1"/>
          </p:cNvSpPr>
          <p:nvPr/>
        </p:nvSpPr>
        <p:spPr bwMode="auto">
          <a:xfrm>
            <a:off x="3771690" y="4124767"/>
            <a:ext cx="2365830" cy="739398"/>
          </a:xfrm>
          <a:prstGeom prst="downArrowCallout">
            <a:avLst>
              <a:gd name="adj1" fmla="val 17185"/>
              <a:gd name="adj2" fmla="val 20933"/>
              <a:gd name="adj3" fmla="val 26458"/>
              <a:gd name="adj4" fmla="val 58255"/>
            </a:avLst>
          </a:prstGeom>
          <a:solidFill>
            <a:srgbClr val="D32D68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2000" tIns="0" rIns="72000" bIns="36000" anchor="ctr" anchorCtr="1"/>
          <a:lstStyle/>
          <a:p>
            <a:pPr algn="ctr" eaLnBrk="1" hangingPunct="1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pitchFamily="18" charset="0"/>
                <a:sym typeface="Wingdings" pitchFamily="2" charset="2"/>
              </a:rPr>
              <a:t>Online Processing</a:t>
            </a:r>
          </a:p>
        </p:txBody>
      </p:sp>
      <p:sp>
        <p:nvSpPr>
          <p:cNvPr id="12" name="AutoShape 37"/>
          <p:cNvSpPr>
            <a:spLocks noChangeArrowheads="1"/>
          </p:cNvSpPr>
          <p:nvPr/>
        </p:nvSpPr>
        <p:spPr bwMode="auto">
          <a:xfrm>
            <a:off x="3771690" y="3385368"/>
            <a:ext cx="2365830" cy="739398"/>
          </a:xfrm>
          <a:prstGeom prst="downArrowCallout">
            <a:avLst>
              <a:gd name="adj1" fmla="val 17185"/>
              <a:gd name="adj2" fmla="val 20933"/>
              <a:gd name="adj3" fmla="val 26458"/>
              <a:gd name="adj4" fmla="val 58255"/>
            </a:avLst>
          </a:prstGeom>
          <a:solidFill>
            <a:srgbClr val="D32D68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2000" tIns="0" rIns="72000" bIns="36000" anchor="ctr" anchorCtr="1"/>
          <a:lstStyle/>
          <a:p>
            <a:pPr algn="ctr" eaLnBrk="1" hangingPunct="1"/>
            <a:endParaRPr lang="en-US" sz="1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3" name="AutoShape 38"/>
          <p:cNvSpPr>
            <a:spLocks noChangeArrowheads="1"/>
          </p:cNvSpPr>
          <p:nvPr/>
        </p:nvSpPr>
        <p:spPr bwMode="auto">
          <a:xfrm>
            <a:off x="3771690" y="2637365"/>
            <a:ext cx="2365830" cy="739398"/>
          </a:xfrm>
          <a:prstGeom prst="downArrowCallout">
            <a:avLst>
              <a:gd name="adj1" fmla="val 17185"/>
              <a:gd name="adj2" fmla="val 20933"/>
              <a:gd name="adj3" fmla="val 26458"/>
              <a:gd name="adj4" fmla="val 58255"/>
            </a:avLst>
          </a:prstGeom>
          <a:solidFill>
            <a:srgbClr val="2D59C7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 anchorCtr="1"/>
          <a:lstStyle/>
          <a:p>
            <a:pPr algn="ctr" eaLnBrk="1" hangingPunct="1"/>
            <a:r>
              <a:rPr lang="en-US" sz="1600" b="1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  <a:sym typeface="Wingdings" pitchFamily="2" charset="2"/>
              </a:rPr>
              <a:t>Readout &amp; formatting</a:t>
            </a:r>
            <a:endParaRPr lang="en-US" sz="1600" b="1">
              <a:solidFill>
                <a:schemeClr val="bg1"/>
              </a:solidFill>
              <a:latin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4" name="AutoShape 39"/>
          <p:cNvSpPr>
            <a:spLocks noChangeArrowheads="1"/>
          </p:cNvSpPr>
          <p:nvPr/>
        </p:nvSpPr>
        <p:spPr bwMode="auto">
          <a:xfrm>
            <a:off x="3771690" y="1903940"/>
            <a:ext cx="2365830" cy="739398"/>
          </a:xfrm>
          <a:prstGeom prst="downArrowCallout">
            <a:avLst>
              <a:gd name="adj1" fmla="val 17185"/>
              <a:gd name="adj2" fmla="val 20933"/>
              <a:gd name="adj3" fmla="val 26458"/>
              <a:gd name="adj4" fmla="val 58255"/>
            </a:avLst>
          </a:prstGeom>
          <a:solidFill>
            <a:srgbClr val="2E6835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 anchorCtr="1"/>
          <a:lstStyle/>
          <a:p>
            <a:pPr algn="ctr" eaLnBrk="1" hangingPunct="1"/>
            <a:r>
              <a:rPr lang="en-US" sz="1600" b="1">
                <a:solidFill>
                  <a:schemeClr val="bg1"/>
                </a:solidFill>
                <a:latin typeface="Calibri" pitchFamily="34" charset="0"/>
                <a:cs typeface="Times New Roman" pitchFamily="18" charset="0"/>
                <a:sym typeface="Wingdings" pitchFamily="2" charset="2"/>
              </a:rPr>
              <a:t>Digitization</a:t>
            </a:r>
          </a:p>
        </p:txBody>
      </p:sp>
      <p:sp>
        <p:nvSpPr>
          <p:cNvPr id="15" name="AutoShape 40"/>
          <p:cNvSpPr>
            <a:spLocks noChangeArrowheads="1"/>
          </p:cNvSpPr>
          <p:nvPr/>
        </p:nvSpPr>
        <p:spPr bwMode="auto">
          <a:xfrm>
            <a:off x="3771690" y="1169862"/>
            <a:ext cx="2365830" cy="739398"/>
          </a:xfrm>
          <a:prstGeom prst="downArrowCallout">
            <a:avLst>
              <a:gd name="adj1" fmla="val 17185"/>
              <a:gd name="adj2" fmla="val 20933"/>
              <a:gd name="adj3" fmla="val 26458"/>
              <a:gd name="adj4" fmla="val 58255"/>
            </a:avLst>
          </a:prstGeom>
          <a:solidFill>
            <a:srgbClr val="2E6835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 anchorCtr="1"/>
          <a:lstStyle/>
          <a:p>
            <a:pPr algn="ctr" eaLnBrk="1" hangingPunct="1"/>
            <a:r>
              <a:rPr lang="en-US" sz="1600" b="1">
                <a:solidFill>
                  <a:schemeClr val="bg1"/>
                </a:solidFill>
                <a:latin typeface="Calibri" pitchFamily="34" charset="0"/>
                <a:cs typeface="Times New Roman" pitchFamily="18" charset="0"/>
                <a:sym typeface="Wingdings" pitchFamily="2" charset="2"/>
              </a:rPr>
              <a:t>Detection Channel</a:t>
            </a:r>
          </a:p>
        </p:txBody>
      </p:sp>
      <p:sp>
        <p:nvSpPr>
          <p:cNvPr id="16" name="AutoShape 41"/>
          <p:cNvSpPr>
            <a:spLocks noChangeArrowheads="1"/>
          </p:cNvSpPr>
          <p:nvPr/>
        </p:nvSpPr>
        <p:spPr bwMode="auto">
          <a:xfrm rot="16200000">
            <a:off x="1057083" y="2963495"/>
            <a:ext cx="3541046" cy="524246"/>
          </a:xfrm>
          <a:prstGeom prst="roundRect">
            <a:avLst>
              <a:gd name="adj" fmla="val 16667"/>
            </a:avLst>
          </a:prstGeom>
          <a:solidFill>
            <a:srgbClr val="D32D68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2000" tIns="0" rIns="72000" bIns="36000" anchor="ctr" anchorCtr="1"/>
          <a:lstStyle/>
          <a:p>
            <a:pPr algn="ctr" eaLnBrk="1" hangingPunct="1"/>
            <a:r>
              <a:rPr lang="en-US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pitchFamily="18" charset="0"/>
                <a:sym typeface="Wingdings" pitchFamily="2" charset="2"/>
              </a:rPr>
              <a:t>Configuration and Control</a:t>
            </a:r>
          </a:p>
        </p:txBody>
      </p:sp>
      <p:sp>
        <p:nvSpPr>
          <p:cNvPr id="17" name="AutoShape 42"/>
          <p:cNvSpPr>
            <a:spLocks noChangeArrowheads="1"/>
          </p:cNvSpPr>
          <p:nvPr/>
        </p:nvSpPr>
        <p:spPr bwMode="auto">
          <a:xfrm rot="5400000">
            <a:off x="5361142" y="2963496"/>
            <a:ext cx="3538357" cy="521558"/>
          </a:xfrm>
          <a:prstGeom prst="roundRect">
            <a:avLst>
              <a:gd name="adj" fmla="val 16667"/>
            </a:avLst>
          </a:prstGeom>
          <a:solidFill>
            <a:srgbClr val="D32D68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2000" tIns="0" rIns="72000" bIns="36000" anchor="ctr" anchorCtr="1"/>
          <a:lstStyle/>
          <a:p>
            <a:pPr algn="ctr" eaLnBrk="1" hangingPunct="1"/>
            <a:r>
              <a:rPr lang="en-US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pitchFamily="18" charset="0"/>
                <a:sym typeface="Wingdings" pitchFamily="2" charset="2"/>
              </a:rPr>
              <a:t>Monitoring</a:t>
            </a:r>
          </a:p>
        </p:txBody>
      </p:sp>
      <p:sp>
        <p:nvSpPr>
          <p:cNvPr id="18" name="Triangle rectangle 17"/>
          <p:cNvSpPr/>
          <p:nvPr/>
        </p:nvSpPr>
        <p:spPr>
          <a:xfrm flipV="1">
            <a:off x="3771900" y="3383490"/>
            <a:ext cx="2374900" cy="431800"/>
          </a:xfrm>
          <a:prstGeom prst="rtTriangle">
            <a:avLst/>
          </a:prstGeom>
          <a:solidFill>
            <a:srgbClr val="2D59C7"/>
          </a:solidFill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808080">
                <a:alpha val="50000"/>
              </a:srgbClr>
            </a:outerShdw>
          </a:effectLst>
        </p:spPr>
        <p:txBody>
          <a:bodyPr wrap="none" lIns="0" tIns="0" rIns="0" bIns="0" anchor="ctr" anchorCtr="1"/>
          <a:lstStyle/>
          <a:p>
            <a:pPr algn="ctr"/>
            <a:endParaRPr lang="fr-FR" sz="1600" b="1" smtClean="0">
              <a:solidFill>
                <a:schemeClr val="bg1"/>
              </a:solidFill>
              <a:latin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017072" y="3402024"/>
            <a:ext cx="18718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pitchFamily="18" charset="0"/>
                <a:sym typeface="Wingdings" pitchFamily="2" charset="2"/>
              </a:rPr>
              <a:t>Buffering &amp; Routing</a:t>
            </a:r>
            <a:endParaRPr lang="en-US" sz="1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cxnSp>
        <p:nvCxnSpPr>
          <p:cNvPr id="26" name="Connecteur droit 25"/>
          <p:cNvCxnSpPr>
            <a:stCxn id="28" idx="3"/>
            <a:endCxn id="33" idx="3"/>
          </p:cNvCxnSpPr>
          <p:nvPr/>
        </p:nvCxnSpPr>
        <p:spPr>
          <a:xfrm>
            <a:off x="3409740" y="1385231"/>
            <a:ext cx="0" cy="369529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e 26"/>
          <p:cNvGrpSpPr/>
          <p:nvPr/>
        </p:nvGrpSpPr>
        <p:grpSpPr>
          <a:xfrm>
            <a:off x="2981115" y="1170918"/>
            <a:ext cx="428625" cy="4123921"/>
            <a:chOff x="2981115" y="1419628"/>
            <a:chExt cx="428625" cy="4123921"/>
          </a:xfrm>
        </p:grpSpPr>
        <p:sp>
          <p:nvSpPr>
            <p:cNvPr id="28" name="Rectangle 27"/>
            <p:cNvSpPr/>
            <p:nvPr/>
          </p:nvSpPr>
          <p:spPr>
            <a:xfrm>
              <a:off x="2981115" y="1419628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981115" y="2886075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981115" y="2152650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81115" y="3627437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981115" y="4373562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981115" y="5114924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981115" y="1786340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981115" y="2520574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981115" y="3259569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981115" y="4003327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981115" y="4742099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</p:grpSp>
      <p:cxnSp>
        <p:nvCxnSpPr>
          <p:cNvPr id="39" name="Connecteur droit avec flèche 38"/>
          <p:cNvCxnSpPr>
            <a:stCxn id="28" idx="3"/>
            <a:endCxn id="15" idx="1"/>
          </p:cNvCxnSpPr>
          <p:nvPr/>
        </p:nvCxnSpPr>
        <p:spPr>
          <a:xfrm flipV="1">
            <a:off x="3409740" y="1385230"/>
            <a:ext cx="361950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lg" len="lg"/>
          </a:ln>
          <a:effectLst/>
        </p:spPr>
      </p:cxnSp>
      <p:cxnSp>
        <p:nvCxnSpPr>
          <p:cNvPr id="40" name="Connecteur droit avec flèche 39"/>
          <p:cNvCxnSpPr>
            <a:stCxn id="30" idx="3"/>
            <a:endCxn id="14" idx="1"/>
          </p:cNvCxnSpPr>
          <p:nvPr/>
        </p:nvCxnSpPr>
        <p:spPr>
          <a:xfrm>
            <a:off x="3409740" y="2118253"/>
            <a:ext cx="361950" cy="105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lg" len="lg"/>
          </a:ln>
          <a:effectLst/>
        </p:spPr>
      </p:cxnSp>
      <p:cxnSp>
        <p:nvCxnSpPr>
          <p:cNvPr id="41" name="Connecteur droit avec flèche 40"/>
          <p:cNvCxnSpPr>
            <a:stCxn id="29" idx="3"/>
            <a:endCxn id="13" idx="1"/>
          </p:cNvCxnSpPr>
          <p:nvPr/>
        </p:nvCxnSpPr>
        <p:spPr>
          <a:xfrm>
            <a:off x="3409740" y="2851678"/>
            <a:ext cx="361950" cy="105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lg" len="lg"/>
          </a:ln>
          <a:effectLst/>
        </p:spPr>
      </p:cxnSp>
      <p:cxnSp>
        <p:nvCxnSpPr>
          <p:cNvPr id="42" name="Connecteur droit avec flèche 41"/>
          <p:cNvCxnSpPr>
            <a:stCxn id="31" idx="3"/>
            <a:endCxn id="18" idx="1"/>
          </p:cNvCxnSpPr>
          <p:nvPr/>
        </p:nvCxnSpPr>
        <p:spPr>
          <a:xfrm>
            <a:off x="3409740" y="3593040"/>
            <a:ext cx="362160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lg" len="lg"/>
          </a:ln>
          <a:effectLst/>
        </p:spPr>
      </p:cxnSp>
      <p:cxnSp>
        <p:nvCxnSpPr>
          <p:cNvPr id="43" name="Connecteur droit avec flèche 42"/>
          <p:cNvCxnSpPr>
            <a:stCxn id="32" idx="3"/>
            <a:endCxn id="11" idx="1"/>
          </p:cNvCxnSpPr>
          <p:nvPr/>
        </p:nvCxnSpPr>
        <p:spPr>
          <a:xfrm>
            <a:off x="3409740" y="4339165"/>
            <a:ext cx="361950" cy="97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lg" len="lg"/>
          </a:ln>
          <a:effectLst/>
        </p:spPr>
      </p:cxnSp>
      <p:cxnSp>
        <p:nvCxnSpPr>
          <p:cNvPr id="44" name="Connecteur droit avec flèche 43"/>
          <p:cNvCxnSpPr>
            <a:stCxn id="33" idx="3"/>
            <a:endCxn id="10" idx="1"/>
          </p:cNvCxnSpPr>
          <p:nvPr/>
        </p:nvCxnSpPr>
        <p:spPr>
          <a:xfrm flipV="1">
            <a:off x="3409740" y="5079533"/>
            <a:ext cx="361950" cy="994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lg" len="lg"/>
          </a:ln>
          <a:effectLst/>
        </p:spPr>
      </p:cxnSp>
      <p:cxnSp>
        <p:nvCxnSpPr>
          <p:cNvPr id="45" name="Connecteur droit 44"/>
          <p:cNvCxnSpPr>
            <a:stCxn id="36" idx="3"/>
            <a:endCxn id="16" idx="2"/>
          </p:cNvCxnSpPr>
          <p:nvPr/>
        </p:nvCxnSpPr>
        <p:spPr>
          <a:xfrm flipH="1">
            <a:off x="3089729" y="3225172"/>
            <a:ext cx="320011" cy="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>
            <a:stCxn id="67" idx="1"/>
            <a:endCxn id="72" idx="1"/>
          </p:cNvCxnSpPr>
          <p:nvPr/>
        </p:nvCxnSpPr>
        <p:spPr>
          <a:xfrm rot="10800000" flipV="1">
            <a:off x="6505575" y="1385231"/>
            <a:ext cx="0" cy="3695296"/>
          </a:xfrm>
          <a:prstGeom prst="line">
            <a:avLst/>
          </a:prstGeom>
          <a:ln w="222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e 46"/>
          <p:cNvGrpSpPr/>
          <p:nvPr/>
        </p:nvGrpSpPr>
        <p:grpSpPr>
          <a:xfrm flipH="1">
            <a:off x="3486303" y="1163657"/>
            <a:ext cx="428625" cy="4123921"/>
            <a:chOff x="2981115" y="1419628"/>
            <a:chExt cx="428625" cy="4123921"/>
          </a:xfrm>
        </p:grpSpPr>
        <p:sp>
          <p:nvSpPr>
            <p:cNvPr id="48" name="Rectangle 47"/>
            <p:cNvSpPr/>
            <p:nvPr/>
          </p:nvSpPr>
          <p:spPr>
            <a:xfrm>
              <a:off x="2981115" y="1419628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81115" y="2886075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981115" y="2152650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981115" y="3627437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981115" y="4373562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981115" y="5114924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981115" y="1786340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981115" y="2520574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981115" y="3259569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981115" y="4003327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981115" y="4742099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</p:grpSp>
      <p:cxnSp>
        <p:nvCxnSpPr>
          <p:cNvPr id="59" name="Connecteur droit avec flèche 58"/>
          <p:cNvCxnSpPr>
            <a:stCxn id="67" idx="1"/>
            <a:endCxn id="15" idx="3"/>
          </p:cNvCxnSpPr>
          <p:nvPr/>
        </p:nvCxnSpPr>
        <p:spPr>
          <a:xfrm rot="10800000">
            <a:off x="6137521" y="1385231"/>
            <a:ext cx="368055" cy="1"/>
          </a:xfrm>
          <a:prstGeom prst="straightConnector1">
            <a:avLst/>
          </a:prstGeom>
          <a:noFill/>
          <a:ln w="22225">
            <a:solidFill>
              <a:schemeClr val="tx1"/>
            </a:solidFill>
            <a:miter lim="800000"/>
            <a:headEnd/>
            <a:tailEnd type="none" w="lg" len="lg"/>
          </a:ln>
          <a:effectLst/>
        </p:spPr>
      </p:cxnSp>
      <p:cxnSp>
        <p:nvCxnSpPr>
          <p:cNvPr id="60" name="Connecteur droit avec flèche 59"/>
          <p:cNvCxnSpPr>
            <a:stCxn id="69" idx="1"/>
            <a:endCxn id="14" idx="3"/>
          </p:cNvCxnSpPr>
          <p:nvPr/>
        </p:nvCxnSpPr>
        <p:spPr>
          <a:xfrm rot="10800000" flipV="1">
            <a:off x="6137521" y="2118252"/>
            <a:ext cx="368055" cy="1055"/>
          </a:xfrm>
          <a:prstGeom prst="straightConnector1">
            <a:avLst/>
          </a:prstGeom>
          <a:noFill/>
          <a:ln w="22225">
            <a:solidFill>
              <a:schemeClr val="tx1"/>
            </a:solidFill>
            <a:miter lim="800000"/>
            <a:headEnd/>
            <a:tailEnd type="none" w="lg" len="lg"/>
          </a:ln>
          <a:effectLst/>
        </p:spPr>
      </p:cxnSp>
      <p:cxnSp>
        <p:nvCxnSpPr>
          <p:cNvPr id="61" name="Connecteur droit avec flèche 60"/>
          <p:cNvCxnSpPr>
            <a:stCxn id="68" idx="1"/>
            <a:endCxn id="13" idx="3"/>
          </p:cNvCxnSpPr>
          <p:nvPr/>
        </p:nvCxnSpPr>
        <p:spPr>
          <a:xfrm rot="10800000" flipV="1">
            <a:off x="6137521" y="2851677"/>
            <a:ext cx="368055" cy="1055"/>
          </a:xfrm>
          <a:prstGeom prst="straightConnector1">
            <a:avLst/>
          </a:prstGeom>
          <a:noFill/>
          <a:ln w="22225">
            <a:solidFill>
              <a:schemeClr val="tx1"/>
            </a:solidFill>
            <a:miter lim="800000"/>
            <a:headEnd/>
            <a:tailEnd type="none" w="lg" len="lg"/>
          </a:ln>
          <a:effectLst/>
        </p:spPr>
      </p:cxnSp>
      <p:cxnSp>
        <p:nvCxnSpPr>
          <p:cNvPr id="62" name="Connecteur droit avec flèche 61"/>
          <p:cNvCxnSpPr>
            <a:stCxn id="70" idx="1"/>
            <a:endCxn id="12" idx="3"/>
          </p:cNvCxnSpPr>
          <p:nvPr/>
        </p:nvCxnSpPr>
        <p:spPr>
          <a:xfrm rot="10800000" flipV="1">
            <a:off x="6137521" y="3593040"/>
            <a:ext cx="368055" cy="7696"/>
          </a:xfrm>
          <a:prstGeom prst="straightConnector1">
            <a:avLst/>
          </a:prstGeom>
          <a:noFill/>
          <a:ln w="22225">
            <a:solidFill>
              <a:schemeClr val="tx1"/>
            </a:solidFill>
            <a:miter lim="800000"/>
            <a:headEnd/>
            <a:tailEnd type="none" w="lg" len="lg"/>
          </a:ln>
          <a:effectLst/>
        </p:spPr>
      </p:cxnSp>
      <p:cxnSp>
        <p:nvCxnSpPr>
          <p:cNvPr id="63" name="Connecteur droit avec flèche 62"/>
          <p:cNvCxnSpPr>
            <a:stCxn id="71" idx="1"/>
            <a:endCxn id="11" idx="3"/>
          </p:cNvCxnSpPr>
          <p:nvPr/>
        </p:nvCxnSpPr>
        <p:spPr>
          <a:xfrm rot="10800000" flipV="1">
            <a:off x="6137521" y="4339165"/>
            <a:ext cx="368055" cy="970"/>
          </a:xfrm>
          <a:prstGeom prst="straightConnector1">
            <a:avLst/>
          </a:prstGeom>
          <a:noFill/>
          <a:ln w="22225">
            <a:solidFill>
              <a:schemeClr val="tx1"/>
            </a:solidFill>
            <a:miter lim="800000"/>
            <a:headEnd/>
            <a:tailEnd type="none" w="lg" len="lg"/>
          </a:ln>
          <a:effectLst/>
        </p:spPr>
      </p:cxnSp>
      <p:cxnSp>
        <p:nvCxnSpPr>
          <p:cNvPr id="64" name="Connecteur droit avec flèche 63"/>
          <p:cNvCxnSpPr>
            <a:stCxn id="72" idx="1"/>
            <a:endCxn id="10" idx="3"/>
          </p:cNvCxnSpPr>
          <p:nvPr/>
        </p:nvCxnSpPr>
        <p:spPr>
          <a:xfrm rot="10800000">
            <a:off x="6137521" y="5079533"/>
            <a:ext cx="368055" cy="994"/>
          </a:xfrm>
          <a:prstGeom prst="straightConnector1">
            <a:avLst/>
          </a:prstGeom>
          <a:noFill/>
          <a:ln w="22225">
            <a:solidFill>
              <a:schemeClr val="tx1"/>
            </a:solidFill>
            <a:miter lim="800000"/>
            <a:headEnd/>
            <a:tailEnd type="none" w="lg" len="lg"/>
          </a:ln>
          <a:effectLst/>
        </p:spPr>
      </p:cxnSp>
      <p:cxnSp>
        <p:nvCxnSpPr>
          <p:cNvPr id="65" name="Connecteur droit 64"/>
          <p:cNvCxnSpPr>
            <a:stCxn id="75" idx="1"/>
            <a:endCxn id="17" idx="2"/>
          </p:cNvCxnSpPr>
          <p:nvPr/>
        </p:nvCxnSpPr>
        <p:spPr>
          <a:xfrm rot="10800000" flipH="1">
            <a:off x="6505574" y="3224276"/>
            <a:ext cx="363967" cy="896"/>
          </a:xfrm>
          <a:prstGeom prst="line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e 65"/>
          <p:cNvGrpSpPr/>
          <p:nvPr/>
        </p:nvGrpSpPr>
        <p:grpSpPr>
          <a:xfrm>
            <a:off x="6505575" y="1170918"/>
            <a:ext cx="428625" cy="4123921"/>
            <a:chOff x="2981115" y="1419628"/>
            <a:chExt cx="428625" cy="4123921"/>
          </a:xfrm>
        </p:grpSpPr>
        <p:sp>
          <p:nvSpPr>
            <p:cNvPr id="67" name="Rectangle 66"/>
            <p:cNvSpPr/>
            <p:nvPr/>
          </p:nvSpPr>
          <p:spPr>
            <a:xfrm>
              <a:off x="2981115" y="1419628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981115" y="2886075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981115" y="2152650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981115" y="3627437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981115" y="4373562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981115" y="5114924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981115" y="1786340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2981115" y="2520574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981115" y="3259569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981115" y="4003327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981115" y="4742099"/>
              <a:ext cx="428625" cy="42862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itchFamily="34" charset="0"/>
              </a:endParaRPr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7426127" y="6057178"/>
            <a:ext cx="1324800" cy="270032"/>
            <a:chOff x="7462702" y="6057178"/>
            <a:chExt cx="1324800" cy="270032"/>
          </a:xfrm>
        </p:grpSpPr>
        <p:sp>
          <p:nvSpPr>
            <p:cNvPr id="79" name="Rectangle 78"/>
            <p:cNvSpPr/>
            <p:nvPr/>
          </p:nvSpPr>
          <p:spPr>
            <a:xfrm>
              <a:off x="7462702" y="6057178"/>
              <a:ext cx="1059906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fr-FR" sz="1600" smtClean="0">
                  <a:latin typeface="Calibri" pitchFamily="34" charset="0"/>
                </a:rPr>
                <a:t>Control Flow</a:t>
              </a:r>
              <a:endParaRPr lang="fr-FR" sz="1600">
                <a:latin typeface="Calibri" pitchFamily="34" charset="0"/>
              </a:endParaRPr>
            </a:p>
          </p:txBody>
        </p:sp>
        <p:cxnSp>
          <p:nvCxnSpPr>
            <p:cNvPr id="80" name="Connecteur droit avec flèche 79"/>
            <p:cNvCxnSpPr/>
            <p:nvPr/>
          </p:nvCxnSpPr>
          <p:spPr>
            <a:xfrm>
              <a:off x="7462702" y="6327210"/>
              <a:ext cx="1324800" cy="0"/>
            </a:xfrm>
            <a:prstGeom prst="straightConnector1">
              <a:avLst/>
            </a:prstGeom>
            <a:ln w="34925">
              <a:solidFill>
                <a:schemeClr val="bg2">
                  <a:lumMod val="25000"/>
                </a:schemeClr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e 94"/>
          <p:cNvGrpSpPr/>
          <p:nvPr/>
        </p:nvGrpSpPr>
        <p:grpSpPr>
          <a:xfrm>
            <a:off x="7426127" y="5540725"/>
            <a:ext cx="1325094" cy="278235"/>
            <a:chOff x="7426127" y="5540725"/>
            <a:chExt cx="1325094" cy="278235"/>
          </a:xfrm>
        </p:grpSpPr>
        <p:cxnSp>
          <p:nvCxnSpPr>
            <p:cNvPr id="82" name="Connecteur droit avec flèche 81"/>
            <p:cNvCxnSpPr/>
            <p:nvPr/>
          </p:nvCxnSpPr>
          <p:spPr>
            <a:xfrm>
              <a:off x="7426127" y="5817372"/>
              <a:ext cx="1325094" cy="1588"/>
            </a:xfrm>
            <a:prstGeom prst="straightConnector1">
              <a:avLst/>
            </a:prstGeom>
            <a:ln w="53975">
              <a:solidFill>
                <a:schemeClr val="bg2">
                  <a:lumMod val="2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angle 82"/>
            <p:cNvSpPr/>
            <p:nvPr/>
          </p:nvSpPr>
          <p:spPr>
            <a:xfrm>
              <a:off x="7426127" y="5540725"/>
              <a:ext cx="829907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fr-FR" sz="1600" smtClean="0">
                  <a:latin typeface="Calibri" pitchFamily="34" charset="0"/>
                </a:rPr>
                <a:t>Data Flow</a:t>
              </a:r>
              <a:endParaRPr lang="fr-FR" sz="1600">
                <a:latin typeface="Calibri" pitchFamily="34" charset="0"/>
              </a:endParaRPr>
            </a:p>
          </p:txBody>
        </p:sp>
      </p:grpSp>
      <p:grpSp>
        <p:nvGrpSpPr>
          <p:cNvPr id="96" name="Groupe 95"/>
          <p:cNvGrpSpPr/>
          <p:nvPr/>
        </p:nvGrpSpPr>
        <p:grpSpPr>
          <a:xfrm>
            <a:off x="542583" y="5489346"/>
            <a:ext cx="1820700" cy="257829"/>
            <a:chOff x="331776" y="4977034"/>
            <a:chExt cx="1820700" cy="257829"/>
          </a:xfrm>
        </p:grpSpPr>
        <p:sp>
          <p:nvSpPr>
            <p:cNvPr id="97" name="AutoShape 40"/>
            <p:cNvSpPr>
              <a:spLocks noChangeArrowheads="1"/>
            </p:cNvSpPr>
            <p:nvPr/>
          </p:nvSpPr>
          <p:spPr bwMode="auto">
            <a:xfrm>
              <a:off x="331776" y="4977035"/>
              <a:ext cx="819844" cy="257828"/>
            </a:xfrm>
            <a:prstGeom prst="rect">
              <a:avLst/>
            </a:prstGeom>
            <a:solidFill>
              <a:srgbClr val="2E6835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anchor="ctr" anchorCtr="0"/>
            <a:lstStyle/>
            <a:p>
              <a:pPr eaLnBrk="1" hangingPunct="1"/>
              <a:endParaRPr lang="en-US" sz="1600" b="1">
                <a:solidFill>
                  <a:schemeClr val="bg1"/>
                </a:solidFill>
                <a:latin typeface="Calibri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150086" y="4977034"/>
              <a:ext cx="1002390" cy="257829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r>
                <a:rPr lang="fr-FR" sz="1600" smtClean="0">
                  <a:latin typeface="Calibri" pitchFamily="34" charset="0"/>
                </a:rPr>
                <a:t>Hardware</a:t>
              </a:r>
              <a:endParaRPr lang="fr-FR" sz="1600">
                <a:latin typeface="Calibri" pitchFamily="34" charset="0"/>
              </a:endParaRPr>
            </a:p>
          </p:txBody>
        </p:sp>
      </p:grpSp>
      <p:grpSp>
        <p:nvGrpSpPr>
          <p:cNvPr id="99" name="Groupe 98"/>
          <p:cNvGrpSpPr/>
          <p:nvPr/>
        </p:nvGrpSpPr>
        <p:grpSpPr>
          <a:xfrm>
            <a:off x="542583" y="5835187"/>
            <a:ext cx="1819109" cy="257829"/>
            <a:chOff x="331776" y="5384928"/>
            <a:chExt cx="1819109" cy="257829"/>
          </a:xfrm>
        </p:grpSpPr>
        <p:sp>
          <p:nvSpPr>
            <p:cNvPr id="100" name="AutoShape 40"/>
            <p:cNvSpPr>
              <a:spLocks noChangeArrowheads="1"/>
            </p:cNvSpPr>
            <p:nvPr/>
          </p:nvSpPr>
          <p:spPr bwMode="auto">
            <a:xfrm>
              <a:off x="331776" y="5384929"/>
              <a:ext cx="819844" cy="257828"/>
            </a:xfrm>
            <a:prstGeom prst="rect">
              <a:avLst/>
            </a:prstGeom>
            <a:solidFill>
              <a:srgbClr val="2D59C7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anchor="ctr" anchorCtr="0"/>
            <a:lstStyle/>
            <a:p>
              <a:endParaRPr lang="en-US" sz="1600" b="1">
                <a:solidFill>
                  <a:schemeClr val="bg1"/>
                </a:solidFill>
                <a:latin typeface="Calibri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150085" y="5384928"/>
              <a:ext cx="1000800" cy="257829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r>
                <a:rPr lang="fr-FR" sz="1600" smtClean="0">
                  <a:latin typeface="Calibri" pitchFamily="34" charset="0"/>
                </a:rPr>
                <a:t>Firmware</a:t>
              </a:r>
              <a:endParaRPr lang="fr-FR" sz="1600">
                <a:latin typeface="Calibri" pitchFamily="34" charset="0"/>
              </a:endParaRPr>
            </a:p>
          </p:txBody>
        </p:sp>
      </p:grpSp>
      <p:grpSp>
        <p:nvGrpSpPr>
          <p:cNvPr id="102" name="Groupe 101"/>
          <p:cNvGrpSpPr/>
          <p:nvPr/>
        </p:nvGrpSpPr>
        <p:grpSpPr>
          <a:xfrm>
            <a:off x="542583" y="6181028"/>
            <a:ext cx="1819109" cy="257829"/>
            <a:chOff x="331776" y="5819716"/>
            <a:chExt cx="1819109" cy="257829"/>
          </a:xfrm>
        </p:grpSpPr>
        <p:sp>
          <p:nvSpPr>
            <p:cNvPr id="103" name="AutoShape 40"/>
            <p:cNvSpPr>
              <a:spLocks noChangeArrowheads="1"/>
            </p:cNvSpPr>
            <p:nvPr/>
          </p:nvSpPr>
          <p:spPr bwMode="auto">
            <a:xfrm>
              <a:off x="331776" y="5819717"/>
              <a:ext cx="819844" cy="257828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0"/>
            <a:lstStyle/>
            <a:p>
              <a:endPara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1150085" y="5819716"/>
              <a:ext cx="1000800" cy="257829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r>
                <a:rPr lang="fr-FR" sz="1600" smtClean="0">
                  <a:latin typeface="Calibri" pitchFamily="34" charset="0"/>
                </a:rPr>
                <a:t>Software</a:t>
              </a:r>
              <a:endParaRPr lang="fr-FR" sz="160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7230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Titre 8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Global View of DAQ Hardware Infrastructure</a:t>
            </a:r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F26E964-8064-4571-894A-DE73145C0880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F39052-C883-48B9-B238-5F6B7462DF15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548" name="Espace réservé du pied de page 2"/>
          <p:cNvSpPr txBox="1">
            <a:spLocks/>
          </p:cNvSpPr>
          <p:nvPr/>
        </p:nvSpPr>
        <p:spPr>
          <a:xfrm>
            <a:off x="902208" y="6534912"/>
            <a:ext cx="8241792" cy="3083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>
                    <a:tint val="75000"/>
                  </a:sysClr>
                </a:solidFill>
                <a:effectLst/>
                <a:uLnTx/>
                <a:uFillTx/>
                <a:latin typeface="Calibri" pitchFamily="34" charset="0"/>
              </a:rPr>
              <a:t>Shebli ANVAR, CEA Irfu –12 January 2011</a:t>
            </a: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Calibri" pitchFamily="34" charset="0"/>
            </a:endParaRPr>
          </a:p>
        </p:txBody>
      </p:sp>
      <p:cxnSp>
        <p:nvCxnSpPr>
          <p:cNvPr id="549" name="Connecteur en angle 192"/>
          <p:cNvCxnSpPr>
            <a:stCxn id="674" idx="3"/>
            <a:endCxn id="644" idx="0"/>
          </p:cNvCxnSpPr>
          <p:nvPr/>
        </p:nvCxnSpPr>
        <p:spPr>
          <a:xfrm rot="16200000" flipH="1">
            <a:off x="4856093" y="4242770"/>
            <a:ext cx="729146" cy="947022"/>
          </a:xfrm>
          <a:prstGeom prst="bentConnector3">
            <a:avLst>
              <a:gd name="adj1" fmla="val 69595"/>
            </a:avLst>
          </a:prstGeom>
          <a:noFill/>
          <a:ln w="47625" cap="rnd" cmpd="sng" algn="ctr">
            <a:solidFill>
              <a:srgbClr val="F79646">
                <a:lumMod val="75000"/>
              </a:srgbClr>
            </a:solidFill>
            <a:prstDash val="solid"/>
            <a:miter lim="800000"/>
            <a:headEnd type="arrow" w="med" len="med"/>
            <a:tailEnd type="none" w="med" len="med"/>
          </a:ln>
          <a:effectLst/>
        </p:spPr>
      </p:cxnSp>
      <p:pic>
        <p:nvPicPr>
          <p:cNvPr id="550" name="Picture 91" descr="C:\Documents and Settings\anvar\Local Settings\Temporary Internet Files\Content.IE5\3D80AKI2\MCj0434845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0942" y="964635"/>
            <a:ext cx="1462974" cy="1462974"/>
          </a:xfrm>
          <a:prstGeom prst="rect">
            <a:avLst/>
          </a:prstGeom>
          <a:noFill/>
        </p:spPr>
      </p:pic>
      <p:cxnSp>
        <p:nvCxnSpPr>
          <p:cNvPr id="551" name="Connecteur en angle 192"/>
          <p:cNvCxnSpPr>
            <a:endCxn id="552" idx="3"/>
          </p:cNvCxnSpPr>
          <p:nvPr/>
        </p:nvCxnSpPr>
        <p:spPr>
          <a:xfrm rot="10800000">
            <a:off x="6947482" y="4301876"/>
            <a:ext cx="495119" cy="475005"/>
          </a:xfrm>
          <a:prstGeom prst="bentConnector2">
            <a:avLst/>
          </a:prstGeom>
          <a:noFill/>
          <a:ln w="5080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552" name="Cube 551"/>
          <p:cNvSpPr/>
          <p:nvPr/>
        </p:nvSpPr>
        <p:spPr>
          <a:xfrm>
            <a:off x="6830439" y="4162349"/>
            <a:ext cx="260868" cy="139526"/>
          </a:xfrm>
          <a:prstGeom prst="cube">
            <a:avLst>
              <a:gd name="adj" fmla="val 19197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noFill/>
            <a:prstDash val="solid"/>
          </a:ln>
          <a:effectLst/>
        </p:spPr>
        <p:txBody>
          <a:bodyPr tIns="72000" rtlCol="0" anchor="ctr" anchorCtr="1"/>
          <a:lstStyle/>
          <a:p>
            <a:pPr marL="0" marR="0" lvl="0" indent="0" algn="ctr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sp>
        <p:nvSpPr>
          <p:cNvPr id="553" name="Cube 552"/>
          <p:cNvSpPr/>
          <p:nvPr/>
        </p:nvSpPr>
        <p:spPr>
          <a:xfrm>
            <a:off x="7443200" y="4162349"/>
            <a:ext cx="260868" cy="139526"/>
          </a:xfrm>
          <a:prstGeom prst="cube">
            <a:avLst>
              <a:gd name="adj" fmla="val 19197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noFill/>
            <a:prstDash val="solid"/>
          </a:ln>
          <a:effectLst/>
        </p:spPr>
        <p:txBody>
          <a:bodyPr tIns="72000" rtlCol="0" anchor="ctr" anchorCtr="1"/>
          <a:lstStyle/>
          <a:p>
            <a:pPr marL="0" marR="0" lvl="0" indent="0" algn="ctr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sp>
        <p:nvSpPr>
          <p:cNvPr id="554" name="Cube 553"/>
          <p:cNvSpPr/>
          <p:nvPr/>
        </p:nvSpPr>
        <p:spPr>
          <a:xfrm>
            <a:off x="8055961" y="4162349"/>
            <a:ext cx="260868" cy="139526"/>
          </a:xfrm>
          <a:prstGeom prst="cube">
            <a:avLst>
              <a:gd name="adj" fmla="val 19197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noFill/>
            <a:prstDash val="solid"/>
          </a:ln>
          <a:effectLst/>
        </p:spPr>
        <p:txBody>
          <a:bodyPr tIns="72000" rtlCol="0" anchor="ctr" anchorCtr="1"/>
          <a:lstStyle/>
          <a:p>
            <a:pPr marL="0" marR="0" lvl="0" indent="0" algn="ctr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sp>
        <p:nvSpPr>
          <p:cNvPr id="555" name="Cube 554"/>
          <p:cNvSpPr/>
          <p:nvPr/>
        </p:nvSpPr>
        <p:spPr>
          <a:xfrm>
            <a:off x="6593857" y="3794328"/>
            <a:ext cx="1974912" cy="458859"/>
          </a:xfrm>
          <a:prstGeom prst="cube">
            <a:avLst>
              <a:gd name="adj" fmla="val 43388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28800" rIns="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Global Network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sp>
        <p:nvSpPr>
          <p:cNvPr id="556" name="Cube 555"/>
          <p:cNvSpPr/>
          <p:nvPr/>
        </p:nvSpPr>
        <p:spPr>
          <a:xfrm>
            <a:off x="6830439" y="3761482"/>
            <a:ext cx="260868" cy="139526"/>
          </a:xfrm>
          <a:prstGeom prst="cube">
            <a:avLst>
              <a:gd name="adj" fmla="val 19197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noFill/>
            <a:prstDash val="solid"/>
          </a:ln>
          <a:effectLst>
            <a:outerShdw blurRad="50800" sy="23000" kx="-1200000" algn="bl" rotWithShape="0">
              <a:prstClr val="black">
                <a:alpha val="82000"/>
              </a:prstClr>
            </a:outerShdw>
          </a:effectLst>
        </p:spPr>
        <p:txBody>
          <a:bodyPr tIns="72000" rtlCol="0" anchor="ctr" anchorCtr="1"/>
          <a:lstStyle/>
          <a:p>
            <a:pPr marL="0" marR="0" lvl="0" indent="0" algn="ctr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sp>
        <p:nvSpPr>
          <p:cNvPr id="557" name="Cube 556"/>
          <p:cNvSpPr/>
          <p:nvPr/>
        </p:nvSpPr>
        <p:spPr>
          <a:xfrm>
            <a:off x="7443200" y="3761482"/>
            <a:ext cx="260868" cy="139526"/>
          </a:xfrm>
          <a:prstGeom prst="cube">
            <a:avLst>
              <a:gd name="adj" fmla="val 19197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noFill/>
            <a:prstDash val="solid"/>
          </a:ln>
          <a:effectLst>
            <a:outerShdw blurRad="50800" sy="23000" kx="-1200000" algn="bl" rotWithShape="0">
              <a:prstClr val="black">
                <a:alpha val="82000"/>
              </a:prstClr>
            </a:outerShdw>
          </a:effectLst>
        </p:spPr>
        <p:txBody>
          <a:bodyPr tIns="72000" rtlCol="0" anchor="ctr" anchorCtr="1"/>
          <a:lstStyle/>
          <a:p>
            <a:pPr marL="0" marR="0" lvl="0" indent="0" algn="ctr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sp>
        <p:nvSpPr>
          <p:cNvPr id="558" name="Cube 557"/>
          <p:cNvSpPr/>
          <p:nvPr/>
        </p:nvSpPr>
        <p:spPr>
          <a:xfrm>
            <a:off x="8055961" y="3761482"/>
            <a:ext cx="260868" cy="139526"/>
          </a:xfrm>
          <a:prstGeom prst="cube">
            <a:avLst>
              <a:gd name="adj" fmla="val 19197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noFill/>
            <a:prstDash val="solid"/>
          </a:ln>
          <a:effectLst>
            <a:outerShdw blurRad="50800" sy="23000" kx="-1200000" algn="bl" rotWithShape="0">
              <a:prstClr val="black">
                <a:alpha val="82000"/>
              </a:prstClr>
            </a:outerShdw>
          </a:effectLst>
        </p:spPr>
        <p:txBody>
          <a:bodyPr tIns="72000" rtlCol="0" anchor="ctr" anchorCtr="1"/>
          <a:lstStyle/>
          <a:p>
            <a:pPr marL="0" marR="0" lvl="0" indent="0" algn="ctr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cxnSp>
        <p:nvCxnSpPr>
          <p:cNvPr id="559" name="Connecteur en angle 192"/>
          <p:cNvCxnSpPr>
            <a:stCxn id="558" idx="0"/>
            <a:endCxn id="642" idx="4"/>
          </p:cNvCxnSpPr>
          <p:nvPr/>
        </p:nvCxnSpPr>
        <p:spPr>
          <a:xfrm rot="16200000" flipV="1">
            <a:off x="7099556" y="2661251"/>
            <a:ext cx="1495959" cy="704504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  <a:headEnd type="arrow" w="med" len="med"/>
            <a:tailEnd type="arrow" w="med" len="med"/>
          </a:ln>
          <a:effectLst/>
        </p:spPr>
      </p:cxnSp>
      <p:grpSp>
        <p:nvGrpSpPr>
          <p:cNvPr id="560" name="Groupe 559"/>
          <p:cNvGrpSpPr/>
          <p:nvPr/>
        </p:nvGrpSpPr>
        <p:grpSpPr>
          <a:xfrm>
            <a:off x="7439425" y="4576231"/>
            <a:ext cx="971550" cy="912812"/>
            <a:chOff x="5459775" y="5832163"/>
            <a:chExt cx="971550" cy="912812"/>
          </a:xfrm>
        </p:grpSpPr>
        <p:sp>
          <p:nvSpPr>
            <p:cNvPr id="561" name="AutoShape 14"/>
            <p:cNvSpPr>
              <a:spLocks noChangeAspect="1" noChangeArrowheads="1" noTextEdit="1"/>
            </p:cNvSpPr>
            <p:nvPr/>
          </p:nvSpPr>
          <p:spPr bwMode="auto">
            <a:xfrm flipH="1">
              <a:off x="5459775" y="5832163"/>
              <a:ext cx="971550" cy="91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2" name="Freeform 16"/>
            <p:cNvSpPr>
              <a:spLocks/>
            </p:cNvSpPr>
            <p:nvPr/>
          </p:nvSpPr>
          <p:spPr bwMode="auto">
            <a:xfrm flipH="1">
              <a:off x="5462950" y="5835024"/>
              <a:ext cx="965200" cy="907089"/>
            </a:xfrm>
            <a:custGeom>
              <a:avLst/>
              <a:gdLst/>
              <a:ahLst/>
              <a:cxnLst>
                <a:cxn ang="0">
                  <a:pos x="396" y="43"/>
                </a:cxn>
                <a:cxn ang="0">
                  <a:pos x="378" y="42"/>
                </a:cxn>
                <a:cxn ang="0">
                  <a:pos x="378" y="43"/>
                </a:cxn>
                <a:cxn ang="0">
                  <a:pos x="197" y="53"/>
                </a:cxn>
                <a:cxn ang="0">
                  <a:pos x="184" y="57"/>
                </a:cxn>
                <a:cxn ang="0">
                  <a:pos x="176" y="68"/>
                </a:cxn>
                <a:cxn ang="0">
                  <a:pos x="174" y="306"/>
                </a:cxn>
                <a:cxn ang="0">
                  <a:pos x="140" y="226"/>
                </a:cxn>
                <a:cxn ang="0">
                  <a:pos x="138" y="217"/>
                </a:cxn>
                <a:cxn ang="0">
                  <a:pos x="140" y="24"/>
                </a:cxn>
                <a:cxn ang="0">
                  <a:pos x="138" y="16"/>
                </a:cxn>
                <a:cxn ang="0">
                  <a:pos x="129" y="5"/>
                </a:cxn>
                <a:cxn ang="0">
                  <a:pos x="116" y="0"/>
                </a:cxn>
                <a:cxn ang="0">
                  <a:pos x="20" y="1"/>
                </a:cxn>
                <a:cxn ang="0">
                  <a:pos x="7" y="8"/>
                </a:cxn>
                <a:cxn ang="0">
                  <a:pos x="0" y="20"/>
                </a:cxn>
                <a:cxn ang="0">
                  <a:pos x="0" y="208"/>
                </a:cxn>
                <a:cxn ang="0">
                  <a:pos x="2" y="217"/>
                </a:cxn>
                <a:cxn ang="0">
                  <a:pos x="0" y="409"/>
                </a:cxn>
                <a:cxn ang="0">
                  <a:pos x="1" y="418"/>
                </a:cxn>
                <a:cxn ang="0">
                  <a:pos x="0" y="426"/>
                </a:cxn>
                <a:cxn ang="0">
                  <a:pos x="0" y="614"/>
                </a:cxn>
                <a:cxn ang="0">
                  <a:pos x="7" y="627"/>
                </a:cxn>
                <a:cxn ang="0">
                  <a:pos x="20" y="634"/>
                </a:cxn>
                <a:cxn ang="0">
                  <a:pos x="116" y="634"/>
                </a:cxn>
                <a:cxn ang="0">
                  <a:pos x="129" y="629"/>
                </a:cxn>
                <a:cxn ang="0">
                  <a:pos x="138" y="620"/>
                </a:cxn>
                <a:cxn ang="0">
                  <a:pos x="140" y="426"/>
                </a:cxn>
                <a:cxn ang="0">
                  <a:pos x="139" y="418"/>
                </a:cxn>
                <a:cxn ang="0">
                  <a:pos x="140" y="409"/>
                </a:cxn>
                <a:cxn ang="0">
                  <a:pos x="174" y="543"/>
                </a:cxn>
                <a:cxn ang="0">
                  <a:pos x="174" y="550"/>
                </a:cxn>
                <a:cxn ang="0">
                  <a:pos x="181" y="562"/>
                </a:cxn>
                <a:cxn ang="0">
                  <a:pos x="193" y="573"/>
                </a:cxn>
                <a:cxn ang="0">
                  <a:pos x="194" y="573"/>
                </a:cxn>
                <a:cxn ang="0">
                  <a:pos x="240" y="583"/>
                </a:cxn>
                <a:cxn ang="0">
                  <a:pos x="335" y="596"/>
                </a:cxn>
                <a:cxn ang="0">
                  <a:pos x="390" y="597"/>
                </a:cxn>
                <a:cxn ang="0">
                  <a:pos x="403" y="592"/>
                </a:cxn>
                <a:cxn ang="0">
                  <a:pos x="599" y="506"/>
                </a:cxn>
                <a:cxn ang="0">
                  <a:pos x="608" y="487"/>
                </a:cxn>
                <a:cxn ang="0">
                  <a:pos x="608" y="92"/>
                </a:cxn>
                <a:cxn ang="0">
                  <a:pos x="602" y="80"/>
                </a:cxn>
                <a:cxn ang="0">
                  <a:pos x="591" y="74"/>
                </a:cxn>
              </a:cxnLst>
              <a:rect l="0" t="0" r="r" b="b"/>
              <a:pathLst>
                <a:path w="608" h="634">
                  <a:moveTo>
                    <a:pt x="588" y="72"/>
                  </a:moveTo>
                  <a:lnTo>
                    <a:pt x="397" y="43"/>
                  </a:lnTo>
                  <a:lnTo>
                    <a:pt x="396" y="43"/>
                  </a:lnTo>
                  <a:lnTo>
                    <a:pt x="396" y="43"/>
                  </a:lnTo>
                  <a:lnTo>
                    <a:pt x="385" y="42"/>
                  </a:lnTo>
                  <a:lnTo>
                    <a:pt x="378" y="42"/>
                  </a:lnTo>
                  <a:lnTo>
                    <a:pt x="378" y="42"/>
                  </a:lnTo>
                  <a:lnTo>
                    <a:pt x="378" y="43"/>
                  </a:lnTo>
                  <a:lnTo>
                    <a:pt x="378" y="43"/>
                  </a:lnTo>
                  <a:lnTo>
                    <a:pt x="371" y="43"/>
                  </a:lnTo>
                  <a:lnTo>
                    <a:pt x="197" y="53"/>
                  </a:lnTo>
                  <a:lnTo>
                    <a:pt x="197" y="53"/>
                  </a:lnTo>
                  <a:lnTo>
                    <a:pt x="191" y="54"/>
                  </a:lnTo>
                  <a:lnTo>
                    <a:pt x="188" y="55"/>
                  </a:lnTo>
                  <a:lnTo>
                    <a:pt x="184" y="57"/>
                  </a:lnTo>
                  <a:lnTo>
                    <a:pt x="181" y="60"/>
                  </a:lnTo>
                  <a:lnTo>
                    <a:pt x="178" y="64"/>
                  </a:lnTo>
                  <a:lnTo>
                    <a:pt x="176" y="68"/>
                  </a:lnTo>
                  <a:lnTo>
                    <a:pt x="174" y="72"/>
                  </a:lnTo>
                  <a:lnTo>
                    <a:pt x="174" y="77"/>
                  </a:lnTo>
                  <a:lnTo>
                    <a:pt x="174" y="306"/>
                  </a:lnTo>
                  <a:lnTo>
                    <a:pt x="140" y="306"/>
                  </a:lnTo>
                  <a:lnTo>
                    <a:pt x="140" y="226"/>
                  </a:lnTo>
                  <a:lnTo>
                    <a:pt x="140" y="226"/>
                  </a:lnTo>
                  <a:lnTo>
                    <a:pt x="140" y="221"/>
                  </a:lnTo>
                  <a:lnTo>
                    <a:pt x="138" y="217"/>
                  </a:lnTo>
                  <a:lnTo>
                    <a:pt x="138" y="217"/>
                  </a:lnTo>
                  <a:lnTo>
                    <a:pt x="140" y="212"/>
                  </a:lnTo>
                  <a:lnTo>
                    <a:pt x="140" y="208"/>
                  </a:lnTo>
                  <a:lnTo>
                    <a:pt x="140" y="24"/>
                  </a:lnTo>
                  <a:lnTo>
                    <a:pt x="140" y="24"/>
                  </a:lnTo>
                  <a:lnTo>
                    <a:pt x="140" y="20"/>
                  </a:lnTo>
                  <a:lnTo>
                    <a:pt x="138" y="16"/>
                  </a:lnTo>
                  <a:lnTo>
                    <a:pt x="136" y="11"/>
                  </a:lnTo>
                  <a:lnTo>
                    <a:pt x="134" y="8"/>
                  </a:lnTo>
                  <a:lnTo>
                    <a:pt x="129" y="5"/>
                  </a:lnTo>
                  <a:lnTo>
                    <a:pt x="126" y="2"/>
                  </a:lnTo>
                  <a:lnTo>
                    <a:pt x="120" y="1"/>
                  </a:lnTo>
                  <a:lnTo>
                    <a:pt x="116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0" y="1"/>
                  </a:lnTo>
                  <a:lnTo>
                    <a:pt x="14" y="2"/>
                  </a:lnTo>
                  <a:lnTo>
                    <a:pt x="11" y="5"/>
                  </a:lnTo>
                  <a:lnTo>
                    <a:pt x="7" y="8"/>
                  </a:lnTo>
                  <a:lnTo>
                    <a:pt x="5" y="11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2"/>
                  </a:lnTo>
                  <a:lnTo>
                    <a:pt x="2" y="217"/>
                  </a:lnTo>
                  <a:lnTo>
                    <a:pt x="2" y="217"/>
                  </a:lnTo>
                  <a:lnTo>
                    <a:pt x="0" y="221"/>
                  </a:lnTo>
                  <a:lnTo>
                    <a:pt x="0" y="226"/>
                  </a:lnTo>
                  <a:lnTo>
                    <a:pt x="0" y="409"/>
                  </a:lnTo>
                  <a:lnTo>
                    <a:pt x="0" y="409"/>
                  </a:lnTo>
                  <a:lnTo>
                    <a:pt x="0" y="414"/>
                  </a:lnTo>
                  <a:lnTo>
                    <a:pt x="1" y="418"/>
                  </a:lnTo>
                  <a:lnTo>
                    <a:pt x="1" y="418"/>
                  </a:lnTo>
                  <a:lnTo>
                    <a:pt x="0" y="422"/>
                  </a:lnTo>
                  <a:lnTo>
                    <a:pt x="0" y="426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614"/>
                  </a:lnTo>
                  <a:lnTo>
                    <a:pt x="2" y="620"/>
                  </a:lnTo>
                  <a:lnTo>
                    <a:pt x="5" y="623"/>
                  </a:lnTo>
                  <a:lnTo>
                    <a:pt x="7" y="627"/>
                  </a:lnTo>
                  <a:lnTo>
                    <a:pt x="11" y="629"/>
                  </a:lnTo>
                  <a:lnTo>
                    <a:pt x="14" y="632"/>
                  </a:lnTo>
                  <a:lnTo>
                    <a:pt x="20" y="634"/>
                  </a:lnTo>
                  <a:lnTo>
                    <a:pt x="24" y="634"/>
                  </a:lnTo>
                  <a:lnTo>
                    <a:pt x="116" y="634"/>
                  </a:lnTo>
                  <a:lnTo>
                    <a:pt x="116" y="634"/>
                  </a:lnTo>
                  <a:lnTo>
                    <a:pt x="120" y="634"/>
                  </a:lnTo>
                  <a:lnTo>
                    <a:pt x="126" y="632"/>
                  </a:lnTo>
                  <a:lnTo>
                    <a:pt x="129" y="629"/>
                  </a:lnTo>
                  <a:lnTo>
                    <a:pt x="134" y="627"/>
                  </a:lnTo>
                  <a:lnTo>
                    <a:pt x="136" y="623"/>
                  </a:lnTo>
                  <a:lnTo>
                    <a:pt x="138" y="620"/>
                  </a:lnTo>
                  <a:lnTo>
                    <a:pt x="140" y="614"/>
                  </a:lnTo>
                  <a:lnTo>
                    <a:pt x="140" y="610"/>
                  </a:lnTo>
                  <a:lnTo>
                    <a:pt x="140" y="426"/>
                  </a:lnTo>
                  <a:lnTo>
                    <a:pt x="140" y="426"/>
                  </a:lnTo>
                  <a:lnTo>
                    <a:pt x="140" y="422"/>
                  </a:lnTo>
                  <a:lnTo>
                    <a:pt x="139" y="418"/>
                  </a:lnTo>
                  <a:lnTo>
                    <a:pt x="139" y="418"/>
                  </a:lnTo>
                  <a:lnTo>
                    <a:pt x="140" y="414"/>
                  </a:lnTo>
                  <a:lnTo>
                    <a:pt x="140" y="409"/>
                  </a:lnTo>
                  <a:lnTo>
                    <a:pt x="140" y="322"/>
                  </a:lnTo>
                  <a:lnTo>
                    <a:pt x="174" y="322"/>
                  </a:lnTo>
                  <a:lnTo>
                    <a:pt x="174" y="543"/>
                  </a:lnTo>
                  <a:lnTo>
                    <a:pt x="174" y="541"/>
                  </a:lnTo>
                  <a:lnTo>
                    <a:pt x="174" y="541"/>
                  </a:lnTo>
                  <a:lnTo>
                    <a:pt x="174" y="550"/>
                  </a:lnTo>
                  <a:lnTo>
                    <a:pt x="176" y="554"/>
                  </a:lnTo>
                  <a:lnTo>
                    <a:pt x="177" y="558"/>
                  </a:lnTo>
                  <a:lnTo>
                    <a:pt x="181" y="562"/>
                  </a:lnTo>
                  <a:lnTo>
                    <a:pt x="184" y="566"/>
                  </a:lnTo>
                  <a:lnTo>
                    <a:pt x="188" y="569"/>
                  </a:lnTo>
                  <a:lnTo>
                    <a:pt x="193" y="573"/>
                  </a:lnTo>
                  <a:lnTo>
                    <a:pt x="194" y="573"/>
                  </a:lnTo>
                  <a:lnTo>
                    <a:pt x="194" y="573"/>
                  </a:lnTo>
                  <a:lnTo>
                    <a:pt x="194" y="573"/>
                  </a:lnTo>
                  <a:lnTo>
                    <a:pt x="206" y="576"/>
                  </a:lnTo>
                  <a:lnTo>
                    <a:pt x="220" y="580"/>
                  </a:lnTo>
                  <a:lnTo>
                    <a:pt x="240" y="583"/>
                  </a:lnTo>
                  <a:lnTo>
                    <a:pt x="266" y="588"/>
                  </a:lnTo>
                  <a:lnTo>
                    <a:pt x="297" y="592"/>
                  </a:lnTo>
                  <a:lnTo>
                    <a:pt x="335" y="596"/>
                  </a:lnTo>
                  <a:lnTo>
                    <a:pt x="379" y="597"/>
                  </a:lnTo>
                  <a:lnTo>
                    <a:pt x="379" y="597"/>
                  </a:lnTo>
                  <a:lnTo>
                    <a:pt x="390" y="597"/>
                  </a:lnTo>
                  <a:lnTo>
                    <a:pt x="397" y="594"/>
                  </a:lnTo>
                  <a:lnTo>
                    <a:pt x="406" y="591"/>
                  </a:lnTo>
                  <a:lnTo>
                    <a:pt x="403" y="592"/>
                  </a:lnTo>
                  <a:lnTo>
                    <a:pt x="594" y="509"/>
                  </a:lnTo>
                  <a:lnTo>
                    <a:pt x="594" y="509"/>
                  </a:lnTo>
                  <a:lnTo>
                    <a:pt x="599" y="506"/>
                  </a:lnTo>
                  <a:lnTo>
                    <a:pt x="605" y="500"/>
                  </a:lnTo>
                  <a:lnTo>
                    <a:pt x="607" y="494"/>
                  </a:lnTo>
                  <a:lnTo>
                    <a:pt x="608" y="487"/>
                  </a:lnTo>
                  <a:lnTo>
                    <a:pt x="608" y="96"/>
                  </a:lnTo>
                  <a:lnTo>
                    <a:pt x="608" y="96"/>
                  </a:lnTo>
                  <a:lnTo>
                    <a:pt x="608" y="92"/>
                  </a:lnTo>
                  <a:lnTo>
                    <a:pt x="607" y="88"/>
                  </a:lnTo>
                  <a:lnTo>
                    <a:pt x="605" y="83"/>
                  </a:lnTo>
                  <a:lnTo>
                    <a:pt x="602" y="80"/>
                  </a:lnTo>
                  <a:lnTo>
                    <a:pt x="599" y="78"/>
                  </a:lnTo>
                  <a:lnTo>
                    <a:pt x="596" y="75"/>
                  </a:lnTo>
                  <a:lnTo>
                    <a:pt x="591" y="74"/>
                  </a:lnTo>
                  <a:lnTo>
                    <a:pt x="588" y="72"/>
                  </a:lnTo>
                  <a:lnTo>
                    <a:pt x="588" y="72"/>
                  </a:lnTo>
                  <a:close/>
                </a:path>
              </a:pathLst>
            </a:custGeom>
            <a:solidFill>
              <a:srgbClr val="8DD4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3" name="Freeform 17"/>
            <p:cNvSpPr>
              <a:spLocks/>
            </p:cNvSpPr>
            <p:nvPr/>
          </p:nvSpPr>
          <p:spPr bwMode="auto">
            <a:xfrm flipH="1">
              <a:off x="5483587" y="5913716"/>
              <a:ext cx="647700" cy="755431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92" y="0"/>
                </a:cxn>
                <a:cxn ang="0">
                  <a:pos x="192" y="0"/>
                </a:cxn>
                <a:cxn ang="0">
                  <a:pos x="192" y="0"/>
                </a:cxn>
                <a:cxn ang="0">
                  <a:pos x="185" y="1"/>
                </a:cxn>
                <a:cxn ang="0">
                  <a:pos x="10" y="11"/>
                </a:cxn>
                <a:cxn ang="0">
                  <a:pos x="10" y="11"/>
                </a:cxn>
                <a:cxn ang="0">
                  <a:pos x="7" y="12"/>
                </a:cxn>
                <a:cxn ang="0">
                  <a:pos x="3" y="14"/>
                </a:cxn>
                <a:cxn ang="0">
                  <a:pos x="1" y="17"/>
                </a:cxn>
                <a:cxn ang="0">
                  <a:pos x="0" y="22"/>
                </a:cxn>
                <a:cxn ang="0">
                  <a:pos x="0" y="488"/>
                </a:cxn>
                <a:cxn ang="0">
                  <a:pos x="0" y="488"/>
                </a:cxn>
                <a:cxn ang="0">
                  <a:pos x="0" y="488"/>
                </a:cxn>
                <a:cxn ang="0">
                  <a:pos x="0" y="492"/>
                </a:cxn>
                <a:cxn ang="0">
                  <a:pos x="2" y="497"/>
                </a:cxn>
                <a:cxn ang="0">
                  <a:pos x="6" y="501"/>
                </a:cxn>
                <a:cxn ang="0">
                  <a:pos x="11" y="505"/>
                </a:cxn>
                <a:cxn ang="0">
                  <a:pos x="11" y="505"/>
                </a:cxn>
                <a:cxn ang="0">
                  <a:pos x="23" y="509"/>
                </a:cxn>
                <a:cxn ang="0">
                  <a:pos x="37" y="512"/>
                </a:cxn>
                <a:cxn ang="0">
                  <a:pos x="56" y="516"/>
                </a:cxn>
                <a:cxn ang="0">
                  <a:pos x="81" y="520"/>
                </a:cxn>
                <a:cxn ang="0">
                  <a:pos x="112" y="524"/>
                </a:cxn>
                <a:cxn ang="0">
                  <a:pos x="149" y="527"/>
                </a:cxn>
                <a:cxn ang="0">
                  <a:pos x="192" y="528"/>
                </a:cxn>
                <a:cxn ang="0">
                  <a:pos x="192" y="528"/>
                </a:cxn>
                <a:cxn ang="0">
                  <a:pos x="200" y="528"/>
                </a:cxn>
                <a:cxn ang="0">
                  <a:pos x="207" y="527"/>
                </a:cxn>
                <a:cxn ang="0">
                  <a:pos x="212" y="524"/>
                </a:cxn>
                <a:cxn ang="0">
                  <a:pos x="211" y="525"/>
                </a:cxn>
                <a:cxn ang="0">
                  <a:pos x="401" y="442"/>
                </a:cxn>
                <a:cxn ang="0">
                  <a:pos x="401" y="442"/>
                </a:cxn>
                <a:cxn ang="0">
                  <a:pos x="404" y="441"/>
                </a:cxn>
                <a:cxn ang="0">
                  <a:pos x="406" y="438"/>
                </a:cxn>
                <a:cxn ang="0">
                  <a:pos x="408" y="435"/>
                </a:cxn>
                <a:cxn ang="0">
                  <a:pos x="408" y="432"/>
                </a:cxn>
                <a:cxn ang="0">
                  <a:pos x="408" y="41"/>
                </a:cxn>
                <a:cxn ang="0">
                  <a:pos x="408" y="41"/>
                </a:cxn>
                <a:cxn ang="0">
                  <a:pos x="407" y="37"/>
                </a:cxn>
                <a:cxn ang="0">
                  <a:pos x="406" y="34"/>
                </a:cxn>
                <a:cxn ang="0">
                  <a:pos x="402" y="32"/>
                </a:cxn>
                <a:cxn ang="0">
                  <a:pos x="399" y="31"/>
                </a:cxn>
                <a:cxn ang="0">
                  <a:pos x="208" y="1"/>
                </a:cxn>
                <a:cxn ang="0">
                  <a:pos x="208" y="1"/>
                </a:cxn>
                <a:cxn ang="0">
                  <a:pos x="198" y="0"/>
                </a:cxn>
                <a:cxn ang="0">
                  <a:pos x="192" y="0"/>
                </a:cxn>
                <a:cxn ang="0">
                  <a:pos x="192" y="0"/>
                </a:cxn>
              </a:cxnLst>
              <a:rect l="0" t="0" r="r" b="b"/>
              <a:pathLst>
                <a:path w="408" h="528">
                  <a:moveTo>
                    <a:pt x="19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85" y="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7" y="12"/>
                  </a:lnTo>
                  <a:lnTo>
                    <a:pt x="3" y="14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0" y="492"/>
                  </a:lnTo>
                  <a:lnTo>
                    <a:pt x="2" y="497"/>
                  </a:lnTo>
                  <a:lnTo>
                    <a:pt x="6" y="501"/>
                  </a:lnTo>
                  <a:lnTo>
                    <a:pt x="11" y="505"/>
                  </a:lnTo>
                  <a:lnTo>
                    <a:pt x="11" y="505"/>
                  </a:lnTo>
                  <a:lnTo>
                    <a:pt x="23" y="509"/>
                  </a:lnTo>
                  <a:lnTo>
                    <a:pt x="37" y="512"/>
                  </a:lnTo>
                  <a:lnTo>
                    <a:pt x="56" y="516"/>
                  </a:lnTo>
                  <a:lnTo>
                    <a:pt x="81" y="520"/>
                  </a:lnTo>
                  <a:lnTo>
                    <a:pt x="112" y="524"/>
                  </a:lnTo>
                  <a:lnTo>
                    <a:pt x="149" y="527"/>
                  </a:lnTo>
                  <a:lnTo>
                    <a:pt x="192" y="528"/>
                  </a:lnTo>
                  <a:lnTo>
                    <a:pt x="192" y="528"/>
                  </a:lnTo>
                  <a:lnTo>
                    <a:pt x="200" y="528"/>
                  </a:lnTo>
                  <a:lnTo>
                    <a:pt x="207" y="527"/>
                  </a:lnTo>
                  <a:lnTo>
                    <a:pt x="212" y="524"/>
                  </a:lnTo>
                  <a:lnTo>
                    <a:pt x="211" y="525"/>
                  </a:lnTo>
                  <a:lnTo>
                    <a:pt x="401" y="442"/>
                  </a:lnTo>
                  <a:lnTo>
                    <a:pt x="401" y="442"/>
                  </a:lnTo>
                  <a:lnTo>
                    <a:pt x="404" y="441"/>
                  </a:lnTo>
                  <a:lnTo>
                    <a:pt x="406" y="438"/>
                  </a:lnTo>
                  <a:lnTo>
                    <a:pt x="408" y="435"/>
                  </a:lnTo>
                  <a:lnTo>
                    <a:pt x="408" y="432"/>
                  </a:lnTo>
                  <a:lnTo>
                    <a:pt x="408" y="41"/>
                  </a:lnTo>
                  <a:lnTo>
                    <a:pt x="408" y="41"/>
                  </a:lnTo>
                  <a:lnTo>
                    <a:pt x="407" y="37"/>
                  </a:lnTo>
                  <a:lnTo>
                    <a:pt x="406" y="34"/>
                  </a:lnTo>
                  <a:lnTo>
                    <a:pt x="402" y="32"/>
                  </a:lnTo>
                  <a:lnTo>
                    <a:pt x="399" y="31"/>
                  </a:lnTo>
                  <a:lnTo>
                    <a:pt x="208" y="1"/>
                  </a:lnTo>
                  <a:lnTo>
                    <a:pt x="208" y="1"/>
                  </a:lnTo>
                  <a:lnTo>
                    <a:pt x="198" y="0"/>
                  </a:lnTo>
                  <a:lnTo>
                    <a:pt x="192" y="0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4" name="Freeform 18"/>
            <p:cNvSpPr>
              <a:spLocks/>
            </p:cNvSpPr>
            <p:nvPr/>
          </p:nvSpPr>
          <p:spPr bwMode="auto">
            <a:xfrm flipH="1">
              <a:off x="5816962" y="5930884"/>
              <a:ext cx="293688" cy="71966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1"/>
                </a:cxn>
                <a:cxn ang="0">
                  <a:pos x="0" y="477"/>
                </a:cxn>
                <a:cxn ang="0">
                  <a:pos x="0" y="477"/>
                </a:cxn>
                <a:cxn ang="0">
                  <a:pos x="0" y="479"/>
                </a:cxn>
                <a:cxn ang="0">
                  <a:pos x="1" y="480"/>
                </a:cxn>
                <a:cxn ang="0">
                  <a:pos x="2" y="480"/>
                </a:cxn>
                <a:cxn ang="0">
                  <a:pos x="2" y="480"/>
                </a:cxn>
                <a:cxn ang="0">
                  <a:pos x="19" y="486"/>
                </a:cxn>
                <a:cxn ang="0">
                  <a:pos x="33" y="489"/>
                </a:cxn>
                <a:cxn ang="0">
                  <a:pos x="50" y="492"/>
                </a:cxn>
                <a:cxn ang="0">
                  <a:pos x="74" y="496"/>
                </a:cxn>
                <a:cxn ang="0">
                  <a:pos x="103" y="499"/>
                </a:cxn>
                <a:cxn ang="0">
                  <a:pos x="139" y="501"/>
                </a:cxn>
                <a:cxn ang="0">
                  <a:pos x="181" y="503"/>
                </a:cxn>
                <a:cxn ang="0">
                  <a:pos x="181" y="503"/>
                </a:cxn>
                <a:cxn ang="0">
                  <a:pos x="185" y="503"/>
                </a:cxn>
                <a:cxn ang="0">
                  <a:pos x="185" y="0"/>
                </a:cxn>
                <a:cxn ang="0">
                  <a:pos x="185" y="0"/>
                </a:cxn>
                <a:cxn ang="0">
                  <a:pos x="181" y="0"/>
                </a:cxn>
                <a:cxn ang="0">
                  <a:pos x="181" y="0"/>
                </a:cxn>
                <a:cxn ang="0">
                  <a:pos x="0" y="11"/>
                </a:cxn>
                <a:cxn ang="0">
                  <a:pos x="0" y="11"/>
                </a:cxn>
              </a:cxnLst>
              <a:rect l="0" t="0" r="r" b="b"/>
              <a:pathLst>
                <a:path w="185" h="503">
                  <a:moveTo>
                    <a:pt x="0" y="11"/>
                  </a:moveTo>
                  <a:lnTo>
                    <a:pt x="0" y="11"/>
                  </a:lnTo>
                  <a:lnTo>
                    <a:pt x="0" y="477"/>
                  </a:lnTo>
                  <a:lnTo>
                    <a:pt x="0" y="477"/>
                  </a:lnTo>
                  <a:lnTo>
                    <a:pt x="0" y="479"/>
                  </a:lnTo>
                  <a:lnTo>
                    <a:pt x="1" y="480"/>
                  </a:lnTo>
                  <a:lnTo>
                    <a:pt x="2" y="480"/>
                  </a:lnTo>
                  <a:lnTo>
                    <a:pt x="2" y="480"/>
                  </a:lnTo>
                  <a:lnTo>
                    <a:pt x="19" y="486"/>
                  </a:lnTo>
                  <a:lnTo>
                    <a:pt x="33" y="489"/>
                  </a:lnTo>
                  <a:lnTo>
                    <a:pt x="50" y="492"/>
                  </a:lnTo>
                  <a:lnTo>
                    <a:pt x="74" y="496"/>
                  </a:lnTo>
                  <a:lnTo>
                    <a:pt x="103" y="499"/>
                  </a:lnTo>
                  <a:lnTo>
                    <a:pt x="139" y="501"/>
                  </a:lnTo>
                  <a:lnTo>
                    <a:pt x="181" y="503"/>
                  </a:lnTo>
                  <a:lnTo>
                    <a:pt x="181" y="503"/>
                  </a:lnTo>
                  <a:lnTo>
                    <a:pt x="185" y="503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5" name="Freeform 19"/>
            <p:cNvSpPr>
              <a:spLocks/>
            </p:cNvSpPr>
            <p:nvPr/>
          </p:nvSpPr>
          <p:spPr bwMode="auto">
            <a:xfrm flipH="1">
              <a:off x="5818549" y="5932315"/>
              <a:ext cx="284163" cy="709647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1"/>
                </a:cxn>
                <a:cxn ang="0">
                  <a:pos x="0" y="470"/>
                </a:cxn>
                <a:cxn ang="0">
                  <a:pos x="0" y="470"/>
                </a:cxn>
                <a:cxn ang="0">
                  <a:pos x="0" y="472"/>
                </a:cxn>
                <a:cxn ang="0">
                  <a:pos x="1" y="473"/>
                </a:cxn>
                <a:cxn ang="0">
                  <a:pos x="2" y="473"/>
                </a:cxn>
                <a:cxn ang="0">
                  <a:pos x="2" y="473"/>
                </a:cxn>
                <a:cxn ang="0">
                  <a:pos x="17" y="478"/>
                </a:cxn>
                <a:cxn ang="0">
                  <a:pos x="31" y="480"/>
                </a:cxn>
                <a:cxn ang="0">
                  <a:pos x="49" y="484"/>
                </a:cxn>
                <a:cxn ang="0">
                  <a:pos x="72" y="487"/>
                </a:cxn>
                <a:cxn ang="0">
                  <a:pos x="100" y="490"/>
                </a:cxn>
                <a:cxn ang="0">
                  <a:pos x="134" y="494"/>
                </a:cxn>
                <a:cxn ang="0">
                  <a:pos x="174" y="496"/>
                </a:cxn>
                <a:cxn ang="0">
                  <a:pos x="174" y="496"/>
                </a:cxn>
                <a:cxn ang="0">
                  <a:pos x="179" y="496"/>
                </a:cxn>
                <a:cxn ang="0">
                  <a:pos x="179" y="0"/>
                </a:cxn>
                <a:cxn ang="0">
                  <a:pos x="179" y="0"/>
                </a:cxn>
                <a:cxn ang="0">
                  <a:pos x="0" y="11"/>
                </a:cxn>
                <a:cxn ang="0">
                  <a:pos x="0" y="11"/>
                </a:cxn>
              </a:cxnLst>
              <a:rect l="0" t="0" r="r" b="b"/>
              <a:pathLst>
                <a:path w="179" h="496">
                  <a:moveTo>
                    <a:pt x="0" y="11"/>
                  </a:moveTo>
                  <a:lnTo>
                    <a:pt x="0" y="11"/>
                  </a:lnTo>
                  <a:lnTo>
                    <a:pt x="0" y="470"/>
                  </a:lnTo>
                  <a:lnTo>
                    <a:pt x="0" y="470"/>
                  </a:lnTo>
                  <a:lnTo>
                    <a:pt x="0" y="472"/>
                  </a:lnTo>
                  <a:lnTo>
                    <a:pt x="1" y="473"/>
                  </a:lnTo>
                  <a:lnTo>
                    <a:pt x="2" y="473"/>
                  </a:lnTo>
                  <a:lnTo>
                    <a:pt x="2" y="473"/>
                  </a:lnTo>
                  <a:lnTo>
                    <a:pt x="17" y="478"/>
                  </a:lnTo>
                  <a:lnTo>
                    <a:pt x="31" y="480"/>
                  </a:lnTo>
                  <a:lnTo>
                    <a:pt x="49" y="484"/>
                  </a:lnTo>
                  <a:lnTo>
                    <a:pt x="72" y="487"/>
                  </a:lnTo>
                  <a:lnTo>
                    <a:pt x="100" y="490"/>
                  </a:lnTo>
                  <a:lnTo>
                    <a:pt x="134" y="494"/>
                  </a:lnTo>
                  <a:lnTo>
                    <a:pt x="174" y="496"/>
                  </a:lnTo>
                  <a:lnTo>
                    <a:pt x="174" y="496"/>
                  </a:lnTo>
                  <a:lnTo>
                    <a:pt x="179" y="496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6" name="Freeform 20"/>
            <p:cNvSpPr>
              <a:spLocks/>
            </p:cNvSpPr>
            <p:nvPr/>
          </p:nvSpPr>
          <p:spPr bwMode="auto">
            <a:xfrm flipH="1">
              <a:off x="5507400" y="5935176"/>
              <a:ext cx="269875" cy="7010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0"/>
                </a:cxn>
                <a:cxn ang="0">
                  <a:pos x="0" y="490"/>
                </a:cxn>
                <a:cxn ang="0">
                  <a:pos x="170" y="415"/>
                </a:cxn>
                <a:cxn ang="0">
                  <a:pos x="170" y="415"/>
                </a:cxn>
                <a:cxn ang="0">
                  <a:pos x="170" y="26"/>
                </a:cxn>
                <a:cxn ang="0">
                  <a:pos x="170" y="2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0" h="490">
                  <a:moveTo>
                    <a:pt x="0" y="0"/>
                  </a:moveTo>
                  <a:lnTo>
                    <a:pt x="0" y="490"/>
                  </a:lnTo>
                  <a:lnTo>
                    <a:pt x="0" y="490"/>
                  </a:lnTo>
                  <a:lnTo>
                    <a:pt x="170" y="415"/>
                  </a:lnTo>
                  <a:lnTo>
                    <a:pt x="170" y="415"/>
                  </a:lnTo>
                  <a:lnTo>
                    <a:pt x="170" y="26"/>
                  </a:lnTo>
                  <a:lnTo>
                    <a:pt x="170" y="2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7" name="Freeform 21"/>
            <p:cNvSpPr>
              <a:spLocks/>
            </p:cNvSpPr>
            <p:nvPr/>
          </p:nvSpPr>
          <p:spPr bwMode="auto">
            <a:xfrm flipH="1">
              <a:off x="5507400" y="5966653"/>
              <a:ext cx="269875" cy="669586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140" y="0"/>
                </a:cxn>
                <a:cxn ang="0">
                  <a:pos x="170" y="4"/>
                </a:cxn>
                <a:cxn ang="0">
                  <a:pos x="170" y="4"/>
                </a:cxn>
                <a:cxn ang="0">
                  <a:pos x="170" y="393"/>
                </a:cxn>
                <a:cxn ang="0">
                  <a:pos x="170" y="393"/>
                </a:cxn>
                <a:cxn ang="0">
                  <a:pos x="0" y="468"/>
                </a:cxn>
                <a:cxn ang="0">
                  <a:pos x="0" y="298"/>
                </a:cxn>
                <a:cxn ang="0">
                  <a:pos x="0" y="298"/>
                </a:cxn>
                <a:cxn ang="0">
                  <a:pos x="4" y="285"/>
                </a:cxn>
                <a:cxn ang="0">
                  <a:pos x="9" y="272"/>
                </a:cxn>
                <a:cxn ang="0">
                  <a:pos x="13" y="261"/>
                </a:cxn>
                <a:cxn ang="0">
                  <a:pos x="19" y="250"/>
                </a:cxn>
                <a:cxn ang="0">
                  <a:pos x="30" y="231"/>
                </a:cxn>
                <a:cxn ang="0">
                  <a:pos x="42" y="215"/>
                </a:cxn>
                <a:cxn ang="0">
                  <a:pos x="55" y="199"/>
                </a:cxn>
                <a:cxn ang="0">
                  <a:pos x="68" y="186"/>
                </a:cxn>
                <a:cxn ang="0">
                  <a:pos x="93" y="162"/>
                </a:cxn>
                <a:cxn ang="0">
                  <a:pos x="105" y="149"/>
                </a:cxn>
                <a:cxn ang="0">
                  <a:pos x="116" y="136"/>
                </a:cxn>
                <a:cxn ang="0">
                  <a:pos x="126" y="120"/>
                </a:cxn>
                <a:cxn ang="0">
                  <a:pos x="129" y="112"/>
                </a:cxn>
                <a:cxn ang="0">
                  <a:pos x="133" y="103"/>
                </a:cxn>
                <a:cxn ang="0">
                  <a:pos x="136" y="93"/>
                </a:cxn>
                <a:cxn ang="0">
                  <a:pos x="139" y="83"/>
                </a:cxn>
                <a:cxn ang="0">
                  <a:pos x="141" y="71"/>
                </a:cxn>
                <a:cxn ang="0">
                  <a:pos x="142" y="59"/>
                </a:cxn>
                <a:cxn ang="0">
                  <a:pos x="142" y="46"/>
                </a:cxn>
                <a:cxn ang="0">
                  <a:pos x="142" y="32"/>
                </a:cxn>
                <a:cxn ang="0">
                  <a:pos x="141" y="17"/>
                </a:cxn>
                <a:cxn ang="0">
                  <a:pos x="140" y="0"/>
                </a:cxn>
                <a:cxn ang="0">
                  <a:pos x="140" y="0"/>
                </a:cxn>
              </a:cxnLst>
              <a:rect l="0" t="0" r="r" b="b"/>
              <a:pathLst>
                <a:path w="170" h="468">
                  <a:moveTo>
                    <a:pt x="140" y="0"/>
                  </a:moveTo>
                  <a:lnTo>
                    <a:pt x="140" y="0"/>
                  </a:lnTo>
                  <a:lnTo>
                    <a:pt x="170" y="4"/>
                  </a:lnTo>
                  <a:lnTo>
                    <a:pt x="170" y="4"/>
                  </a:lnTo>
                  <a:lnTo>
                    <a:pt x="170" y="393"/>
                  </a:lnTo>
                  <a:lnTo>
                    <a:pt x="170" y="393"/>
                  </a:lnTo>
                  <a:lnTo>
                    <a:pt x="0" y="468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4" y="285"/>
                  </a:lnTo>
                  <a:lnTo>
                    <a:pt x="9" y="272"/>
                  </a:lnTo>
                  <a:lnTo>
                    <a:pt x="13" y="261"/>
                  </a:lnTo>
                  <a:lnTo>
                    <a:pt x="19" y="250"/>
                  </a:lnTo>
                  <a:lnTo>
                    <a:pt x="30" y="231"/>
                  </a:lnTo>
                  <a:lnTo>
                    <a:pt x="42" y="215"/>
                  </a:lnTo>
                  <a:lnTo>
                    <a:pt x="55" y="199"/>
                  </a:lnTo>
                  <a:lnTo>
                    <a:pt x="68" y="186"/>
                  </a:lnTo>
                  <a:lnTo>
                    <a:pt x="93" y="162"/>
                  </a:lnTo>
                  <a:lnTo>
                    <a:pt x="105" y="149"/>
                  </a:lnTo>
                  <a:lnTo>
                    <a:pt x="116" y="136"/>
                  </a:lnTo>
                  <a:lnTo>
                    <a:pt x="126" y="120"/>
                  </a:lnTo>
                  <a:lnTo>
                    <a:pt x="129" y="112"/>
                  </a:lnTo>
                  <a:lnTo>
                    <a:pt x="133" y="103"/>
                  </a:lnTo>
                  <a:lnTo>
                    <a:pt x="136" y="93"/>
                  </a:lnTo>
                  <a:lnTo>
                    <a:pt x="139" y="83"/>
                  </a:lnTo>
                  <a:lnTo>
                    <a:pt x="141" y="71"/>
                  </a:lnTo>
                  <a:lnTo>
                    <a:pt x="142" y="59"/>
                  </a:lnTo>
                  <a:lnTo>
                    <a:pt x="142" y="46"/>
                  </a:lnTo>
                  <a:lnTo>
                    <a:pt x="142" y="32"/>
                  </a:lnTo>
                  <a:lnTo>
                    <a:pt x="141" y="17"/>
                  </a:lnTo>
                  <a:lnTo>
                    <a:pt x="140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8" name="Freeform 22"/>
            <p:cNvSpPr>
              <a:spLocks/>
            </p:cNvSpPr>
            <p:nvPr/>
          </p:nvSpPr>
          <p:spPr bwMode="auto">
            <a:xfrm flipH="1">
              <a:off x="5788387" y="5930884"/>
              <a:ext cx="34925" cy="7196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03"/>
                </a:cxn>
                <a:cxn ang="0">
                  <a:pos x="0" y="503"/>
                </a:cxn>
                <a:cxn ang="0">
                  <a:pos x="6" y="502"/>
                </a:cxn>
                <a:cxn ang="0">
                  <a:pos x="6" y="502"/>
                </a:cxn>
                <a:cxn ang="0">
                  <a:pos x="12" y="502"/>
                </a:cxn>
                <a:cxn ang="0">
                  <a:pos x="16" y="500"/>
                </a:cxn>
                <a:cxn ang="0">
                  <a:pos x="22" y="496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16" y="2"/>
                </a:cxn>
                <a:cxn ang="0">
                  <a:pos x="12" y="1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" h="503">
                  <a:moveTo>
                    <a:pt x="0" y="0"/>
                  </a:moveTo>
                  <a:lnTo>
                    <a:pt x="0" y="503"/>
                  </a:lnTo>
                  <a:lnTo>
                    <a:pt x="0" y="503"/>
                  </a:lnTo>
                  <a:lnTo>
                    <a:pt x="6" y="502"/>
                  </a:lnTo>
                  <a:lnTo>
                    <a:pt x="6" y="502"/>
                  </a:lnTo>
                  <a:lnTo>
                    <a:pt x="12" y="502"/>
                  </a:lnTo>
                  <a:lnTo>
                    <a:pt x="16" y="500"/>
                  </a:lnTo>
                  <a:lnTo>
                    <a:pt x="22" y="49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6" y="2"/>
                  </a:lnTo>
                  <a:lnTo>
                    <a:pt x="12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9" name="Freeform 23"/>
            <p:cNvSpPr>
              <a:spLocks/>
            </p:cNvSpPr>
            <p:nvPr/>
          </p:nvSpPr>
          <p:spPr bwMode="auto">
            <a:xfrm flipH="1">
              <a:off x="6015399" y="6132618"/>
              <a:ext cx="26988" cy="94429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6"/>
                </a:cxn>
                <a:cxn ang="0">
                  <a:pos x="17" y="34"/>
                </a:cxn>
                <a:cxn ang="0">
                  <a:pos x="17" y="0"/>
                </a:cxn>
              </a:cxnLst>
              <a:rect l="0" t="0" r="r" b="b"/>
              <a:pathLst>
                <a:path w="17" h="66">
                  <a:moveTo>
                    <a:pt x="17" y="0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7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0" name="Freeform 24"/>
            <p:cNvSpPr>
              <a:spLocks/>
            </p:cNvSpPr>
            <p:nvPr/>
          </p:nvSpPr>
          <p:spPr bwMode="auto">
            <a:xfrm flipH="1">
              <a:off x="6013812" y="6136911"/>
              <a:ext cx="25400" cy="8870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2"/>
                </a:cxn>
                <a:cxn ang="0">
                  <a:pos x="16" y="32"/>
                </a:cxn>
                <a:cxn ang="0">
                  <a:pos x="16" y="0"/>
                </a:cxn>
              </a:cxnLst>
              <a:rect l="0" t="0" r="r" b="b"/>
              <a:pathLst>
                <a:path w="16" h="62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2"/>
                  </a:lnTo>
                  <a:lnTo>
                    <a:pt x="16" y="3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1" name="Freeform 25"/>
            <p:cNvSpPr>
              <a:spLocks/>
            </p:cNvSpPr>
            <p:nvPr/>
          </p:nvSpPr>
          <p:spPr bwMode="auto">
            <a:xfrm flipH="1">
              <a:off x="5847125" y="6132618"/>
              <a:ext cx="161925" cy="486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102" y="34"/>
                </a:cxn>
                <a:cxn ang="0">
                  <a:pos x="102" y="34"/>
                </a:cxn>
                <a:cxn ang="0">
                  <a:pos x="102" y="0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2" h="34">
                  <a:moveTo>
                    <a:pt x="0" y="0"/>
                  </a:moveTo>
                  <a:lnTo>
                    <a:pt x="0" y="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2" name="Freeform 26"/>
            <p:cNvSpPr>
              <a:spLocks/>
            </p:cNvSpPr>
            <p:nvPr/>
          </p:nvSpPr>
          <p:spPr bwMode="auto">
            <a:xfrm flipH="1">
              <a:off x="5847124" y="6138341"/>
              <a:ext cx="157163" cy="443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99" y="31"/>
                </a:cxn>
                <a:cxn ang="0">
                  <a:pos x="99" y="31"/>
                </a:cxn>
                <a:cxn ang="0">
                  <a:pos x="99" y="0"/>
                </a:cxn>
                <a:cxn ang="0">
                  <a:pos x="99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9" h="3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3" name="Freeform 27"/>
            <p:cNvSpPr>
              <a:spLocks/>
            </p:cNvSpPr>
            <p:nvPr/>
          </p:nvSpPr>
          <p:spPr bwMode="auto">
            <a:xfrm flipH="1">
              <a:off x="5847124" y="6184125"/>
              <a:ext cx="195263" cy="55799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5"/>
                </a:cxn>
                <a:cxn ang="0">
                  <a:pos x="123" y="39"/>
                </a:cxn>
                <a:cxn ang="0">
                  <a:pos x="123" y="39"/>
                </a:cxn>
                <a:cxn ang="0">
                  <a:pos x="123" y="1"/>
                </a:cxn>
                <a:cxn ang="0">
                  <a:pos x="19" y="0"/>
                </a:cxn>
                <a:cxn ang="0">
                  <a:pos x="0" y="35"/>
                </a:cxn>
              </a:cxnLst>
              <a:rect l="0" t="0" r="r" b="b"/>
              <a:pathLst>
                <a:path w="123" h="39">
                  <a:moveTo>
                    <a:pt x="0" y="35"/>
                  </a:moveTo>
                  <a:lnTo>
                    <a:pt x="0" y="35"/>
                  </a:lnTo>
                  <a:lnTo>
                    <a:pt x="123" y="39"/>
                  </a:lnTo>
                  <a:lnTo>
                    <a:pt x="123" y="39"/>
                  </a:lnTo>
                  <a:lnTo>
                    <a:pt x="123" y="1"/>
                  </a:lnTo>
                  <a:lnTo>
                    <a:pt x="19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4" name="Freeform 28"/>
            <p:cNvSpPr>
              <a:spLocks/>
            </p:cNvSpPr>
            <p:nvPr/>
          </p:nvSpPr>
          <p:spPr bwMode="auto">
            <a:xfrm flipH="1">
              <a:off x="5845537" y="5953776"/>
              <a:ext cx="244475" cy="158813"/>
            </a:xfrm>
            <a:custGeom>
              <a:avLst/>
              <a:gdLst/>
              <a:ahLst/>
              <a:cxnLst>
                <a:cxn ang="0">
                  <a:pos x="154" y="111"/>
                </a:cxn>
                <a:cxn ang="0">
                  <a:pos x="0" y="111"/>
                </a:cxn>
                <a:cxn ang="0">
                  <a:pos x="0" y="9"/>
                </a:cxn>
                <a:cxn ang="0">
                  <a:pos x="154" y="0"/>
                </a:cxn>
                <a:cxn ang="0">
                  <a:pos x="154" y="111"/>
                </a:cxn>
              </a:cxnLst>
              <a:rect l="0" t="0" r="r" b="b"/>
              <a:pathLst>
                <a:path w="154" h="111">
                  <a:moveTo>
                    <a:pt x="154" y="111"/>
                  </a:moveTo>
                  <a:lnTo>
                    <a:pt x="0" y="111"/>
                  </a:lnTo>
                  <a:lnTo>
                    <a:pt x="0" y="9"/>
                  </a:lnTo>
                  <a:lnTo>
                    <a:pt x="154" y="0"/>
                  </a:lnTo>
                  <a:lnTo>
                    <a:pt x="154" y="111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5" name="Freeform 29"/>
            <p:cNvSpPr>
              <a:spLocks/>
            </p:cNvSpPr>
            <p:nvPr/>
          </p:nvSpPr>
          <p:spPr bwMode="auto">
            <a:xfrm flipH="1">
              <a:off x="5845537" y="5962361"/>
              <a:ext cx="236538" cy="141644"/>
            </a:xfrm>
            <a:custGeom>
              <a:avLst/>
              <a:gdLst/>
              <a:ahLst/>
              <a:cxnLst>
                <a:cxn ang="0">
                  <a:pos x="149" y="99"/>
                </a:cxn>
                <a:cxn ang="0">
                  <a:pos x="0" y="99"/>
                </a:cxn>
                <a:cxn ang="0">
                  <a:pos x="0" y="6"/>
                </a:cxn>
                <a:cxn ang="0">
                  <a:pos x="149" y="0"/>
                </a:cxn>
                <a:cxn ang="0">
                  <a:pos x="149" y="99"/>
                </a:cxn>
              </a:cxnLst>
              <a:rect l="0" t="0" r="r" b="b"/>
              <a:pathLst>
                <a:path w="149" h="99">
                  <a:moveTo>
                    <a:pt x="149" y="99"/>
                  </a:moveTo>
                  <a:lnTo>
                    <a:pt x="0" y="99"/>
                  </a:lnTo>
                  <a:lnTo>
                    <a:pt x="0" y="6"/>
                  </a:lnTo>
                  <a:lnTo>
                    <a:pt x="149" y="0"/>
                  </a:lnTo>
                  <a:lnTo>
                    <a:pt x="149" y="99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6" name="Freeform 30"/>
            <p:cNvSpPr>
              <a:spLocks/>
            </p:cNvSpPr>
            <p:nvPr/>
          </p:nvSpPr>
          <p:spPr bwMode="auto">
            <a:xfrm flipH="1">
              <a:off x="6056675" y="6129757"/>
              <a:ext cx="41275" cy="3719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26" y="13"/>
                </a:cxn>
                <a:cxn ang="0">
                  <a:pos x="25" y="8"/>
                </a:cxn>
                <a:cxn ang="0">
                  <a:pos x="22" y="3"/>
                </a:cxn>
                <a:cxn ang="0">
                  <a:pos x="18" y="1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9" y="1"/>
                </a:cxn>
                <a:cxn ang="0">
                  <a:pos x="4" y="3"/>
                </a:cxn>
                <a:cxn ang="0">
                  <a:pos x="1" y="8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1" y="19"/>
                </a:cxn>
                <a:cxn ang="0">
                  <a:pos x="4" y="22"/>
                </a:cxn>
                <a:cxn ang="0">
                  <a:pos x="9" y="25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8" y="25"/>
                </a:cxn>
                <a:cxn ang="0">
                  <a:pos x="22" y="22"/>
                </a:cxn>
                <a:cxn ang="0">
                  <a:pos x="25" y="19"/>
                </a:cxn>
                <a:cxn ang="0">
                  <a:pos x="26" y="13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26" y="13"/>
                  </a:lnTo>
                  <a:lnTo>
                    <a:pt x="25" y="8"/>
                  </a:lnTo>
                  <a:lnTo>
                    <a:pt x="22" y="3"/>
                  </a:lnTo>
                  <a:lnTo>
                    <a:pt x="18" y="1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4" y="3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9"/>
                  </a:lnTo>
                  <a:lnTo>
                    <a:pt x="4" y="22"/>
                  </a:lnTo>
                  <a:lnTo>
                    <a:pt x="9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8" y="25"/>
                  </a:lnTo>
                  <a:lnTo>
                    <a:pt x="22" y="22"/>
                  </a:lnTo>
                  <a:lnTo>
                    <a:pt x="25" y="19"/>
                  </a:lnTo>
                  <a:lnTo>
                    <a:pt x="26" y="13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7" name="Freeform 31"/>
            <p:cNvSpPr>
              <a:spLocks/>
            </p:cNvSpPr>
            <p:nvPr/>
          </p:nvSpPr>
          <p:spPr bwMode="auto">
            <a:xfrm flipH="1">
              <a:off x="6063025" y="6135480"/>
              <a:ext cx="28575" cy="25753"/>
            </a:xfrm>
            <a:custGeom>
              <a:avLst/>
              <a:gdLst/>
              <a:ahLst/>
              <a:cxnLst>
                <a:cxn ang="0">
                  <a:pos x="18" y="9"/>
                </a:cxn>
                <a:cxn ang="0">
                  <a:pos x="18" y="9"/>
                </a:cxn>
                <a:cxn ang="0">
                  <a:pos x="17" y="6"/>
                </a:cxn>
                <a:cxn ang="0">
                  <a:pos x="16" y="2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3" y="2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1" y="12"/>
                </a:cxn>
                <a:cxn ang="0">
                  <a:pos x="3" y="16"/>
                </a:cxn>
                <a:cxn ang="0">
                  <a:pos x="6" y="17"/>
                </a:cxn>
                <a:cxn ang="0">
                  <a:pos x="9" y="18"/>
                </a:cxn>
                <a:cxn ang="0">
                  <a:pos x="9" y="18"/>
                </a:cxn>
                <a:cxn ang="0">
                  <a:pos x="12" y="17"/>
                </a:cxn>
                <a:cxn ang="0">
                  <a:pos x="16" y="16"/>
                </a:cxn>
                <a:cxn ang="0">
                  <a:pos x="17" y="12"/>
                </a:cxn>
                <a:cxn ang="0">
                  <a:pos x="18" y="9"/>
                </a:cxn>
                <a:cxn ang="0">
                  <a:pos x="18" y="9"/>
                </a:cxn>
              </a:cxnLst>
              <a:rect l="0" t="0" r="r" b="b"/>
              <a:pathLst>
                <a:path w="18" h="18">
                  <a:moveTo>
                    <a:pt x="18" y="9"/>
                  </a:moveTo>
                  <a:lnTo>
                    <a:pt x="18" y="9"/>
                  </a:lnTo>
                  <a:lnTo>
                    <a:pt x="17" y="6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1" y="6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12"/>
                  </a:lnTo>
                  <a:lnTo>
                    <a:pt x="3" y="16"/>
                  </a:lnTo>
                  <a:lnTo>
                    <a:pt x="6" y="17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2" y="17"/>
                  </a:lnTo>
                  <a:lnTo>
                    <a:pt x="16" y="16"/>
                  </a:lnTo>
                  <a:lnTo>
                    <a:pt x="17" y="12"/>
                  </a:lnTo>
                  <a:lnTo>
                    <a:pt x="18" y="9"/>
                  </a:lnTo>
                  <a:lnTo>
                    <a:pt x="18" y="9"/>
                  </a:lnTo>
                  <a:close/>
                </a:path>
              </a:pathLst>
            </a:custGeom>
            <a:solidFill>
              <a:srgbClr val="33A02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8" name="Freeform 32"/>
            <p:cNvSpPr>
              <a:spLocks/>
            </p:cNvSpPr>
            <p:nvPr/>
          </p:nvSpPr>
          <p:spPr bwMode="auto">
            <a:xfrm flipH="1">
              <a:off x="6056675" y="6175541"/>
              <a:ext cx="41275" cy="3719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26" y="13"/>
                </a:cxn>
                <a:cxn ang="0">
                  <a:pos x="25" y="7"/>
                </a:cxn>
                <a:cxn ang="0">
                  <a:pos x="22" y="3"/>
                </a:cxn>
                <a:cxn ang="0">
                  <a:pos x="18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9" y="0"/>
                </a:cxn>
                <a:cxn ang="0">
                  <a:pos x="4" y="3"/>
                </a:cxn>
                <a:cxn ang="0">
                  <a:pos x="1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1" y="17"/>
                </a:cxn>
                <a:cxn ang="0">
                  <a:pos x="4" y="22"/>
                </a:cxn>
                <a:cxn ang="0">
                  <a:pos x="9" y="25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8" y="25"/>
                </a:cxn>
                <a:cxn ang="0">
                  <a:pos x="22" y="22"/>
                </a:cxn>
                <a:cxn ang="0">
                  <a:pos x="25" y="17"/>
                </a:cxn>
                <a:cxn ang="0">
                  <a:pos x="26" y="13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26" y="13"/>
                  </a:lnTo>
                  <a:lnTo>
                    <a:pt x="25" y="7"/>
                  </a:lnTo>
                  <a:lnTo>
                    <a:pt x="22" y="3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9" y="0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7"/>
                  </a:lnTo>
                  <a:lnTo>
                    <a:pt x="4" y="22"/>
                  </a:lnTo>
                  <a:lnTo>
                    <a:pt x="9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8" y="25"/>
                  </a:lnTo>
                  <a:lnTo>
                    <a:pt x="22" y="22"/>
                  </a:lnTo>
                  <a:lnTo>
                    <a:pt x="25" y="17"/>
                  </a:lnTo>
                  <a:lnTo>
                    <a:pt x="26" y="13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9" name="Freeform 33"/>
            <p:cNvSpPr>
              <a:spLocks/>
            </p:cNvSpPr>
            <p:nvPr/>
          </p:nvSpPr>
          <p:spPr bwMode="auto">
            <a:xfrm flipH="1">
              <a:off x="6063025" y="6181264"/>
              <a:ext cx="28575" cy="25753"/>
            </a:xfrm>
            <a:custGeom>
              <a:avLst/>
              <a:gdLst/>
              <a:ahLst/>
              <a:cxnLst>
                <a:cxn ang="0">
                  <a:pos x="18" y="9"/>
                </a:cxn>
                <a:cxn ang="0">
                  <a:pos x="18" y="9"/>
                </a:cxn>
                <a:cxn ang="0">
                  <a:pos x="17" y="6"/>
                </a:cxn>
                <a:cxn ang="0">
                  <a:pos x="16" y="2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3" y="2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1" y="12"/>
                </a:cxn>
                <a:cxn ang="0">
                  <a:pos x="3" y="14"/>
                </a:cxn>
                <a:cxn ang="0">
                  <a:pos x="6" y="16"/>
                </a:cxn>
                <a:cxn ang="0">
                  <a:pos x="9" y="18"/>
                </a:cxn>
                <a:cxn ang="0">
                  <a:pos x="9" y="18"/>
                </a:cxn>
                <a:cxn ang="0">
                  <a:pos x="12" y="16"/>
                </a:cxn>
                <a:cxn ang="0">
                  <a:pos x="16" y="14"/>
                </a:cxn>
                <a:cxn ang="0">
                  <a:pos x="17" y="12"/>
                </a:cxn>
                <a:cxn ang="0">
                  <a:pos x="18" y="9"/>
                </a:cxn>
                <a:cxn ang="0">
                  <a:pos x="18" y="9"/>
                </a:cxn>
              </a:cxnLst>
              <a:rect l="0" t="0" r="r" b="b"/>
              <a:pathLst>
                <a:path w="18" h="18">
                  <a:moveTo>
                    <a:pt x="18" y="9"/>
                  </a:moveTo>
                  <a:lnTo>
                    <a:pt x="18" y="9"/>
                  </a:lnTo>
                  <a:lnTo>
                    <a:pt x="17" y="6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1" y="6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12"/>
                  </a:lnTo>
                  <a:lnTo>
                    <a:pt x="3" y="14"/>
                  </a:lnTo>
                  <a:lnTo>
                    <a:pt x="6" y="16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2" y="16"/>
                  </a:lnTo>
                  <a:lnTo>
                    <a:pt x="16" y="14"/>
                  </a:lnTo>
                  <a:lnTo>
                    <a:pt x="17" y="12"/>
                  </a:lnTo>
                  <a:lnTo>
                    <a:pt x="18" y="9"/>
                  </a:lnTo>
                  <a:lnTo>
                    <a:pt x="18" y="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0" name="Freeform 34"/>
            <p:cNvSpPr>
              <a:spLocks/>
            </p:cNvSpPr>
            <p:nvPr/>
          </p:nvSpPr>
          <p:spPr bwMode="auto">
            <a:xfrm flipH="1">
              <a:off x="5858237" y="5968084"/>
              <a:ext cx="211138" cy="61522"/>
            </a:xfrm>
            <a:custGeom>
              <a:avLst/>
              <a:gdLst/>
              <a:ahLst/>
              <a:cxnLst>
                <a:cxn ang="0">
                  <a:pos x="133" y="39"/>
                </a:cxn>
                <a:cxn ang="0">
                  <a:pos x="0" y="43"/>
                </a:cxn>
                <a:cxn ang="0">
                  <a:pos x="0" y="8"/>
                </a:cxn>
                <a:cxn ang="0">
                  <a:pos x="133" y="0"/>
                </a:cxn>
                <a:cxn ang="0">
                  <a:pos x="133" y="39"/>
                </a:cxn>
              </a:cxnLst>
              <a:rect l="0" t="0" r="r" b="b"/>
              <a:pathLst>
                <a:path w="133" h="43">
                  <a:moveTo>
                    <a:pt x="133" y="39"/>
                  </a:moveTo>
                  <a:lnTo>
                    <a:pt x="0" y="43"/>
                  </a:lnTo>
                  <a:lnTo>
                    <a:pt x="0" y="8"/>
                  </a:lnTo>
                  <a:lnTo>
                    <a:pt x="133" y="0"/>
                  </a:lnTo>
                  <a:lnTo>
                    <a:pt x="133" y="39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1" name="Freeform 35"/>
            <p:cNvSpPr>
              <a:spLocks/>
            </p:cNvSpPr>
            <p:nvPr/>
          </p:nvSpPr>
          <p:spPr bwMode="auto">
            <a:xfrm flipH="1">
              <a:off x="5866175" y="5995267"/>
              <a:ext cx="203200" cy="28615"/>
            </a:xfrm>
            <a:custGeom>
              <a:avLst/>
              <a:gdLst/>
              <a:ahLst/>
              <a:cxnLst>
                <a:cxn ang="0">
                  <a:pos x="128" y="15"/>
                </a:cxn>
                <a:cxn ang="0">
                  <a:pos x="0" y="20"/>
                </a:cxn>
                <a:cxn ang="0">
                  <a:pos x="0" y="6"/>
                </a:cxn>
                <a:cxn ang="0">
                  <a:pos x="128" y="0"/>
                </a:cxn>
                <a:cxn ang="0">
                  <a:pos x="128" y="15"/>
                </a:cxn>
              </a:cxnLst>
              <a:rect l="0" t="0" r="r" b="b"/>
              <a:pathLst>
                <a:path w="128" h="20">
                  <a:moveTo>
                    <a:pt x="128" y="15"/>
                  </a:moveTo>
                  <a:lnTo>
                    <a:pt x="0" y="20"/>
                  </a:lnTo>
                  <a:lnTo>
                    <a:pt x="0" y="6"/>
                  </a:lnTo>
                  <a:lnTo>
                    <a:pt x="128" y="0"/>
                  </a:lnTo>
                  <a:lnTo>
                    <a:pt x="128" y="15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2" name="Rectangle 36"/>
            <p:cNvSpPr>
              <a:spLocks noChangeArrowheads="1"/>
            </p:cNvSpPr>
            <p:nvPr/>
          </p:nvSpPr>
          <p:spPr bwMode="auto">
            <a:xfrm flipH="1">
              <a:off x="5847124" y="6152649"/>
              <a:ext cx="150813" cy="11446"/>
            </a:xfrm>
            <a:prstGeom prst="rect">
              <a:avLst/>
            </a:prstGeom>
            <a:solidFill>
              <a:srgbClr val="7F7F7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3" name="Freeform 37"/>
            <p:cNvSpPr>
              <a:spLocks/>
            </p:cNvSpPr>
            <p:nvPr/>
          </p:nvSpPr>
          <p:spPr bwMode="auto">
            <a:xfrm flipH="1">
              <a:off x="5847124" y="6146926"/>
              <a:ext cx="150813" cy="12877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95" y="9"/>
                </a:cxn>
                <a:cxn ang="0">
                  <a:pos x="95" y="1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95" h="9">
                  <a:moveTo>
                    <a:pt x="0" y="9"/>
                  </a:moveTo>
                  <a:lnTo>
                    <a:pt x="95" y="9"/>
                  </a:lnTo>
                  <a:lnTo>
                    <a:pt x="95" y="1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4" name="Freeform 38"/>
            <p:cNvSpPr>
              <a:spLocks/>
            </p:cNvSpPr>
            <p:nvPr/>
          </p:nvSpPr>
          <p:spPr bwMode="auto">
            <a:xfrm flipH="1">
              <a:off x="5507400" y="6378706"/>
              <a:ext cx="146050" cy="210319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92" y="0"/>
                </a:cxn>
                <a:cxn ang="0">
                  <a:pos x="92" y="105"/>
                </a:cxn>
                <a:cxn ang="0">
                  <a:pos x="92" y="105"/>
                </a:cxn>
                <a:cxn ang="0">
                  <a:pos x="0" y="147"/>
                </a:cxn>
                <a:cxn ang="0">
                  <a:pos x="0" y="147"/>
                </a:cxn>
                <a:cxn ang="0">
                  <a:pos x="1" y="128"/>
                </a:cxn>
                <a:cxn ang="0">
                  <a:pos x="4" y="112"/>
                </a:cxn>
                <a:cxn ang="0">
                  <a:pos x="8" y="98"/>
                </a:cxn>
                <a:cxn ang="0">
                  <a:pos x="13" y="87"/>
                </a:cxn>
                <a:cxn ang="0">
                  <a:pos x="19" y="79"/>
                </a:cxn>
                <a:cxn ang="0">
                  <a:pos x="26" y="71"/>
                </a:cxn>
                <a:cxn ang="0">
                  <a:pos x="33" y="64"/>
                </a:cxn>
                <a:cxn ang="0">
                  <a:pos x="40" y="59"/>
                </a:cxn>
                <a:cxn ang="0">
                  <a:pos x="56" y="49"/>
                </a:cxn>
                <a:cxn ang="0">
                  <a:pos x="63" y="44"/>
                </a:cxn>
                <a:cxn ang="0">
                  <a:pos x="71" y="37"/>
                </a:cxn>
                <a:cxn ang="0">
                  <a:pos x="77" y="31"/>
                </a:cxn>
                <a:cxn ang="0">
                  <a:pos x="84" y="22"/>
                </a:cxn>
                <a:cxn ang="0">
                  <a:pos x="88" y="12"/>
                </a:cxn>
                <a:cxn ang="0">
                  <a:pos x="92" y="0"/>
                </a:cxn>
                <a:cxn ang="0">
                  <a:pos x="92" y="0"/>
                </a:cxn>
              </a:cxnLst>
              <a:rect l="0" t="0" r="r" b="b"/>
              <a:pathLst>
                <a:path w="92" h="147">
                  <a:moveTo>
                    <a:pt x="92" y="0"/>
                  </a:moveTo>
                  <a:lnTo>
                    <a:pt x="92" y="0"/>
                  </a:lnTo>
                  <a:lnTo>
                    <a:pt x="92" y="105"/>
                  </a:lnTo>
                  <a:lnTo>
                    <a:pt x="92" y="105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1" y="128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3" y="87"/>
                  </a:lnTo>
                  <a:lnTo>
                    <a:pt x="19" y="79"/>
                  </a:lnTo>
                  <a:lnTo>
                    <a:pt x="26" y="71"/>
                  </a:lnTo>
                  <a:lnTo>
                    <a:pt x="33" y="64"/>
                  </a:lnTo>
                  <a:lnTo>
                    <a:pt x="40" y="59"/>
                  </a:lnTo>
                  <a:lnTo>
                    <a:pt x="56" y="49"/>
                  </a:lnTo>
                  <a:lnTo>
                    <a:pt x="63" y="44"/>
                  </a:lnTo>
                  <a:lnTo>
                    <a:pt x="71" y="37"/>
                  </a:lnTo>
                  <a:lnTo>
                    <a:pt x="77" y="31"/>
                  </a:lnTo>
                  <a:lnTo>
                    <a:pt x="84" y="22"/>
                  </a:lnTo>
                  <a:lnTo>
                    <a:pt x="88" y="12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4D4D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5" name="Freeform 39"/>
            <p:cNvSpPr>
              <a:spLocks/>
            </p:cNvSpPr>
            <p:nvPr/>
          </p:nvSpPr>
          <p:spPr bwMode="auto">
            <a:xfrm flipH="1">
              <a:off x="5982062" y="6261385"/>
              <a:ext cx="109538" cy="354823"/>
            </a:xfrm>
            <a:custGeom>
              <a:avLst/>
              <a:gdLst/>
              <a:ahLst/>
              <a:cxnLst>
                <a:cxn ang="0">
                  <a:pos x="42" y="79"/>
                </a:cxn>
                <a:cxn ang="0">
                  <a:pos x="42" y="79"/>
                </a:cxn>
                <a:cxn ang="0">
                  <a:pos x="43" y="72"/>
                </a:cxn>
                <a:cxn ang="0">
                  <a:pos x="44" y="66"/>
                </a:cxn>
                <a:cxn ang="0">
                  <a:pos x="46" y="61"/>
                </a:cxn>
                <a:cxn ang="0">
                  <a:pos x="49" y="56"/>
                </a:cxn>
                <a:cxn ang="0">
                  <a:pos x="54" y="51"/>
                </a:cxn>
                <a:cxn ang="0">
                  <a:pos x="58" y="48"/>
                </a:cxn>
                <a:cxn ang="0">
                  <a:pos x="64" y="46"/>
                </a:cxn>
                <a:cxn ang="0">
                  <a:pos x="69" y="45"/>
                </a:cxn>
                <a:cxn ang="0">
                  <a:pos x="69" y="3"/>
                </a:cxn>
                <a:cxn ang="0">
                  <a:pos x="0" y="0"/>
                </a:cxn>
                <a:cxn ang="0">
                  <a:pos x="0" y="235"/>
                </a:cxn>
                <a:cxn ang="0">
                  <a:pos x="0" y="235"/>
                </a:cxn>
                <a:cxn ang="0">
                  <a:pos x="19" y="240"/>
                </a:cxn>
                <a:cxn ang="0">
                  <a:pos x="41" y="244"/>
                </a:cxn>
                <a:cxn ang="0">
                  <a:pos x="69" y="248"/>
                </a:cxn>
                <a:cxn ang="0">
                  <a:pos x="69" y="111"/>
                </a:cxn>
                <a:cxn ang="0">
                  <a:pos x="69" y="111"/>
                </a:cxn>
                <a:cxn ang="0">
                  <a:pos x="64" y="110"/>
                </a:cxn>
                <a:cxn ang="0">
                  <a:pos x="58" y="108"/>
                </a:cxn>
                <a:cxn ang="0">
                  <a:pos x="54" y="105"/>
                </a:cxn>
                <a:cxn ang="0">
                  <a:pos x="49" y="101"/>
                </a:cxn>
                <a:cxn ang="0">
                  <a:pos x="46" y="96"/>
                </a:cxn>
                <a:cxn ang="0">
                  <a:pos x="44" y="91"/>
                </a:cxn>
                <a:cxn ang="0">
                  <a:pos x="43" y="84"/>
                </a:cxn>
                <a:cxn ang="0">
                  <a:pos x="42" y="79"/>
                </a:cxn>
                <a:cxn ang="0">
                  <a:pos x="42" y="79"/>
                </a:cxn>
              </a:cxnLst>
              <a:rect l="0" t="0" r="r" b="b"/>
              <a:pathLst>
                <a:path w="69" h="248">
                  <a:moveTo>
                    <a:pt x="42" y="79"/>
                  </a:moveTo>
                  <a:lnTo>
                    <a:pt x="42" y="79"/>
                  </a:lnTo>
                  <a:lnTo>
                    <a:pt x="43" y="72"/>
                  </a:lnTo>
                  <a:lnTo>
                    <a:pt x="44" y="66"/>
                  </a:lnTo>
                  <a:lnTo>
                    <a:pt x="46" y="61"/>
                  </a:lnTo>
                  <a:lnTo>
                    <a:pt x="49" y="56"/>
                  </a:lnTo>
                  <a:lnTo>
                    <a:pt x="54" y="51"/>
                  </a:lnTo>
                  <a:lnTo>
                    <a:pt x="58" y="48"/>
                  </a:lnTo>
                  <a:lnTo>
                    <a:pt x="64" y="46"/>
                  </a:lnTo>
                  <a:lnTo>
                    <a:pt x="69" y="45"/>
                  </a:lnTo>
                  <a:lnTo>
                    <a:pt x="69" y="3"/>
                  </a:lnTo>
                  <a:lnTo>
                    <a:pt x="0" y="0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19" y="240"/>
                  </a:lnTo>
                  <a:lnTo>
                    <a:pt x="41" y="244"/>
                  </a:lnTo>
                  <a:lnTo>
                    <a:pt x="69" y="248"/>
                  </a:lnTo>
                  <a:lnTo>
                    <a:pt x="69" y="111"/>
                  </a:lnTo>
                  <a:lnTo>
                    <a:pt x="69" y="111"/>
                  </a:lnTo>
                  <a:lnTo>
                    <a:pt x="64" y="110"/>
                  </a:lnTo>
                  <a:lnTo>
                    <a:pt x="58" y="108"/>
                  </a:lnTo>
                  <a:lnTo>
                    <a:pt x="54" y="105"/>
                  </a:lnTo>
                  <a:lnTo>
                    <a:pt x="49" y="101"/>
                  </a:lnTo>
                  <a:lnTo>
                    <a:pt x="46" y="96"/>
                  </a:lnTo>
                  <a:lnTo>
                    <a:pt x="44" y="91"/>
                  </a:lnTo>
                  <a:lnTo>
                    <a:pt x="43" y="84"/>
                  </a:lnTo>
                  <a:lnTo>
                    <a:pt x="42" y="79"/>
                  </a:lnTo>
                  <a:lnTo>
                    <a:pt x="42" y="79"/>
                  </a:lnTo>
                  <a:close/>
                </a:path>
              </a:pathLst>
            </a:custGeom>
            <a:solidFill>
              <a:srgbClr val="9E9E9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6" name="Freeform 40"/>
            <p:cNvSpPr>
              <a:spLocks/>
            </p:cNvSpPr>
            <p:nvPr/>
          </p:nvSpPr>
          <p:spPr bwMode="auto">
            <a:xfrm flipH="1">
              <a:off x="5840775" y="6265678"/>
              <a:ext cx="127000" cy="360546"/>
            </a:xfrm>
            <a:custGeom>
              <a:avLst/>
              <a:gdLst/>
              <a:ahLst/>
              <a:cxnLst>
                <a:cxn ang="0">
                  <a:pos x="80" y="3"/>
                </a:cxn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5" y="43"/>
                </a:cxn>
                <a:cxn ang="0">
                  <a:pos x="11" y="45"/>
                </a:cxn>
                <a:cxn ang="0">
                  <a:pos x="15" y="48"/>
                </a:cxn>
                <a:cxn ang="0">
                  <a:pos x="19" y="53"/>
                </a:cxn>
                <a:cxn ang="0">
                  <a:pos x="23" y="58"/>
                </a:cxn>
                <a:cxn ang="0">
                  <a:pos x="25" y="63"/>
                </a:cxn>
                <a:cxn ang="0">
                  <a:pos x="27" y="69"/>
                </a:cxn>
                <a:cxn ang="0">
                  <a:pos x="27" y="76"/>
                </a:cxn>
                <a:cxn ang="0">
                  <a:pos x="27" y="76"/>
                </a:cxn>
                <a:cxn ang="0">
                  <a:pos x="27" y="81"/>
                </a:cxn>
                <a:cxn ang="0">
                  <a:pos x="25" y="88"/>
                </a:cxn>
                <a:cxn ang="0">
                  <a:pos x="23" y="93"/>
                </a:cxn>
                <a:cxn ang="0">
                  <a:pos x="19" y="98"/>
                </a:cxn>
                <a:cxn ang="0">
                  <a:pos x="15" y="102"/>
                </a:cxn>
                <a:cxn ang="0">
                  <a:pos x="11" y="105"/>
                </a:cxn>
                <a:cxn ang="0">
                  <a:pos x="5" y="107"/>
                </a:cxn>
                <a:cxn ang="0">
                  <a:pos x="0" y="108"/>
                </a:cxn>
                <a:cxn ang="0">
                  <a:pos x="0" y="246"/>
                </a:cxn>
                <a:cxn ang="0">
                  <a:pos x="0" y="246"/>
                </a:cxn>
                <a:cxn ang="0">
                  <a:pos x="38" y="250"/>
                </a:cxn>
                <a:cxn ang="0">
                  <a:pos x="58" y="251"/>
                </a:cxn>
                <a:cxn ang="0">
                  <a:pos x="78" y="252"/>
                </a:cxn>
                <a:cxn ang="0">
                  <a:pos x="80" y="3"/>
                </a:cxn>
              </a:cxnLst>
              <a:rect l="0" t="0" r="r" b="b"/>
              <a:pathLst>
                <a:path w="80" h="252">
                  <a:moveTo>
                    <a:pt x="80" y="3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3"/>
                  </a:lnTo>
                  <a:lnTo>
                    <a:pt x="11" y="45"/>
                  </a:lnTo>
                  <a:lnTo>
                    <a:pt x="15" y="48"/>
                  </a:lnTo>
                  <a:lnTo>
                    <a:pt x="19" y="53"/>
                  </a:lnTo>
                  <a:lnTo>
                    <a:pt x="23" y="58"/>
                  </a:lnTo>
                  <a:lnTo>
                    <a:pt x="25" y="63"/>
                  </a:lnTo>
                  <a:lnTo>
                    <a:pt x="27" y="69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27" y="81"/>
                  </a:lnTo>
                  <a:lnTo>
                    <a:pt x="25" y="88"/>
                  </a:lnTo>
                  <a:lnTo>
                    <a:pt x="23" y="93"/>
                  </a:lnTo>
                  <a:lnTo>
                    <a:pt x="19" y="98"/>
                  </a:lnTo>
                  <a:lnTo>
                    <a:pt x="15" y="102"/>
                  </a:lnTo>
                  <a:lnTo>
                    <a:pt x="11" y="105"/>
                  </a:lnTo>
                  <a:lnTo>
                    <a:pt x="5" y="107"/>
                  </a:lnTo>
                  <a:lnTo>
                    <a:pt x="0" y="108"/>
                  </a:lnTo>
                  <a:lnTo>
                    <a:pt x="0" y="246"/>
                  </a:lnTo>
                  <a:lnTo>
                    <a:pt x="0" y="246"/>
                  </a:lnTo>
                  <a:lnTo>
                    <a:pt x="38" y="250"/>
                  </a:lnTo>
                  <a:lnTo>
                    <a:pt x="58" y="251"/>
                  </a:lnTo>
                  <a:lnTo>
                    <a:pt x="78" y="252"/>
                  </a:lnTo>
                  <a:lnTo>
                    <a:pt x="80" y="3"/>
                  </a:lnTo>
                  <a:close/>
                </a:path>
              </a:pathLst>
            </a:custGeom>
            <a:solidFill>
              <a:srgbClr val="9E9E9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7" name="Freeform 41"/>
            <p:cNvSpPr>
              <a:spLocks/>
            </p:cNvSpPr>
            <p:nvPr/>
          </p:nvSpPr>
          <p:spPr bwMode="auto">
            <a:xfrm flipH="1">
              <a:off x="5940787" y="6340076"/>
              <a:ext cx="68263" cy="67245"/>
            </a:xfrm>
            <a:custGeom>
              <a:avLst/>
              <a:gdLst/>
              <a:ahLst/>
              <a:cxnLst>
                <a:cxn ang="0">
                  <a:pos x="43" y="24"/>
                </a:cxn>
                <a:cxn ang="0">
                  <a:pos x="43" y="24"/>
                </a:cxn>
                <a:cxn ang="0">
                  <a:pos x="42" y="18"/>
                </a:cxn>
                <a:cxn ang="0">
                  <a:pos x="41" y="14"/>
                </a:cxn>
                <a:cxn ang="0">
                  <a:pos x="40" y="11"/>
                </a:cxn>
                <a:cxn ang="0">
                  <a:pos x="37" y="7"/>
                </a:cxn>
                <a:cxn ang="0">
                  <a:pos x="33" y="4"/>
                </a:cxn>
                <a:cxn ang="0">
                  <a:pos x="30" y="2"/>
                </a:cxn>
                <a:cxn ang="0">
                  <a:pos x="26" y="1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7" y="1"/>
                </a:cxn>
                <a:cxn ang="0">
                  <a:pos x="13" y="2"/>
                </a:cxn>
                <a:cxn ang="0">
                  <a:pos x="9" y="4"/>
                </a:cxn>
                <a:cxn ang="0">
                  <a:pos x="6" y="7"/>
                </a:cxn>
                <a:cxn ang="0">
                  <a:pos x="4" y="11"/>
                </a:cxn>
                <a:cxn ang="0">
                  <a:pos x="2" y="14"/>
                </a:cxn>
                <a:cxn ang="0">
                  <a:pos x="1" y="18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1" y="28"/>
                </a:cxn>
                <a:cxn ang="0">
                  <a:pos x="2" y="32"/>
                </a:cxn>
                <a:cxn ang="0">
                  <a:pos x="4" y="36"/>
                </a:cxn>
                <a:cxn ang="0">
                  <a:pos x="6" y="40"/>
                </a:cxn>
                <a:cxn ang="0">
                  <a:pos x="9" y="42"/>
                </a:cxn>
                <a:cxn ang="0">
                  <a:pos x="13" y="44"/>
                </a:cxn>
                <a:cxn ang="0">
                  <a:pos x="17" y="46"/>
                </a:cxn>
                <a:cxn ang="0">
                  <a:pos x="21" y="47"/>
                </a:cxn>
                <a:cxn ang="0">
                  <a:pos x="21" y="47"/>
                </a:cxn>
                <a:cxn ang="0">
                  <a:pos x="26" y="46"/>
                </a:cxn>
                <a:cxn ang="0">
                  <a:pos x="30" y="44"/>
                </a:cxn>
                <a:cxn ang="0">
                  <a:pos x="33" y="42"/>
                </a:cxn>
                <a:cxn ang="0">
                  <a:pos x="37" y="40"/>
                </a:cxn>
                <a:cxn ang="0">
                  <a:pos x="40" y="36"/>
                </a:cxn>
                <a:cxn ang="0">
                  <a:pos x="41" y="32"/>
                </a:cxn>
                <a:cxn ang="0">
                  <a:pos x="42" y="28"/>
                </a:cxn>
                <a:cxn ang="0">
                  <a:pos x="43" y="24"/>
                </a:cxn>
                <a:cxn ang="0">
                  <a:pos x="43" y="24"/>
                </a:cxn>
              </a:cxnLst>
              <a:rect l="0" t="0" r="r" b="b"/>
              <a:pathLst>
                <a:path w="43" h="47">
                  <a:moveTo>
                    <a:pt x="43" y="24"/>
                  </a:moveTo>
                  <a:lnTo>
                    <a:pt x="43" y="24"/>
                  </a:lnTo>
                  <a:lnTo>
                    <a:pt x="42" y="18"/>
                  </a:lnTo>
                  <a:lnTo>
                    <a:pt x="41" y="14"/>
                  </a:lnTo>
                  <a:lnTo>
                    <a:pt x="40" y="11"/>
                  </a:lnTo>
                  <a:lnTo>
                    <a:pt x="37" y="7"/>
                  </a:lnTo>
                  <a:lnTo>
                    <a:pt x="33" y="4"/>
                  </a:lnTo>
                  <a:lnTo>
                    <a:pt x="30" y="2"/>
                  </a:lnTo>
                  <a:lnTo>
                    <a:pt x="26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7" y="1"/>
                  </a:lnTo>
                  <a:lnTo>
                    <a:pt x="13" y="2"/>
                  </a:lnTo>
                  <a:lnTo>
                    <a:pt x="9" y="4"/>
                  </a:lnTo>
                  <a:lnTo>
                    <a:pt x="6" y="7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1" y="18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9" y="42"/>
                  </a:lnTo>
                  <a:lnTo>
                    <a:pt x="13" y="44"/>
                  </a:lnTo>
                  <a:lnTo>
                    <a:pt x="17" y="46"/>
                  </a:lnTo>
                  <a:lnTo>
                    <a:pt x="21" y="47"/>
                  </a:lnTo>
                  <a:lnTo>
                    <a:pt x="21" y="47"/>
                  </a:lnTo>
                  <a:lnTo>
                    <a:pt x="26" y="46"/>
                  </a:lnTo>
                  <a:lnTo>
                    <a:pt x="30" y="44"/>
                  </a:lnTo>
                  <a:lnTo>
                    <a:pt x="33" y="42"/>
                  </a:lnTo>
                  <a:lnTo>
                    <a:pt x="37" y="40"/>
                  </a:lnTo>
                  <a:lnTo>
                    <a:pt x="40" y="36"/>
                  </a:lnTo>
                  <a:lnTo>
                    <a:pt x="41" y="32"/>
                  </a:lnTo>
                  <a:lnTo>
                    <a:pt x="42" y="28"/>
                  </a:lnTo>
                  <a:lnTo>
                    <a:pt x="43" y="24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8" name="Freeform 42"/>
            <p:cNvSpPr>
              <a:spLocks/>
            </p:cNvSpPr>
            <p:nvPr/>
          </p:nvSpPr>
          <p:spPr bwMode="auto">
            <a:xfrm flipH="1">
              <a:off x="5951899" y="6347229"/>
              <a:ext cx="55563" cy="52938"/>
            </a:xfrm>
            <a:custGeom>
              <a:avLst/>
              <a:gdLst/>
              <a:ahLst/>
              <a:cxnLst>
                <a:cxn ang="0">
                  <a:pos x="26" y="22"/>
                </a:cxn>
                <a:cxn ang="0">
                  <a:pos x="26" y="22"/>
                </a:cxn>
                <a:cxn ang="0">
                  <a:pos x="23" y="22"/>
                </a:cxn>
                <a:cxn ang="0">
                  <a:pos x="20" y="20"/>
                </a:cxn>
                <a:cxn ang="0">
                  <a:pos x="18" y="16"/>
                </a:cxn>
                <a:cxn ang="0">
                  <a:pos x="17" y="13"/>
                </a:cxn>
                <a:cxn ang="0">
                  <a:pos x="17" y="13"/>
                </a:cxn>
                <a:cxn ang="0">
                  <a:pos x="18" y="10"/>
                </a:cxn>
                <a:cxn ang="0">
                  <a:pos x="20" y="7"/>
                </a:cxn>
                <a:cxn ang="0">
                  <a:pos x="23" y="4"/>
                </a:cxn>
                <a:cxn ang="0">
                  <a:pos x="26" y="3"/>
                </a:cxn>
                <a:cxn ang="0">
                  <a:pos x="26" y="3"/>
                </a:cxn>
                <a:cxn ang="0">
                  <a:pos x="27" y="3"/>
                </a:cxn>
                <a:cxn ang="0">
                  <a:pos x="27" y="3"/>
                </a:cxn>
                <a:cxn ang="0">
                  <a:pos x="23" y="1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4" y="1"/>
                </a:cxn>
                <a:cxn ang="0">
                  <a:pos x="11" y="2"/>
                </a:cxn>
                <a:cxn ang="0">
                  <a:pos x="7" y="3"/>
                </a:cxn>
                <a:cxn ang="0">
                  <a:pos x="5" y="6"/>
                </a:cxn>
                <a:cxn ang="0">
                  <a:pos x="3" y="9"/>
                </a:cxn>
                <a:cxn ang="0">
                  <a:pos x="1" y="12"/>
                </a:cxn>
                <a:cxn ang="0">
                  <a:pos x="0" y="15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3"/>
                </a:cxn>
                <a:cxn ang="0">
                  <a:pos x="1" y="26"/>
                </a:cxn>
                <a:cxn ang="0">
                  <a:pos x="3" y="30"/>
                </a:cxn>
                <a:cxn ang="0">
                  <a:pos x="5" y="32"/>
                </a:cxn>
                <a:cxn ang="0">
                  <a:pos x="7" y="34"/>
                </a:cxn>
                <a:cxn ang="0">
                  <a:pos x="11" y="36"/>
                </a:cxn>
                <a:cxn ang="0">
                  <a:pos x="14" y="37"/>
                </a:cxn>
                <a:cxn ang="0">
                  <a:pos x="17" y="37"/>
                </a:cxn>
                <a:cxn ang="0">
                  <a:pos x="17" y="37"/>
                </a:cxn>
                <a:cxn ang="0">
                  <a:pos x="20" y="37"/>
                </a:cxn>
                <a:cxn ang="0">
                  <a:pos x="24" y="36"/>
                </a:cxn>
                <a:cxn ang="0">
                  <a:pos x="27" y="34"/>
                </a:cxn>
                <a:cxn ang="0">
                  <a:pos x="29" y="32"/>
                </a:cxn>
                <a:cxn ang="0">
                  <a:pos x="31" y="30"/>
                </a:cxn>
                <a:cxn ang="0">
                  <a:pos x="32" y="26"/>
                </a:cxn>
                <a:cxn ang="0">
                  <a:pos x="34" y="23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34" y="18"/>
                </a:cxn>
                <a:cxn ang="0">
                  <a:pos x="34" y="18"/>
                </a:cxn>
                <a:cxn ang="0">
                  <a:pos x="31" y="21"/>
                </a:cxn>
                <a:cxn ang="0">
                  <a:pos x="29" y="22"/>
                </a:cxn>
                <a:cxn ang="0">
                  <a:pos x="26" y="22"/>
                </a:cxn>
                <a:cxn ang="0">
                  <a:pos x="26" y="22"/>
                </a:cxn>
              </a:cxnLst>
              <a:rect l="0" t="0" r="r" b="b"/>
              <a:pathLst>
                <a:path w="35" h="37">
                  <a:moveTo>
                    <a:pt x="26" y="22"/>
                  </a:moveTo>
                  <a:lnTo>
                    <a:pt x="26" y="22"/>
                  </a:lnTo>
                  <a:lnTo>
                    <a:pt x="23" y="22"/>
                  </a:lnTo>
                  <a:lnTo>
                    <a:pt x="20" y="20"/>
                  </a:lnTo>
                  <a:lnTo>
                    <a:pt x="18" y="16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8" y="10"/>
                  </a:lnTo>
                  <a:lnTo>
                    <a:pt x="20" y="7"/>
                  </a:lnTo>
                  <a:lnTo>
                    <a:pt x="23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3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7" y="3"/>
                  </a:lnTo>
                  <a:lnTo>
                    <a:pt x="5" y="6"/>
                  </a:lnTo>
                  <a:lnTo>
                    <a:pt x="3" y="9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1" y="26"/>
                  </a:lnTo>
                  <a:lnTo>
                    <a:pt x="3" y="30"/>
                  </a:lnTo>
                  <a:lnTo>
                    <a:pt x="5" y="32"/>
                  </a:lnTo>
                  <a:lnTo>
                    <a:pt x="7" y="34"/>
                  </a:lnTo>
                  <a:lnTo>
                    <a:pt x="11" y="36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20" y="37"/>
                  </a:lnTo>
                  <a:lnTo>
                    <a:pt x="24" y="36"/>
                  </a:lnTo>
                  <a:lnTo>
                    <a:pt x="27" y="34"/>
                  </a:lnTo>
                  <a:lnTo>
                    <a:pt x="29" y="32"/>
                  </a:lnTo>
                  <a:lnTo>
                    <a:pt x="31" y="30"/>
                  </a:lnTo>
                  <a:lnTo>
                    <a:pt x="32" y="26"/>
                  </a:lnTo>
                  <a:lnTo>
                    <a:pt x="34" y="23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1" y="21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9" name="Freeform 43"/>
            <p:cNvSpPr>
              <a:spLocks/>
            </p:cNvSpPr>
            <p:nvPr/>
          </p:nvSpPr>
          <p:spPr bwMode="auto">
            <a:xfrm flipH="1">
              <a:off x="6070962" y="6186986"/>
              <a:ext cx="7938" cy="7154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FB765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0" name="Freeform 44"/>
            <p:cNvSpPr>
              <a:spLocks/>
            </p:cNvSpPr>
            <p:nvPr/>
          </p:nvSpPr>
          <p:spPr bwMode="auto">
            <a:xfrm flipH="1">
              <a:off x="6070962" y="6186986"/>
              <a:ext cx="7938" cy="7154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FB765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1" name="Freeform 45"/>
            <p:cNvSpPr>
              <a:spLocks/>
            </p:cNvSpPr>
            <p:nvPr/>
          </p:nvSpPr>
          <p:spPr bwMode="auto">
            <a:xfrm flipH="1">
              <a:off x="6070962" y="6141203"/>
              <a:ext cx="7938" cy="7154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3"/>
                </a:cxn>
                <a:cxn ang="0">
                  <a:pos x="4" y="4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1" y="4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1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lnTo>
                    <a:pt x="4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7FAB5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2" name="Freeform 46"/>
            <p:cNvSpPr>
              <a:spLocks/>
            </p:cNvSpPr>
            <p:nvPr/>
          </p:nvSpPr>
          <p:spPr bwMode="auto">
            <a:xfrm flipH="1">
              <a:off x="5866175" y="5968084"/>
              <a:ext cx="203200" cy="31476"/>
            </a:xfrm>
            <a:custGeom>
              <a:avLst/>
              <a:gdLst/>
              <a:ahLst/>
              <a:cxnLst>
                <a:cxn ang="0">
                  <a:pos x="128" y="14"/>
                </a:cxn>
                <a:cxn ang="0">
                  <a:pos x="0" y="22"/>
                </a:cxn>
                <a:cxn ang="0">
                  <a:pos x="0" y="8"/>
                </a:cxn>
                <a:cxn ang="0">
                  <a:pos x="128" y="0"/>
                </a:cxn>
                <a:cxn ang="0">
                  <a:pos x="128" y="14"/>
                </a:cxn>
              </a:cxnLst>
              <a:rect l="0" t="0" r="r" b="b"/>
              <a:pathLst>
                <a:path w="128" h="22">
                  <a:moveTo>
                    <a:pt x="128" y="14"/>
                  </a:moveTo>
                  <a:lnTo>
                    <a:pt x="0" y="22"/>
                  </a:lnTo>
                  <a:lnTo>
                    <a:pt x="0" y="8"/>
                  </a:lnTo>
                  <a:lnTo>
                    <a:pt x="128" y="0"/>
                  </a:lnTo>
                  <a:lnTo>
                    <a:pt x="128" y="14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3" name="Freeform 47"/>
            <p:cNvSpPr>
              <a:spLocks/>
            </p:cNvSpPr>
            <p:nvPr/>
          </p:nvSpPr>
          <p:spPr bwMode="auto">
            <a:xfrm flipH="1">
              <a:off x="5720125" y="5965222"/>
              <a:ext cx="34925" cy="51507"/>
            </a:xfrm>
            <a:custGeom>
              <a:avLst/>
              <a:gdLst/>
              <a:ahLst/>
              <a:cxnLst>
                <a:cxn ang="0">
                  <a:pos x="22" y="18"/>
                </a:cxn>
                <a:cxn ang="0">
                  <a:pos x="22" y="18"/>
                </a:cxn>
                <a:cxn ang="0">
                  <a:pos x="21" y="25"/>
                </a:cxn>
                <a:cxn ang="0">
                  <a:pos x="19" y="31"/>
                </a:cxn>
                <a:cxn ang="0">
                  <a:pos x="16" y="34"/>
                </a:cxn>
                <a:cxn ang="0">
                  <a:pos x="13" y="35"/>
                </a:cxn>
                <a:cxn ang="0">
                  <a:pos x="11" y="36"/>
                </a:cxn>
                <a:cxn ang="0">
                  <a:pos x="11" y="36"/>
                </a:cxn>
                <a:cxn ang="0">
                  <a:pos x="9" y="35"/>
                </a:cxn>
                <a:cxn ang="0">
                  <a:pos x="7" y="34"/>
                </a:cxn>
                <a:cxn ang="0">
                  <a:pos x="3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3" y="5"/>
                </a:cxn>
                <a:cxn ang="0">
                  <a:pos x="7" y="1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3" y="0"/>
                </a:cxn>
                <a:cxn ang="0">
                  <a:pos x="16" y="1"/>
                </a:cxn>
                <a:cxn ang="0">
                  <a:pos x="19" y="5"/>
                </a:cxn>
                <a:cxn ang="0">
                  <a:pos x="21" y="11"/>
                </a:cxn>
                <a:cxn ang="0">
                  <a:pos x="22" y="18"/>
                </a:cxn>
                <a:cxn ang="0">
                  <a:pos x="22" y="18"/>
                </a:cxn>
              </a:cxnLst>
              <a:rect l="0" t="0" r="r" b="b"/>
              <a:pathLst>
                <a:path w="22" h="36">
                  <a:moveTo>
                    <a:pt x="22" y="18"/>
                  </a:moveTo>
                  <a:lnTo>
                    <a:pt x="22" y="18"/>
                  </a:lnTo>
                  <a:lnTo>
                    <a:pt x="21" y="25"/>
                  </a:lnTo>
                  <a:lnTo>
                    <a:pt x="19" y="31"/>
                  </a:lnTo>
                  <a:lnTo>
                    <a:pt x="16" y="34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5"/>
                  </a:lnTo>
                  <a:lnTo>
                    <a:pt x="7" y="34"/>
                  </a:lnTo>
                  <a:lnTo>
                    <a:pt x="3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3" y="5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6" y="1"/>
                  </a:lnTo>
                  <a:lnTo>
                    <a:pt x="19" y="5"/>
                  </a:lnTo>
                  <a:lnTo>
                    <a:pt x="21" y="11"/>
                  </a:lnTo>
                  <a:lnTo>
                    <a:pt x="22" y="18"/>
                  </a:lnTo>
                  <a:lnTo>
                    <a:pt x="22" y="1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4" name="Freeform 48"/>
            <p:cNvSpPr>
              <a:spLocks/>
            </p:cNvSpPr>
            <p:nvPr/>
          </p:nvSpPr>
          <p:spPr bwMode="auto">
            <a:xfrm flipH="1">
              <a:off x="5696312" y="5969514"/>
              <a:ext cx="12700" cy="22892"/>
            </a:xfrm>
            <a:custGeom>
              <a:avLst/>
              <a:gdLst/>
              <a:ahLst/>
              <a:cxnLst>
                <a:cxn ang="0">
                  <a:pos x="8" y="8"/>
                </a:cxn>
                <a:cxn ang="0">
                  <a:pos x="8" y="8"/>
                </a:cxn>
                <a:cxn ang="0">
                  <a:pos x="8" y="10"/>
                </a:cxn>
                <a:cxn ang="0">
                  <a:pos x="7" y="13"/>
                </a:cxn>
                <a:cxn ang="0">
                  <a:pos x="6" y="15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3" y="15"/>
                </a:cxn>
                <a:cxn ang="0">
                  <a:pos x="1" y="13"/>
                </a:cxn>
                <a:cxn ang="0">
                  <a:pos x="1" y="1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1" y="2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6" y="0"/>
                </a:cxn>
                <a:cxn ang="0">
                  <a:pos x="7" y="2"/>
                </a:cxn>
                <a:cxn ang="0">
                  <a:pos x="8" y="5"/>
                </a:cxn>
                <a:cxn ang="0">
                  <a:pos x="8" y="8"/>
                </a:cxn>
                <a:cxn ang="0">
                  <a:pos x="8" y="8"/>
                </a:cxn>
              </a:cxnLst>
              <a:rect l="0" t="0" r="r" b="b"/>
              <a:pathLst>
                <a:path w="8" h="16">
                  <a:moveTo>
                    <a:pt x="8" y="8"/>
                  </a:moveTo>
                  <a:lnTo>
                    <a:pt x="8" y="8"/>
                  </a:lnTo>
                  <a:lnTo>
                    <a:pt x="8" y="10"/>
                  </a:lnTo>
                  <a:lnTo>
                    <a:pt x="7" y="13"/>
                  </a:lnTo>
                  <a:lnTo>
                    <a:pt x="6" y="15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3" y="15"/>
                  </a:lnTo>
                  <a:lnTo>
                    <a:pt x="1" y="13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2"/>
                  </a:lnTo>
                  <a:lnTo>
                    <a:pt x="8" y="5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5" name="Freeform 49"/>
            <p:cNvSpPr>
              <a:spLocks noEditPoints="1"/>
            </p:cNvSpPr>
            <p:nvPr/>
          </p:nvSpPr>
          <p:spPr bwMode="auto">
            <a:xfrm flipH="1">
              <a:off x="5494700" y="5922300"/>
              <a:ext cx="625475" cy="738262"/>
            </a:xfrm>
            <a:custGeom>
              <a:avLst/>
              <a:gdLst/>
              <a:ahLst/>
              <a:cxnLst>
                <a:cxn ang="0">
                  <a:pos x="385" y="423"/>
                </a:cxn>
                <a:cxn ang="0">
                  <a:pos x="217" y="13"/>
                </a:cxn>
                <a:cxn ang="0">
                  <a:pos x="385" y="39"/>
                </a:cxn>
                <a:cxn ang="0">
                  <a:pos x="208" y="501"/>
                </a:cxn>
                <a:cxn ang="0">
                  <a:pos x="199" y="505"/>
                </a:cxn>
                <a:cxn ang="0">
                  <a:pos x="199" y="505"/>
                </a:cxn>
                <a:cxn ang="0">
                  <a:pos x="194" y="506"/>
                </a:cxn>
                <a:cxn ang="0">
                  <a:pos x="194" y="9"/>
                </a:cxn>
                <a:cxn ang="0">
                  <a:pos x="199" y="9"/>
                </a:cxn>
                <a:cxn ang="0">
                  <a:pos x="208" y="501"/>
                </a:cxn>
                <a:cxn ang="0">
                  <a:pos x="190" y="507"/>
                </a:cxn>
                <a:cxn ang="0">
                  <a:pos x="187" y="507"/>
                </a:cxn>
                <a:cxn ang="0">
                  <a:pos x="108" y="503"/>
                </a:cxn>
                <a:cxn ang="0">
                  <a:pos x="53" y="495"/>
                </a:cxn>
                <a:cxn ang="0">
                  <a:pos x="20" y="489"/>
                </a:cxn>
                <a:cxn ang="0">
                  <a:pos x="11" y="485"/>
                </a:cxn>
                <a:cxn ang="0">
                  <a:pos x="8" y="483"/>
                </a:cxn>
                <a:cxn ang="0">
                  <a:pos x="8" y="20"/>
                </a:cxn>
                <a:cxn ang="0">
                  <a:pos x="187" y="9"/>
                </a:cxn>
                <a:cxn ang="0">
                  <a:pos x="190" y="9"/>
                </a:cxn>
                <a:cxn ang="0">
                  <a:pos x="391" y="31"/>
                </a:cxn>
                <a:cxn ang="0">
                  <a:pos x="200" y="0"/>
                </a:cxn>
                <a:cxn ang="0">
                  <a:pos x="185" y="0"/>
                </a:cxn>
                <a:cxn ang="0">
                  <a:pos x="4" y="11"/>
                </a:cxn>
                <a:cxn ang="0">
                  <a:pos x="1" y="13"/>
                </a:cxn>
                <a:cxn ang="0">
                  <a:pos x="0" y="482"/>
                </a:cxn>
                <a:cxn ang="0">
                  <a:pos x="0" y="485"/>
                </a:cxn>
                <a:cxn ang="0">
                  <a:pos x="3" y="491"/>
                </a:cxn>
                <a:cxn ang="0">
                  <a:pos x="7" y="493"/>
                </a:cxn>
                <a:cxn ang="0">
                  <a:pos x="32" y="499"/>
                </a:cxn>
                <a:cxn ang="0">
                  <a:pos x="76" y="508"/>
                </a:cxn>
                <a:cxn ang="0">
                  <a:pos x="143" y="515"/>
                </a:cxn>
                <a:cxn ang="0">
                  <a:pos x="187" y="516"/>
                </a:cxn>
                <a:cxn ang="0">
                  <a:pos x="196" y="515"/>
                </a:cxn>
                <a:cxn ang="0">
                  <a:pos x="202" y="513"/>
                </a:cxn>
                <a:cxn ang="0">
                  <a:pos x="392" y="431"/>
                </a:cxn>
                <a:cxn ang="0">
                  <a:pos x="393" y="428"/>
                </a:cxn>
                <a:cxn ang="0">
                  <a:pos x="394" y="35"/>
                </a:cxn>
                <a:cxn ang="0">
                  <a:pos x="393" y="32"/>
                </a:cxn>
                <a:cxn ang="0">
                  <a:pos x="391" y="31"/>
                </a:cxn>
              </a:cxnLst>
              <a:rect l="0" t="0" r="r" b="b"/>
              <a:pathLst>
                <a:path w="394" h="516">
                  <a:moveTo>
                    <a:pt x="385" y="423"/>
                  </a:moveTo>
                  <a:lnTo>
                    <a:pt x="385" y="423"/>
                  </a:lnTo>
                  <a:lnTo>
                    <a:pt x="217" y="496"/>
                  </a:lnTo>
                  <a:lnTo>
                    <a:pt x="217" y="13"/>
                  </a:lnTo>
                  <a:lnTo>
                    <a:pt x="217" y="13"/>
                  </a:lnTo>
                  <a:lnTo>
                    <a:pt x="385" y="39"/>
                  </a:lnTo>
                  <a:lnTo>
                    <a:pt x="385" y="423"/>
                  </a:lnTo>
                  <a:close/>
                  <a:moveTo>
                    <a:pt x="208" y="501"/>
                  </a:moveTo>
                  <a:lnTo>
                    <a:pt x="208" y="501"/>
                  </a:lnTo>
                  <a:lnTo>
                    <a:pt x="199" y="505"/>
                  </a:lnTo>
                  <a:lnTo>
                    <a:pt x="199" y="505"/>
                  </a:lnTo>
                  <a:lnTo>
                    <a:pt x="199" y="505"/>
                  </a:lnTo>
                  <a:lnTo>
                    <a:pt x="199" y="505"/>
                  </a:lnTo>
                  <a:lnTo>
                    <a:pt x="194" y="506"/>
                  </a:lnTo>
                  <a:lnTo>
                    <a:pt x="194" y="9"/>
                  </a:lnTo>
                  <a:lnTo>
                    <a:pt x="194" y="9"/>
                  </a:lnTo>
                  <a:lnTo>
                    <a:pt x="199" y="9"/>
                  </a:lnTo>
                  <a:lnTo>
                    <a:pt x="199" y="9"/>
                  </a:lnTo>
                  <a:lnTo>
                    <a:pt x="208" y="11"/>
                  </a:lnTo>
                  <a:lnTo>
                    <a:pt x="208" y="501"/>
                  </a:lnTo>
                  <a:close/>
                  <a:moveTo>
                    <a:pt x="190" y="507"/>
                  </a:moveTo>
                  <a:lnTo>
                    <a:pt x="190" y="507"/>
                  </a:lnTo>
                  <a:lnTo>
                    <a:pt x="187" y="507"/>
                  </a:lnTo>
                  <a:lnTo>
                    <a:pt x="187" y="507"/>
                  </a:lnTo>
                  <a:lnTo>
                    <a:pt x="144" y="506"/>
                  </a:lnTo>
                  <a:lnTo>
                    <a:pt x="108" y="503"/>
                  </a:lnTo>
                  <a:lnTo>
                    <a:pt x="77" y="499"/>
                  </a:lnTo>
                  <a:lnTo>
                    <a:pt x="53" y="495"/>
                  </a:lnTo>
                  <a:lnTo>
                    <a:pt x="34" y="492"/>
                  </a:lnTo>
                  <a:lnTo>
                    <a:pt x="20" y="489"/>
                  </a:lnTo>
                  <a:lnTo>
                    <a:pt x="11" y="485"/>
                  </a:lnTo>
                  <a:lnTo>
                    <a:pt x="11" y="485"/>
                  </a:lnTo>
                  <a:lnTo>
                    <a:pt x="8" y="484"/>
                  </a:lnTo>
                  <a:lnTo>
                    <a:pt x="8" y="483"/>
                  </a:lnTo>
                  <a:lnTo>
                    <a:pt x="8" y="483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87" y="9"/>
                  </a:lnTo>
                  <a:lnTo>
                    <a:pt x="187" y="9"/>
                  </a:lnTo>
                  <a:lnTo>
                    <a:pt x="190" y="9"/>
                  </a:lnTo>
                  <a:lnTo>
                    <a:pt x="190" y="507"/>
                  </a:lnTo>
                  <a:close/>
                  <a:moveTo>
                    <a:pt x="391" y="31"/>
                  </a:moveTo>
                  <a:lnTo>
                    <a:pt x="200" y="0"/>
                  </a:lnTo>
                  <a:lnTo>
                    <a:pt x="200" y="0"/>
                  </a:lnTo>
                  <a:lnTo>
                    <a:pt x="190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482"/>
                  </a:lnTo>
                  <a:lnTo>
                    <a:pt x="0" y="482"/>
                  </a:lnTo>
                  <a:lnTo>
                    <a:pt x="0" y="485"/>
                  </a:lnTo>
                  <a:lnTo>
                    <a:pt x="1" y="487"/>
                  </a:lnTo>
                  <a:lnTo>
                    <a:pt x="3" y="491"/>
                  </a:lnTo>
                  <a:lnTo>
                    <a:pt x="7" y="493"/>
                  </a:lnTo>
                  <a:lnTo>
                    <a:pt x="7" y="493"/>
                  </a:lnTo>
                  <a:lnTo>
                    <a:pt x="18" y="496"/>
                  </a:lnTo>
                  <a:lnTo>
                    <a:pt x="32" y="499"/>
                  </a:lnTo>
                  <a:lnTo>
                    <a:pt x="51" y="504"/>
                  </a:lnTo>
                  <a:lnTo>
                    <a:pt x="76" y="508"/>
                  </a:lnTo>
                  <a:lnTo>
                    <a:pt x="107" y="512"/>
                  </a:lnTo>
                  <a:lnTo>
                    <a:pt x="143" y="515"/>
                  </a:lnTo>
                  <a:lnTo>
                    <a:pt x="187" y="516"/>
                  </a:lnTo>
                  <a:lnTo>
                    <a:pt x="187" y="516"/>
                  </a:lnTo>
                  <a:lnTo>
                    <a:pt x="192" y="516"/>
                  </a:lnTo>
                  <a:lnTo>
                    <a:pt x="196" y="515"/>
                  </a:lnTo>
                  <a:lnTo>
                    <a:pt x="202" y="513"/>
                  </a:lnTo>
                  <a:lnTo>
                    <a:pt x="202" y="513"/>
                  </a:lnTo>
                  <a:lnTo>
                    <a:pt x="202" y="513"/>
                  </a:lnTo>
                  <a:lnTo>
                    <a:pt x="392" y="431"/>
                  </a:lnTo>
                  <a:lnTo>
                    <a:pt x="392" y="431"/>
                  </a:lnTo>
                  <a:lnTo>
                    <a:pt x="393" y="428"/>
                  </a:lnTo>
                  <a:lnTo>
                    <a:pt x="394" y="426"/>
                  </a:lnTo>
                  <a:lnTo>
                    <a:pt x="394" y="35"/>
                  </a:lnTo>
                  <a:lnTo>
                    <a:pt x="394" y="35"/>
                  </a:lnTo>
                  <a:lnTo>
                    <a:pt x="393" y="32"/>
                  </a:lnTo>
                  <a:lnTo>
                    <a:pt x="391" y="31"/>
                  </a:lnTo>
                  <a:lnTo>
                    <a:pt x="391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6" name="Freeform 50"/>
            <p:cNvSpPr>
              <a:spLocks noEditPoints="1"/>
            </p:cNvSpPr>
            <p:nvPr/>
          </p:nvSpPr>
          <p:spPr bwMode="auto">
            <a:xfrm flipH="1">
              <a:off x="5932849" y="6334353"/>
              <a:ext cx="84138" cy="7869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2" y="37"/>
                </a:cxn>
                <a:cxn ang="0">
                  <a:pos x="8" y="47"/>
                </a:cxn>
                <a:cxn ang="0">
                  <a:pos x="17" y="53"/>
                </a:cxn>
                <a:cxn ang="0">
                  <a:pos x="26" y="55"/>
                </a:cxn>
                <a:cxn ang="0">
                  <a:pos x="32" y="54"/>
                </a:cxn>
                <a:cxn ang="0">
                  <a:pos x="41" y="51"/>
                </a:cxn>
                <a:cxn ang="0">
                  <a:pos x="48" y="43"/>
                </a:cxn>
                <a:cxn ang="0">
                  <a:pos x="52" y="33"/>
                </a:cxn>
                <a:cxn ang="0">
                  <a:pos x="53" y="28"/>
                </a:cxn>
                <a:cxn ang="0">
                  <a:pos x="50" y="17"/>
                </a:cxn>
                <a:cxn ang="0">
                  <a:pos x="45" y="8"/>
                </a:cxn>
                <a:cxn ang="0">
                  <a:pos x="36" y="2"/>
                </a:cxn>
                <a:cxn ang="0">
                  <a:pos x="26" y="0"/>
                </a:cxn>
                <a:cxn ang="0">
                  <a:pos x="21" y="0"/>
                </a:cxn>
                <a:cxn ang="0">
                  <a:pos x="12" y="5"/>
                </a:cxn>
                <a:cxn ang="0">
                  <a:pos x="5" y="12"/>
                </a:cxn>
                <a:cxn ang="0">
                  <a:pos x="1" y="22"/>
                </a:cxn>
                <a:cxn ang="0">
                  <a:pos x="0" y="28"/>
                </a:cxn>
                <a:cxn ang="0">
                  <a:pos x="9" y="28"/>
                </a:cxn>
                <a:cxn ang="0">
                  <a:pos x="11" y="20"/>
                </a:cxn>
                <a:cxn ang="0">
                  <a:pos x="14" y="15"/>
                </a:cxn>
                <a:cxn ang="0">
                  <a:pos x="20" y="10"/>
                </a:cxn>
                <a:cxn ang="0">
                  <a:pos x="26" y="9"/>
                </a:cxn>
                <a:cxn ang="0">
                  <a:pos x="30" y="9"/>
                </a:cxn>
                <a:cxn ang="0">
                  <a:pos x="36" y="11"/>
                </a:cxn>
                <a:cxn ang="0">
                  <a:pos x="41" y="17"/>
                </a:cxn>
                <a:cxn ang="0">
                  <a:pos x="43" y="23"/>
                </a:cxn>
                <a:cxn ang="0">
                  <a:pos x="44" y="28"/>
                </a:cxn>
                <a:cxn ang="0">
                  <a:pos x="43" y="34"/>
                </a:cxn>
                <a:cxn ang="0">
                  <a:pos x="38" y="41"/>
                </a:cxn>
                <a:cxn ang="0">
                  <a:pos x="33" y="45"/>
                </a:cxn>
                <a:cxn ang="0">
                  <a:pos x="26" y="46"/>
                </a:cxn>
                <a:cxn ang="0">
                  <a:pos x="23" y="46"/>
                </a:cxn>
                <a:cxn ang="0">
                  <a:pos x="17" y="43"/>
                </a:cxn>
                <a:cxn ang="0">
                  <a:pos x="12" y="37"/>
                </a:cxn>
                <a:cxn ang="0">
                  <a:pos x="10" y="31"/>
                </a:cxn>
                <a:cxn ang="0">
                  <a:pos x="9" y="28"/>
                </a:cxn>
              </a:cxnLst>
              <a:rect l="0" t="0" r="r" b="b"/>
              <a:pathLst>
                <a:path w="53" h="55">
                  <a:moveTo>
                    <a:pt x="0" y="28"/>
                  </a:moveTo>
                  <a:lnTo>
                    <a:pt x="0" y="28"/>
                  </a:lnTo>
                  <a:lnTo>
                    <a:pt x="1" y="33"/>
                  </a:lnTo>
                  <a:lnTo>
                    <a:pt x="2" y="37"/>
                  </a:lnTo>
                  <a:lnTo>
                    <a:pt x="5" y="43"/>
                  </a:lnTo>
                  <a:lnTo>
                    <a:pt x="8" y="47"/>
                  </a:lnTo>
                  <a:lnTo>
                    <a:pt x="12" y="51"/>
                  </a:lnTo>
                  <a:lnTo>
                    <a:pt x="17" y="53"/>
                  </a:lnTo>
                  <a:lnTo>
                    <a:pt x="21" y="54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32" y="54"/>
                  </a:lnTo>
                  <a:lnTo>
                    <a:pt x="36" y="53"/>
                  </a:lnTo>
                  <a:lnTo>
                    <a:pt x="41" y="51"/>
                  </a:lnTo>
                  <a:lnTo>
                    <a:pt x="45" y="47"/>
                  </a:lnTo>
                  <a:lnTo>
                    <a:pt x="48" y="43"/>
                  </a:lnTo>
                  <a:lnTo>
                    <a:pt x="50" y="37"/>
                  </a:lnTo>
                  <a:lnTo>
                    <a:pt x="52" y="33"/>
                  </a:lnTo>
                  <a:lnTo>
                    <a:pt x="53" y="28"/>
                  </a:lnTo>
                  <a:lnTo>
                    <a:pt x="53" y="28"/>
                  </a:lnTo>
                  <a:lnTo>
                    <a:pt x="52" y="22"/>
                  </a:lnTo>
                  <a:lnTo>
                    <a:pt x="50" y="17"/>
                  </a:lnTo>
                  <a:lnTo>
                    <a:pt x="48" y="12"/>
                  </a:lnTo>
                  <a:lnTo>
                    <a:pt x="45" y="8"/>
                  </a:lnTo>
                  <a:lnTo>
                    <a:pt x="41" y="5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7" y="2"/>
                  </a:lnTo>
                  <a:lnTo>
                    <a:pt x="12" y="5"/>
                  </a:lnTo>
                  <a:lnTo>
                    <a:pt x="8" y="8"/>
                  </a:lnTo>
                  <a:lnTo>
                    <a:pt x="5" y="12"/>
                  </a:lnTo>
                  <a:lnTo>
                    <a:pt x="2" y="17"/>
                  </a:lnTo>
                  <a:lnTo>
                    <a:pt x="1" y="22"/>
                  </a:lnTo>
                  <a:lnTo>
                    <a:pt x="0" y="28"/>
                  </a:lnTo>
                  <a:lnTo>
                    <a:pt x="0" y="28"/>
                  </a:lnTo>
                  <a:close/>
                  <a:moveTo>
                    <a:pt x="9" y="28"/>
                  </a:moveTo>
                  <a:lnTo>
                    <a:pt x="9" y="28"/>
                  </a:lnTo>
                  <a:lnTo>
                    <a:pt x="10" y="23"/>
                  </a:lnTo>
                  <a:lnTo>
                    <a:pt x="11" y="20"/>
                  </a:lnTo>
                  <a:lnTo>
                    <a:pt x="12" y="17"/>
                  </a:lnTo>
                  <a:lnTo>
                    <a:pt x="14" y="15"/>
                  </a:lnTo>
                  <a:lnTo>
                    <a:pt x="17" y="11"/>
                  </a:lnTo>
                  <a:lnTo>
                    <a:pt x="20" y="10"/>
                  </a:lnTo>
                  <a:lnTo>
                    <a:pt x="23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30" y="9"/>
                  </a:lnTo>
                  <a:lnTo>
                    <a:pt x="33" y="10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41" y="17"/>
                  </a:lnTo>
                  <a:lnTo>
                    <a:pt x="43" y="20"/>
                  </a:lnTo>
                  <a:lnTo>
                    <a:pt x="43" y="23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3" y="31"/>
                  </a:lnTo>
                  <a:lnTo>
                    <a:pt x="43" y="34"/>
                  </a:lnTo>
                  <a:lnTo>
                    <a:pt x="41" y="37"/>
                  </a:lnTo>
                  <a:lnTo>
                    <a:pt x="38" y="41"/>
                  </a:lnTo>
                  <a:lnTo>
                    <a:pt x="36" y="43"/>
                  </a:lnTo>
                  <a:lnTo>
                    <a:pt x="33" y="45"/>
                  </a:lnTo>
                  <a:lnTo>
                    <a:pt x="30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3" y="46"/>
                  </a:lnTo>
                  <a:lnTo>
                    <a:pt x="20" y="45"/>
                  </a:lnTo>
                  <a:lnTo>
                    <a:pt x="17" y="43"/>
                  </a:lnTo>
                  <a:lnTo>
                    <a:pt x="14" y="41"/>
                  </a:lnTo>
                  <a:lnTo>
                    <a:pt x="12" y="37"/>
                  </a:lnTo>
                  <a:lnTo>
                    <a:pt x="11" y="34"/>
                  </a:lnTo>
                  <a:lnTo>
                    <a:pt x="10" y="31"/>
                  </a:lnTo>
                  <a:lnTo>
                    <a:pt x="9" y="28"/>
                  </a:lnTo>
                  <a:lnTo>
                    <a:pt x="9" y="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7" name="Freeform 51"/>
            <p:cNvSpPr>
              <a:spLocks noEditPoints="1"/>
            </p:cNvSpPr>
            <p:nvPr/>
          </p:nvSpPr>
          <p:spPr bwMode="auto">
            <a:xfrm flipH="1">
              <a:off x="5840775" y="6128327"/>
              <a:ext cx="209550" cy="11732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2" y="76"/>
                </a:cxn>
                <a:cxn ang="0">
                  <a:pos x="3" y="78"/>
                </a:cxn>
                <a:cxn ang="0">
                  <a:pos x="129" y="82"/>
                </a:cxn>
                <a:cxn ang="0">
                  <a:pos x="129" y="82"/>
                </a:cxn>
                <a:cxn ang="0">
                  <a:pos x="130" y="81"/>
                </a:cxn>
                <a:cxn ang="0">
                  <a:pos x="130" y="81"/>
                </a:cxn>
                <a:cxn ang="0">
                  <a:pos x="132" y="80"/>
                </a:cxn>
                <a:cxn ang="0">
                  <a:pos x="132" y="2"/>
                </a:cxn>
                <a:cxn ang="0">
                  <a:pos x="132" y="2"/>
                </a:cxn>
                <a:cxn ang="0">
                  <a:pos x="130" y="1"/>
                </a:cxn>
                <a:cxn ang="0">
                  <a:pos x="129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127" y="4"/>
                </a:cxn>
                <a:cxn ang="0">
                  <a:pos x="127" y="4"/>
                </a:cxn>
                <a:cxn ang="0">
                  <a:pos x="127" y="78"/>
                </a:cxn>
                <a:cxn ang="0">
                  <a:pos x="127" y="78"/>
                </a:cxn>
                <a:cxn ang="0">
                  <a:pos x="5" y="73"/>
                </a:cxn>
                <a:cxn ang="0">
                  <a:pos x="5" y="73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32" h="82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2" y="76"/>
                  </a:lnTo>
                  <a:lnTo>
                    <a:pt x="3" y="78"/>
                  </a:lnTo>
                  <a:lnTo>
                    <a:pt x="129" y="82"/>
                  </a:lnTo>
                  <a:lnTo>
                    <a:pt x="129" y="82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2" y="80"/>
                  </a:lnTo>
                  <a:lnTo>
                    <a:pt x="132" y="2"/>
                  </a:lnTo>
                  <a:lnTo>
                    <a:pt x="132" y="2"/>
                  </a:lnTo>
                  <a:lnTo>
                    <a:pt x="130" y="1"/>
                  </a:lnTo>
                  <a:lnTo>
                    <a:pt x="1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  <a:moveTo>
                    <a:pt x="5" y="4"/>
                  </a:moveTo>
                  <a:lnTo>
                    <a:pt x="5" y="4"/>
                  </a:lnTo>
                  <a:lnTo>
                    <a:pt x="127" y="4"/>
                  </a:lnTo>
                  <a:lnTo>
                    <a:pt x="127" y="4"/>
                  </a:lnTo>
                  <a:lnTo>
                    <a:pt x="127" y="78"/>
                  </a:lnTo>
                  <a:lnTo>
                    <a:pt x="127" y="78"/>
                  </a:lnTo>
                  <a:lnTo>
                    <a:pt x="5" y="73"/>
                  </a:lnTo>
                  <a:lnTo>
                    <a:pt x="5" y="73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8" name="Freeform 52"/>
            <p:cNvSpPr>
              <a:spLocks noEditPoints="1"/>
            </p:cNvSpPr>
            <p:nvPr/>
          </p:nvSpPr>
          <p:spPr bwMode="auto">
            <a:xfrm flipH="1">
              <a:off x="5840774" y="5950915"/>
              <a:ext cx="252413" cy="164536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0" y="9"/>
                </a:cxn>
                <a:cxn ang="0">
                  <a:pos x="0" y="11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0" y="115"/>
                </a:cxn>
                <a:cxn ang="0">
                  <a:pos x="2" y="115"/>
                </a:cxn>
                <a:cxn ang="0">
                  <a:pos x="156" y="115"/>
                </a:cxn>
                <a:cxn ang="0">
                  <a:pos x="156" y="115"/>
                </a:cxn>
                <a:cxn ang="0">
                  <a:pos x="157" y="114"/>
                </a:cxn>
                <a:cxn ang="0">
                  <a:pos x="159" y="113"/>
                </a:cxn>
                <a:cxn ang="0">
                  <a:pos x="159" y="2"/>
                </a:cxn>
                <a:cxn ang="0">
                  <a:pos x="159" y="2"/>
                </a:cxn>
                <a:cxn ang="0">
                  <a:pos x="157" y="1"/>
                </a:cxn>
                <a:cxn ang="0">
                  <a:pos x="157" y="1"/>
                </a:cxn>
                <a:cxn ang="0">
                  <a:pos x="156" y="0"/>
                </a:cxn>
                <a:cxn ang="0">
                  <a:pos x="156" y="0"/>
                </a:cxn>
                <a:cxn ang="0">
                  <a:pos x="154" y="5"/>
                </a:cxn>
                <a:cxn ang="0">
                  <a:pos x="154" y="5"/>
                </a:cxn>
                <a:cxn ang="0">
                  <a:pos x="154" y="111"/>
                </a:cxn>
                <a:cxn ang="0">
                  <a:pos x="154" y="111"/>
                </a:cxn>
                <a:cxn ang="0">
                  <a:pos x="4" y="111"/>
                </a:cxn>
                <a:cxn ang="0">
                  <a:pos x="4" y="111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154" y="5"/>
                </a:cxn>
                <a:cxn ang="0">
                  <a:pos x="154" y="5"/>
                </a:cxn>
              </a:cxnLst>
              <a:rect l="0" t="0" r="r" b="b"/>
              <a:pathLst>
                <a:path w="159" h="115">
                  <a:moveTo>
                    <a:pt x="156" y="0"/>
                  </a:move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2" y="115"/>
                  </a:lnTo>
                  <a:lnTo>
                    <a:pt x="156" y="115"/>
                  </a:lnTo>
                  <a:lnTo>
                    <a:pt x="156" y="115"/>
                  </a:lnTo>
                  <a:lnTo>
                    <a:pt x="157" y="114"/>
                  </a:lnTo>
                  <a:lnTo>
                    <a:pt x="159" y="113"/>
                  </a:lnTo>
                  <a:lnTo>
                    <a:pt x="159" y="2"/>
                  </a:lnTo>
                  <a:lnTo>
                    <a:pt x="159" y="2"/>
                  </a:lnTo>
                  <a:lnTo>
                    <a:pt x="157" y="1"/>
                  </a:lnTo>
                  <a:lnTo>
                    <a:pt x="157" y="1"/>
                  </a:lnTo>
                  <a:lnTo>
                    <a:pt x="156" y="0"/>
                  </a:lnTo>
                  <a:lnTo>
                    <a:pt x="156" y="0"/>
                  </a:lnTo>
                  <a:close/>
                  <a:moveTo>
                    <a:pt x="154" y="5"/>
                  </a:moveTo>
                  <a:lnTo>
                    <a:pt x="154" y="5"/>
                  </a:lnTo>
                  <a:lnTo>
                    <a:pt x="154" y="111"/>
                  </a:lnTo>
                  <a:lnTo>
                    <a:pt x="154" y="111"/>
                  </a:lnTo>
                  <a:lnTo>
                    <a:pt x="4" y="111"/>
                  </a:lnTo>
                  <a:lnTo>
                    <a:pt x="4" y="111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154" y="5"/>
                  </a:lnTo>
                  <a:lnTo>
                    <a:pt x="154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9" name="Freeform 53"/>
            <p:cNvSpPr>
              <a:spLocks noEditPoints="1"/>
            </p:cNvSpPr>
            <p:nvPr/>
          </p:nvSpPr>
          <p:spPr bwMode="auto">
            <a:xfrm flipH="1">
              <a:off x="5855062" y="5965222"/>
              <a:ext cx="217488" cy="67245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7"/>
                </a:cxn>
                <a:cxn ang="0">
                  <a:pos x="1" y="47"/>
                </a:cxn>
                <a:cxn ang="0">
                  <a:pos x="2" y="47"/>
                </a:cxn>
                <a:cxn ang="0">
                  <a:pos x="135" y="43"/>
                </a:cxn>
                <a:cxn ang="0">
                  <a:pos x="135" y="43"/>
                </a:cxn>
                <a:cxn ang="0">
                  <a:pos x="136" y="43"/>
                </a:cxn>
                <a:cxn ang="0">
                  <a:pos x="137" y="41"/>
                </a:cxn>
                <a:cxn ang="0">
                  <a:pos x="137" y="2"/>
                </a:cxn>
                <a:cxn ang="0">
                  <a:pos x="137" y="2"/>
                </a:cxn>
                <a:cxn ang="0">
                  <a:pos x="136" y="1"/>
                </a:cxn>
                <a:cxn ang="0">
                  <a:pos x="136" y="1"/>
                </a:cxn>
                <a:cxn ang="0">
                  <a:pos x="135" y="0"/>
                </a:cxn>
                <a:cxn ang="0">
                  <a:pos x="135" y="0"/>
                </a:cxn>
                <a:cxn ang="0">
                  <a:pos x="132" y="4"/>
                </a:cxn>
                <a:cxn ang="0">
                  <a:pos x="132" y="4"/>
                </a:cxn>
                <a:cxn ang="0">
                  <a:pos x="132" y="38"/>
                </a:cxn>
                <a:cxn ang="0">
                  <a:pos x="132" y="38"/>
                </a:cxn>
                <a:cxn ang="0">
                  <a:pos x="5" y="43"/>
                </a:cxn>
                <a:cxn ang="0">
                  <a:pos x="5" y="43"/>
                </a:cxn>
                <a:cxn ang="0">
                  <a:pos x="5" y="12"/>
                </a:cxn>
                <a:cxn ang="0">
                  <a:pos x="5" y="12"/>
                </a:cxn>
                <a:cxn ang="0">
                  <a:pos x="132" y="4"/>
                </a:cxn>
                <a:cxn ang="0">
                  <a:pos x="132" y="4"/>
                </a:cxn>
              </a:cxnLst>
              <a:rect l="0" t="0" r="r" b="b"/>
              <a:pathLst>
                <a:path w="137" h="47">
                  <a:moveTo>
                    <a:pt x="135" y="0"/>
                  </a:move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47"/>
                  </a:lnTo>
                  <a:lnTo>
                    <a:pt x="1" y="47"/>
                  </a:lnTo>
                  <a:lnTo>
                    <a:pt x="2" y="47"/>
                  </a:lnTo>
                  <a:lnTo>
                    <a:pt x="135" y="43"/>
                  </a:lnTo>
                  <a:lnTo>
                    <a:pt x="135" y="43"/>
                  </a:lnTo>
                  <a:lnTo>
                    <a:pt x="136" y="43"/>
                  </a:lnTo>
                  <a:lnTo>
                    <a:pt x="137" y="41"/>
                  </a:lnTo>
                  <a:lnTo>
                    <a:pt x="137" y="2"/>
                  </a:lnTo>
                  <a:lnTo>
                    <a:pt x="137" y="2"/>
                  </a:lnTo>
                  <a:lnTo>
                    <a:pt x="136" y="1"/>
                  </a:lnTo>
                  <a:lnTo>
                    <a:pt x="136" y="1"/>
                  </a:lnTo>
                  <a:lnTo>
                    <a:pt x="135" y="0"/>
                  </a:lnTo>
                  <a:lnTo>
                    <a:pt x="135" y="0"/>
                  </a:lnTo>
                  <a:close/>
                  <a:moveTo>
                    <a:pt x="132" y="4"/>
                  </a:moveTo>
                  <a:lnTo>
                    <a:pt x="132" y="4"/>
                  </a:lnTo>
                  <a:lnTo>
                    <a:pt x="132" y="38"/>
                  </a:lnTo>
                  <a:lnTo>
                    <a:pt x="132" y="38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132" y="4"/>
                  </a:lnTo>
                  <a:lnTo>
                    <a:pt x="132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0" name="Freeform 54"/>
            <p:cNvSpPr>
              <a:spLocks/>
            </p:cNvSpPr>
            <p:nvPr/>
          </p:nvSpPr>
          <p:spPr bwMode="auto">
            <a:xfrm flipH="1">
              <a:off x="6007462" y="6131188"/>
              <a:ext cx="39688" cy="10587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0" y="35"/>
                </a:cxn>
                <a:cxn ang="0">
                  <a:pos x="20" y="35"/>
                </a:cxn>
                <a:cxn ang="0">
                  <a:pos x="0" y="72"/>
                </a:cxn>
                <a:cxn ang="0">
                  <a:pos x="3" y="74"/>
                </a:cxn>
                <a:cxn ang="0">
                  <a:pos x="25" y="37"/>
                </a:cxn>
                <a:cxn ang="0">
                  <a:pos x="25" y="37"/>
                </a:cxn>
                <a:cxn ang="0">
                  <a:pos x="25" y="36"/>
                </a:cxn>
                <a:cxn ang="0">
                  <a:pos x="25" y="0"/>
                </a:cxn>
                <a:cxn ang="0">
                  <a:pos x="20" y="0"/>
                </a:cxn>
              </a:cxnLst>
              <a:rect l="0" t="0" r="r" b="b"/>
              <a:pathLst>
                <a:path w="25" h="74">
                  <a:moveTo>
                    <a:pt x="20" y="0"/>
                  </a:moveTo>
                  <a:lnTo>
                    <a:pt x="20" y="0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0" y="72"/>
                  </a:lnTo>
                  <a:lnTo>
                    <a:pt x="3" y="74"/>
                  </a:lnTo>
                  <a:lnTo>
                    <a:pt x="25" y="37"/>
                  </a:lnTo>
                  <a:lnTo>
                    <a:pt x="25" y="37"/>
                  </a:lnTo>
                  <a:lnTo>
                    <a:pt x="25" y="36"/>
                  </a:lnTo>
                  <a:lnTo>
                    <a:pt x="2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1" name="Freeform 55"/>
            <p:cNvSpPr>
              <a:spLocks/>
            </p:cNvSpPr>
            <p:nvPr/>
          </p:nvSpPr>
          <p:spPr bwMode="auto">
            <a:xfrm flipH="1">
              <a:off x="5845537" y="6179833"/>
              <a:ext cx="166688" cy="715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05" y="5"/>
                </a:cxn>
                <a:cxn ang="0">
                  <a:pos x="105" y="1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r" b="b"/>
              <a:pathLst>
                <a:path w="105" h="5">
                  <a:moveTo>
                    <a:pt x="0" y="4"/>
                  </a:moveTo>
                  <a:lnTo>
                    <a:pt x="105" y="5"/>
                  </a:lnTo>
                  <a:lnTo>
                    <a:pt x="105" y="1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2" name="Freeform 56"/>
            <p:cNvSpPr>
              <a:spLocks/>
            </p:cNvSpPr>
            <p:nvPr/>
          </p:nvSpPr>
          <p:spPr bwMode="auto">
            <a:xfrm flipH="1">
              <a:off x="5845537" y="6033898"/>
              <a:ext cx="244475" cy="1430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10"/>
                </a:cxn>
                <a:cxn ang="0">
                  <a:pos x="154" y="5"/>
                </a:cxn>
                <a:cxn ang="0">
                  <a:pos x="154" y="0"/>
                </a:cxn>
                <a:cxn ang="0">
                  <a:pos x="0" y="6"/>
                </a:cxn>
              </a:cxnLst>
              <a:rect l="0" t="0" r="r" b="b"/>
              <a:pathLst>
                <a:path w="154" h="10">
                  <a:moveTo>
                    <a:pt x="0" y="6"/>
                  </a:moveTo>
                  <a:lnTo>
                    <a:pt x="0" y="10"/>
                  </a:lnTo>
                  <a:lnTo>
                    <a:pt x="154" y="5"/>
                  </a:lnTo>
                  <a:lnTo>
                    <a:pt x="15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3" name="Freeform 57"/>
            <p:cNvSpPr>
              <a:spLocks/>
            </p:cNvSpPr>
            <p:nvPr/>
          </p:nvSpPr>
          <p:spPr bwMode="auto">
            <a:xfrm flipH="1">
              <a:off x="5858237" y="5992406"/>
              <a:ext cx="211138" cy="1573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11"/>
                </a:cxn>
                <a:cxn ang="0">
                  <a:pos x="133" y="4"/>
                </a:cxn>
                <a:cxn ang="0">
                  <a:pos x="133" y="0"/>
                </a:cxn>
                <a:cxn ang="0">
                  <a:pos x="0" y="6"/>
                </a:cxn>
              </a:cxnLst>
              <a:rect l="0" t="0" r="r" b="b"/>
              <a:pathLst>
                <a:path w="133" h="11">
                  <a:moveTo>
                    <a:pt x="0" y="6"/>
                  </a:moveTo>
                  <a:lnTo>
                    <a:pt x="0" y="11"/>
                  </a:lnTo>
                  <a:lnTo>
                    <a:pt x="133" y="4"/>
                  </a:lnTo>
                  <a:lnTo>
                    <a:pt x="133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4" name="Freeform 58"/>
            <p:cNvSpPr>
              <a:spLocks noEditPoints="1"/>
            </p:cNvSpPr>
            <p:nvPr/>
          </p:nvSpPr>
          <p:spPr bwMode="auto">
            <a:xfrm flipH="1">
              <a:off x="6059850" y="6132618"/>
              <a:ext cx="34925" cy="3147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1"/>
                </a:cxn>
                <a:cxn ang="0">
                  <a:pos x="1" y="15"/>
                </a:cxn>
                <a:cxn ang="0">
                  <a:pos x="3" y="19"/>
                </a:cxn>
                <a:cxn ang="0">
                  <a:pos x="7" y="21"/>
                </a:cxn>
                <a:cxn ang="0">
                  <a:pos x="11" y="22"/>
                </a:cxn>
                <a:cxn ang="0">
                  <a:pos x="11" y="22"/>
                </a:cxn>
                <a:cxn ang="0">
                  <a:pos x="15" y="21"/>
                </a:cxn>
                <a:cxn ang="0">
                  <a:pos x="19" y="19"/>
                </a:cxn>
                <a:cxn ang="0">
                  <a:pos x="21" y="15"/>
                </a:cxn>
                <a:cxn ang="0">
                  <a:pos x="22" y="11"/>
                </a:cxn>
                <a:cxn ang="0">
                  <a:pos x="22" y="11"/>
                </a:cxn>
                <a:cxn ang="0">
                  <a:pos x="21" y="7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7" y="0"/>
                </a:cxn>
                <a:cxn ang="0">
                  <a:pos x="3" y="3"/>
                </a:cxn>
                <a:cxn ang="0">
                  <a:pos x="1" y="7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5" y="8"/>
                </a:cxn>
                <a:cxn ang="0">
                  <a:pos x="7" y="6"/>
                </a:cxn>
                <a:cxn ang="0">
                  <a:pos x="9" y="4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3" y="4"/>
                </a:cxn>
                <a:cxn ang="0">
                  <a:pos x="15" y="6"/>
                </a:cxn>
                <a:cxn ang="0">
                  <a:pos x="18" y="8"/>
                </a:cxn>
                <a:cxn ang="0">
                  <a:pos x="18" y="11"/>
                </a:cxn>
                <a:cxn ang="0">
                  <a:pos x="18" y="11"/>
                </a:cxn>
                <a:cxn ang="0">
                  <a:pos x="18" y="13"/>
                </a:cxn>
                <a:cxn ang="0">
                  <a:pos x="15" y="15"/>
                </a:cxn>
                <a:cxn ang="0">
                  <a:pos x="13" y="17"/>
                </a:cxn>
                <a:cxn ang="0">
                  <a:pos x="11" y="18"/>
                </a:cxn>
                <a:cxn ang="0">
                  <a:pos x="11" y="18"/>
                </a:cxn>
                <a:cxn ang="0">
                  <a:pos x="9" y="17"/>
                </a:cxn>
                <a:cxn ang="0">
                  <a:pos x="7" y="15"/>
                </a:cxn>
                <a:cxn ang="0">
                  <a:pos x="5" y="13"/>
                </a:cxn>
                <a:cxn ang="0">
                  <a:pos x="4" y="11"/>
                </a:cxn>
                <a:cxn ang="0">
                  <a:pos x="4" y="11"/>
                </a:cxn>
              </a:cxnLst>
              <a:rect l="0" t="0" r="r" b="b"/>
              <a:pathLst>
                <a:path w="22" h="22">
                  <a:moveTo>
                    <a:pt x="0" y="11"/>
                  </a:moveTo>
                  <a:lnTo>
                    <a:pt x="0" y="11"/>
                  </a:lnTo>
                  <a:lnTo>
                    <a:pt x="1" y="15"/>
                  </a:lnTo>
                  <a:lnTo>
                    <a:pt x="3" y="19"/>
                  </a:lnTo>
                  <a:lnTo>
                    <a:pt x="7" y="21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9" y="19"/>
                  </a:lnTo>
                  <a:lnTo>
                    <a:pt x="21" y="15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1" y="7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5" y="8"/>
                  </a:lnTo>
                  <a:lnTo>
                    <a:pt x="7" y="6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5" y="6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7" y="15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5" name="Freeform 59"/>
            <p:cNvSpPr>
              <a:spLocks noEditPoints="1"/>
            </p:cNvSpPr>
            <p:nvPr/>
          </p:nvSpPr>
          <p:spPr bwMode="auto">
            <a:xfrm flipH="1">
              <a:off x="6059850" y="6178402"/>
              <a:ext cx="34925" cy="3147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1"/>
                </a:cxn>
                <a:cxn ang="0">
                  <a:pos x="1" y="15"/>
                </a:cxn>
                <a:cxn ang="0">
                  <a:pos x="3" y="18"/>
                </a:cxn>
                <a:cxn ang="0">
                  <a:pos x="7" y="21"/>
                </a:cxn>
                <a:cxn ang="0">
                  <a:pos x="11" y="22"/>
                </a:cxn>
                <a:cxn ang="0">
                  <a:pos x="11" y="22"/>
                </a:cxn>
                <a:cxn ang="0">
                  <a:pos x="15" y="21"/>
                </a:cxn>
                <a:cxn ang="0">
                  <a:pos x="19" y="18"/>
                </a:cxn>
                <a:cxn ang="0">
                  <a:pos x="21" y="15"/>
                </a:cxn>
                <a:cxn ang="0">
                  <a:pos x="22" y="11"/>
                </a:cxn>
                <a:cxn ang="0">
                  <a:pos x="22" y="11"/>
                </a:cxn>
                <a:cxn ang="0">
                  <a:pos x="21" y="6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7" y="0"/>
                </a:cxn>
                <a:cxn ang="0">
                  <a:pos x="3" y="3"/>
                </a:cxn>
                <a:cxn ang="0">
                  <a:pos x="1" y="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5" y="8"/>
                </a:cxn>
                <a:cxn ang="0">
                  <a:pos x="7" y="5"/>
                </a:cxn>
                <a:cxn ang="0">
                  <a:pos x="9" y="4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3" y="4"/>
                </a:cxn>
                <a:cxn ang="0">
                  <a:pos x="15" y="5"/>
                </a:cxn>
                <a:cxn ang="0">
                  <a:pos x="18" y="8"/>
                </a:cxn>
                <a:cxn ang="0">
                  <a:pos x="18" y="11"/>
                </a:cxn>
                <a:cxn ang="0">
                  <a:pos x="18" y="11"/>
                </a:cxn>
                <a:cxn ang="0">
                  <a:pos x="18" y="13"/>
                </a:cxn>
                <a:cxn ang="0">
                  <a:pos x="15" y="15"/>
                </a:cxn>
                <a:cxn ang="0">
                  <a:pos x="13" y="16"/>
                </a:cxn>
                <a:cxn ang="0">
                  <a:pos x="11" y="17"/>
                </a:cxn>
                <a:cxn ang="0">
                  <a:pos x="11" y="17"/>
                </a:cxn>
                <a:cxn ang="0">
                  <a:pos x="9" y="16"/>
                </a:cxn>
                <a:cxn ang="0">
                  <a:pos x="7" y="15"/>
                </a:cxn>
                <a:cxn ang="0">
                  <a:pos x="5" y="13"/>
                </a:cxn>
                <a:cxn ang="0">
                  <a:pos x="4" y="11"/>
                </a:cxn>
                <a:cxn ang="0">
                  <a:pos x="4" y="11"/>
                </a:cxn>
              </a:cxnLst>
              <a:rect l="0" t="0" r="r" b="b"/>
              <a:pathLst>
                <a:path w="22" h="22">
                  <a:moveTo>
                    <a:pt x="0" y="11"/>
                  </a:moveTo>
                  <a:lnTo>
                    <a:pt x="0" y="11"/>
                  </a:lnTo>
                  <a:lnTo>
                    <a:pt x="1" y="15"/>
                  </a:lnTo>
                  <a:lnTo>
                    <a:pt x="3" y="18"/>
                  </a:lnTo>
                  <a:lnTo>
                    <a:pt x="7" y="21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9" y="18"/>
                  </a:lnTo>
                  <a:lnTo>
                    <a:pt x="21" y="15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1" y="6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5" y="8"/>
                  </a:lnTo>
                  <a:lnTo>
                    <a:pt x="7" y="5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5" y="15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6" name="Freeform 60"/>
            <p:cNvSpPr>
              <a:spLocks/>
            </p:cNvSpPr>
            <p:nvPr/>
          </p:nvSpPr>
          <p:spPr bwMode="auto">
            <a:xfrm flipH="1">
              <a:off x="6226537" y="5853625"/>
              <a:ext cx="180975" cy="869890"/>
            </a:xfrm>
            <a:custGeom>
              <a:avLst/>
              <a:gdLst/>
              <a:ahLst/>
              <a:cxnLst>
                <a:cxn ang="0">
                  <a:pos x="114" y="195"/>
                </a:cxn>
                <a:cxn ang="0">
                  <a:pos x="114" y="11"/>
                </a:cxn>
                <a:cxn ang="0">
                  <a:pos x="114" y="11"/>
                </a:cxn>
                <a:cxn ang="0">
                  <a:pos x="113" y="7"/>
                </a:cxn>
                <a:cxn ang="0">
                  <a:pos x="111" y="4"/>
                </a:cxn>
                <a:cxn ang="0">
                  <a:pos x="107" y="1"/>
                </a:cxn>
                <a:cxn ang="0">
                  <a:pos x="103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4" y="4"/>
                </a:cxn>
                <a:cxn ang="0">
                  <a:pos x="1" y="7"/>
                </a:cxn>
                <a:cxn ang="0">
                  <a:pos x="0" y="11"/>
                </a:cxn>
                <a:cxn ang="0">
                  <a:pos x="0" y="195"/>
                </a:cxn>
                <a:cxn ang="0">
                  <a:pos x="0" y="195"/>
                </a:cxn>
                <a:cxn ang="0">
                  <a:pos x="1" y="201"/>
                </a:cxn>
                <a:cxn ang="0">
                  <a:pos x="5" y="204"/>
                </a:cxn>
                <a:cxn ang="0">
                  <a:pos x="5" y="204"/>
                </a:cxn>
                <a:cxn ang="0">
                  <a:pos x="1" y="208"/>
                </a:cxn>
                <a:cxn ang="0">
                  <a:pos x="0" y="213"/>
                </a:cxn>
                <a:cxn ang="0">
                  <a:pos x="0" y="396"/>
                </a:cxn>
                <a:cxn ang="0">
                  <a:pos x="0" y="396"/>
                </a:cxn>
                <a:cxn ang="0">
                  <a:pos x="1" y="401"/>
                </a:cxn>
                <a:cxn ang="0">
                  <a:pos x="4" y="405"/>
                </a:cxn>
                <a:cxn ang="0">
                  <a:pos x="4" y="405"/>
                </a:cxn>
                <a:cxn ang="0">
                  <a:pos x="1" y="409"/>
                </a:cxn>
                <a:cxn ang="0">
                  <a:pos x="0" y="413"/>
                </a:cxn>
                <a:cxn ang="0">
                  <a:pos x="0" y="597"/>
                </a:cxn>
                <a:cxn ang="0">
                  <a:pos x="0" y="597"/>
                </a:cxn>
                <a:cxn ang="0">
                  <a:pos x="1" y="601"/>
                </a:cxn>
                <a:cxn ang="0">
                  <a:pos x="4" y="604"/>
                </a:cxn>
                <a:cxn ang="0">
                  <a:pos x="7" y="607"/>
                </a:cxn>
                <a:cxn ang="0">
                  <a:pos x="11" y="608"/>
                </a:cxn>
                <a:cxn ang="0">
                  <a:pos x="103" y="608"/>
                </a:cxn>
                <a:cxn ang="0">
                  <a:pos x="103" y="608"/>
                </a:cxn>
                <a:cxn ang="0">
                  <a:pos x="107" y="607"/>
                </a:cxn>
                <a:cxn ang="0">
                  <a:pos x="111" y="604"/>
                </a:cxn>
                <a:cxn ang="0">
                  <a:pos x="113" y="601"/>
                </a:cxn>
                <a:cxn ang="0">
                  <a:pos x="114" y="597"/>
                </a:cxn>
                <a:cxn ang="0">
                  <a:pos x="114" y="413"/>
                </a:cxn>
                <a:cxn ang="0">
                  <a:pos x="114" y="413"/>
                </a:cxn>
                <a:cxn ang="0">
                  <a:pos x="113" y="409"/>
                </a:cxn>
                <a:cxn ang="0">
                  <a:pos x="111" y="405"/>
                </a:cxn>
                <a:cxn ang="0">
                  <a:pos x="111" y="405"/>
                </a:cxn>
                <a:cxn ang="0">
                  <a:pos x="113" y="401"/>
                </a:cxn>
                <a:cxn ang="0">
                  <a:pos x="114" y="396"/>
                </a:cxn>
                <a:cxn ang="0">
                  <a:pos x="114" y="213"/>
                </a:cxn>
                <a:cxn ang="0">
                  <a:pos x="114" y="213"/>
                </a:cxn>
                <a:cxn ang="0">
                  <a:pos x="113" y="208"/>
                </a:cxn>
                <a:cxn ang="0">
                  <a:pos x="110" y="204"/>
                </a:cxn>
                <a:cxn ang="0">
                  <a:pos x="110" y="204"/>
                </a:cxn>
                <a:cxn ang="0">
                  <a:pos x="113" y="201"/>
                </a:cxn>
                <a:cxn ang="0">
                  <a:pos x="114" y="195"/>
                </a:cxn>
                <a:cxn ang="0">
                  <a:pos x="114" y="195"/>
                </a:cxn>
              </a:cxnLst>
              <a:rect l="0" t="0" r="r" b="b"/>
              <a:pathLst>
                <a:path w="114" h="608">
                  <a:moveTo>
                    <a:pt x="114" y="195"/>
                  </a:moveTo>
                  <a:lnTo>
                    <a:pt x="114" y="11"/>
                  </a:lnTo>
                  <a:lnTo>
                    <a:pt x="114" y="11"/>
                  </a:lnTo>
                  <a:lnTo>
                    <a:pt x="113" y="7"/>
                  </a:lnTo>
                  <a:lnTo>
                    <a:pt x="111" y="4"/>
                  </a:lnTo>
                  <a:lnTo>
                    <a:pt x="107" y="1"/>
                  </a:lnTo>
                  <a:lnTo>
                    <a:pt x="103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1"/>
                  </a:lnTo>
                  <a:lnTo>
                    <a:pt x="4" y="4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01"/>
                  </a:lnTo>
                  <a:lnTo>
                    <a:pt x="5" y="204"/>
                  </a:lnTo>
                  <a:lnTo>
                    <a:pt x="5" y="204"/>
                  </a:lnTo>
                  <a:lnTo>
                    <a:pt x="1" y="208"/>
                  </a:lnTo>
                  <a:lnTo>
                    <a:pt x="0" y="213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1" y="401"/>
                  </a:lnTo>
                  <a:lnTo>
                    <a:pt x="4" y="405"/>
                  </a:lnTo>
                  <a:lnTo>
                    <a:pt x="4" y="405"/>
                  </a:lnTo>
                  <a:lnTo>
                    <a:pt x="1" y="409"/>
                  </a:lnTo>
                  <a:lnTo>
                    <a:pt x="0" y="413"/>
                  </a:lnTo>
                  <a:lnTo>
                    <a:pt x="0" y="597"/>
                  </a:lnTo>
                  <a:lnTo>
                    <a:pt x="0" y="597"/>
                  </a:lnTo>
                  <a:lnTo>
                    <a:pt x="1" y="601"/>
                  </a:lnTo>
                  <a:lnTo>
                    <a:pt x="4" y="604"/>
                  </a:lnTo>
                  <a:lnTo>
                    <a:pt x="7" y="607"/>
                  </a:lnTo>
                  <a:lnTo>
                    <a:pt x="11" y="608"/>
                  </a:lnTo>
                  <a:lnTo>
                    <a:pt x="103" y="608"/>
                  </a:lnTo>
                  <a:lnTo>
                    <a:pt x="103" y="608"/>
                  </a:lnTo>
                  <a:lnTo>
                    <a:pt x="107" y="607"/>
                  </a:lnTo>
                  <a:lnTo>
                    <a:pt x="111" y="604"/>
                  </a:lnTo>
                  <a:lnTo>
                    <a:pt x="113" y="601"/>
                  </a:lnTo>
                  <a:lnTo>
                    <a:pt x="114" y="597"/>
                  </a:lnTo>
                  <a:lnTo>
                    <a:pt x="114" y="413"/>
                  </a:lnTo>
                  <a:lnTo>
                    <a:pt x="114" y="413"/>
                  </a:lnTo>
                  <a:lnTo>
                    <a:pt x="113" y="409"/>
                  </a:lnTo>
                  <a:lnTo>
                    <a:pt x="111" y="405"/>
                  </a:lnTo>
                  <a:lnTo>
                    <a:pt x="111" y="405"/>
                  </a:lnTo>
                  <a:lnTo>
                    <a:pt x="113" y="401"/>
                  </a:lnTo>
                  <a:lnTo>
                    <a:pt x="114" y="396"/>
                  </a:lnTo>
                  <a:lnTo>
                    <a:pt x="114" y="213"/>
                  </a:lnTo>
                  <a:lnTo>
                    <a:pt x="114" y="213"/>
                  </a:lnTo>
                  <a:lnTo>
                    <a:pt x="113" y="208"/>
                  </a:lnTo>
                  <a:lnTo>
                    <a:pt x="110" y="204"/>
                  </a:lnTo>
                  <a:lnTo>
                    <a:pt x="110" y="204"/>
                  </a:lnTo>
                  <a:lnTo>
                    <a:pt x="113" y="201"/>
                  </a:lnTo>
                  <a:lnTo>
                    <a:pt x="114" y="195"/>
                  </a:lnTo>
                  <a:lnTo>
                    <a:pt x="114" y="19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7" name="Rectangle 61"/>
            <p:cNvSpPr>
              <a:spLocks noChangeArrowheads="1"/>
            </p:cNvSpPr>
            <p:nvPr/>
          </p:nvSpPr>
          <p:spPr bwMode="auto">
            <a:xfrm flipH="1">
              <a:off x="6244000" y="5869362"/>
              <a:ext cx="146050" cy="263256"/>
            </a:xfrm>
            <a:prstGeom prst="rect">
              <a:avLst/>
            </a:prstGeom>
            <a:solidFill>
              <a:srgbClr val="73737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8" name="Freeform 62"/>
            <p:cNvSpPr>
              <a:spLocks/>
            </p:cNvSpPr>
            <p:nvPr/>
          </p:nvSpPr>
          <p:spPr bwMode="auto">
            <a:xfrm flipH="1">
              <a:off x="6283687" y="5869362"/>
              <a:ext cx="66675" cy="31476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42" y="5"/>
                </a:cxn>
                <a:cxn ang="0">
                  <a:pos x="41" y="9"/>
                </a:cxn>
                <a:cxn ang="0">
                  <a:pos x="39" y="12"/>
                </a:cxn>
                <a:cxn ang="0">
                  <a:pos x="36" y="16"/>
                </a:cxn>
                <a:cxn ang="0">
                  <a:pos x="33" y="18"/>
                </a:cxn>
                <a:cxn ang="0">
                  <a:pos x="30" y="20"/>
                </a:cxn>
                <a:cxn ang="0">
                  <a:pos x="26" y="21"/>
                </a:cxn>
                <a:cxn ang="0">
                  <a:pos x="21" y="22"/>
                </a:cxn>
                <a:cxn ang="0">
                  <a:pos x="21" y="22"/>
                </a:cxn>
                <a:cxn ang="0">
                  <a:pos x="17" y="21"/>
                </a:cxn>
                <a:cxn ang="0">
                  <a:pos x="12" y="20"/>
                </a:cxn>
                <a:cxn ang="0">
                  <a:pos x="9" y="18"/>
                </a:cxn>
                <a:cxn ang="0">
                  <a:pos x="6" y="16"/>
                </a:cxn>
                <a:cxn ang="0">
                  <a:pos x="4" y="12"/>
                </a:cxn>
                <a:cxn ang="0">
                  <a:pos x="1" y="9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42" y="0"/>
                </a:cxn>
              </a:cxnLst>
              <a:rect l="0" t="0" r="r" b="b"/>
              <a:pathLst>
                <a:path w="42" h="22">
                  <a:moveTo>
                    <a:pt x="42" y="0"/>
                  </a:moveTo>
                  <a:lnTo>
                    <a:pt x="42" y="0"/>
                  </a:lnTo>
                  <a:lnTo>
                    <a:pt x="42" y="5"/>
                  </a:lnTo>
                  <a:lnTo>
                    <a:pt x="41" y="9"/>
                  </a:lnTo>
                  <a:lnTo>
                    <a:pt x="39" y="12"/>
                  </a:lnTo>
                  <a:lnTo>
                    <a:pt x="36" y="16"/>
                  </a:lnTo>
                  <a:lnTo>
                    <a:pt x="33" y="18"/>
                  </a:lnTo>
                  <a:lnTo>
                    <a:pt x="30" y="20"/>
                  </a:lnTo>
                  <a:lnTo>
                    <a:pt x="26" y="21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17" y="21"/>
                  </a:lnTo>
                  <a:lnTo>
                    <a:pt x="12" y="20"/>
                  </a:lnTo>
                  <a:lnTo>
                    <a:pt x="9" y="18"/>
                  </a:lnTo>
                  <a:lnTo>
                    <a:pt x="6" y="16"/>
                  </a:lnTo>
                  <a:lnTo>
                    <a:pt x="4" y="12"/>
                  </a:lnTo>
                  <a:lnTo>
                    <a:pt x="1" y="9"/>
                  </a:lnTo>
                  <a:lnTo>
                    <a:pt x="0" y="5"/>
                  </a:lnTo>
                  <a:lnTo>
                    <a:pt x="0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9" name="Freeform 63"/>
            <p:cNvSpPr>
              <a:spLocks/>
            </p:cNvSpPr>
            <p:nvPr/>
          </p:nvSpPr>
          <p:spPr bwMode="auto">
            <a:xfrm flipH="1">
              <a:off x="6299562" y="5938038"/>
              <a:ext cx="34925" cy="31476"/>
            </a:xfrm>
            <a:custGeom>
              <a:avLst/>
              <a:gdLst/>
              <a:ahLst/>
              <a:cxnLst>
                <a:cxn ang="0">
                  <a:pos x="22" y="11"/>
                </a:cxn>
                <a:cxn ang="0">
                  <a:pos x="22" y="11"/>
                </a:cxn>
                <a:cxn ang="0">
                  <a:pos x="21" y="16"/>
                </a:cxn>
                <a:cxn ang="0">
                  <a:pos x="19" y="19"/>
                </a:cxn>
                <a:cxn ang="0">
                  <a:pos x="16" y="21"/>
                </a:cxn>
                <a:cxn ang="0">
                  <a:pos x="11" y="22"/>
                </a:cxn>
                <a:cxn ang="0">
                  <a:pos x="11" y="22"/>
                </a:cxn>
                <a:cxn ang="0">
                  <a:pos x="7" y="21"/>
                </a:cxn>
                <a:cxn ang="0">
                  <a:pos x="3" y="19"/>
                </a:cxn>
                <a:cxn ang="0">
                  <a:pos x="1" y="1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1" y="7"/>
                </a:cxn>
                <a:cxn ang="0">
                  <a:pos x="3" y="4"/>
                </a:cxn>
                <a:cxn ang="0">
                  <a:pos x="7" y="2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6" y="2"/>
                </a:cxn>
                <a:cxn ang="0">
                  <a:pos x="19" y="4"/>
                </a:cxn>
                <a:cxn ang="0">
                  <a:pos x="21" y="7"/>
                </a:cxn>
                <a:cxn ang="0">
                  <a:pos x="22" y="11"/>
                </a:cxn>
                <a:cxn ang="0">
                  <a:pos x="22" y="11"/>
                </a:cxn>
              </a:cxnLst>
              <a:rect l="0" t="0" r="r" b="b"/>
              <a:pathLst>
                <a:path w="22" h="22">
                  <a:moveTo>
                    <a:pt x="22" y="11"/>
                  </a:moveTo>
                  <a:lnTo>
                    <a:pt x="22" y="11"/>
                  </a:lnTo>
                  <a:lnTo>
                    <a:pt x="21" y="16"/>
                  </a:lnTo>
                  <a:lnTo>
                    <a:pt x="19" y="19"/>
                  </a:lnTo>
                  <a:lnTo>
                    <a:pt x="16" y="21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4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19" y="4"/>
                  </a:lnTo>
                  <a:lnTo>
                    <a:pt x="21" y="7"/>
                  </a:lnTo>
                  <a:lnTo>
                    <a:pt x="22" y="11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0" name="Freeform 64"/>
            <p:cNvSpPr>
              <a:spLocks/>
            </p:cNvSpPr>
            <p:nvPr/>
          </p:nvSpPr>
          <p:spPr bwMode="auto">
            <a:xfrm flipH="1">
              <a:off x="6304324" y="5943761"/>
              <a:ext cx="14288" cy="11446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7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1" y="7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7" y="1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9" h="8">
                  <a:moveTo>
                    <a:pt x="9" y="4"/>
                  </a:moveTo>
                  <a:lnTo>
                    <a:pt x="9" y="4"/>
                  </a:lnTo>
                  <a:lnTo>
                    <a:pt x="7" y="7"/>
                  </a:lnTo>
                  <a:lnTo>
                    <a:pt x="4" y="8"/>
                  </a:lnTo>
                  <a:lnTo>
                    <a:pt x="4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1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1" name="Freeform 65"/>
            <p:cNvSpPr>
              <a:spLocks noEditPoints="1"/>
            </p:cNvSpPr>
            <p:nvPr/>
          </p:nvSpPr>
          <p:spPr bwMode="auto">
            <a:xfrm flipH="1">
              <a:off x="6296387" y="5935176"/>
              <a:ext cx="41275" cy="37199"/>
            </a:xfrm>
            <a:custGeom>
              <a:avLst/>
              <a:gdLst/>
              <a:ahLst/>
              <a:cxnLst>
                <a:cxn ang="0">
                  <a:pos x="4" y="13"/>
                </a:cxn>
                <a:cxn ang="0">
                  <a:pos x="4" y="13"/>
                </a:cxn>
                <a:cxn ang="0">
                  <a:pos x="5" y="10"/>
                </a:cxn>
                <a:cxn ang="0">
                  <a:pos x="8" y="8"/>
                </a:cxn>
                <a:cxn ang="0">
                  <a:pos x="10" y="6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6" y="6"/>
                </a:cxn>
                <a:cxn ang="0">
                  <a:pos x="19" y="8"/>
                </a:cxn>
                <a:cxn ang="0">
                  <a:pos x="21" y="10"/>
                </a:cxn>
                <a:cxn ang="0">
                  <a:pos x="22" y="13"/>
                </a:cxn>
                <a:cxn ang="0">
                  <a:pos x="22" y="13"/>
                </a:cxn>
                <a:cxn ang="0">
                  <a:pos x="21" y="17"/>
                </a:cxn>
                <a:cxn ang="0">
                  <a:pos x="19" y="19"/>
                </a:cxn>
                <a:cxn ang="0">
                  <a:pos x="16" y="21"/>
                </a:cxn>
                <a:cxn ang="0">
                  <a:pos x="13" y="22"/>
                </a:cxn>
                <a:cxn ang="0">
                  <a:pos x="13" y="22"/>
                </a:cxn>
                <a:cxn ang="0">
                  <a:pos x="10" y="21"/>
                </a:cxn>
                <a:cxn ang="0">
                  <a:pos x="8" y="19"/>
                </a:cxn>
                <a:cxn ang="0">
                  <a:pos x="5" y="17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1" y="18"/>
                </a:cxn>
                <a:cxn ang="0">
                  <a:pos x="4" y="22"/>
                </a:cxn>
                <a:cxn ang="0">
                  <a:pos x="8" y="25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9" y="25"/>
                </a:cxn>
                <a:cxn ang="0">
                  <a:pos x="22" y="22"/>
                </a:cxn>
                <a:cxn ang="0">
                  <a:pos x="25" y="18"/>
                </a:cxn>
                <a:cxn ang="0">
                  <a:pos x="26" y="13"/>
                </a:cxn>
                <a:cxn ang="0">
                  <a:pos x="26" y="13"/>
                </a:cxn>
                <a:cxn ang="0">
                  <a:pos x="25" y="8"/>
                </a:cxn>
                <a:cxn ang="0">
                  <a:pos x="22" y="5"/>
                </a:cxn>
                <a:cxn ang="0">
                  <a:pos x="19" y="1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8" y="1"/>
                </a:cxn>
                <a:cxn ang="0">
                  <a:pos x="4" y="5"/>
                </a:cxn>
                <a:cxn ang="0">
                  <a:pos x="1" y="8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26" h="26">
                  <a:moveTo>
                    <a:pt x="4" y="13"/>
                  </a:move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6" y="6"/>
                  </a:lnTo>
                  <a:lnTo>
                    <a:pt x="19" y="8"/>
                  </a:lnTo>
                  <a:lnTo>
                    <a:pt x="21" y="10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1" y="17"/>
                  </a:lnTo>
                  <a:lnTo>
                    <a:pt x="19" y="19"/>
                  </a:lnTo>
                  <a:lnTo>
                    <a:pt x="16" y="21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0" y="21"/>
                  </a:lnTo>
                  <a:lnTo>
                    <a:pt x="8" y="19"/>
                  </a:lnTo>
                  <a:lnTo>
                    <a:pt x="5" y="17"/>
                  </a:lnTo>
                  <a:lnTo>
                    <a:pt x="4" y="13"/>
                  </a:lnTo>
                  <a:lnTo>
                    <a:pt x="4" y="13"/>
                  </a:lnTo>
                  <a:close/>
                  <a:moveTo>
                    <a:pt x="0" y="13"/>
                  </a:moveTo>
                  <a:lnTo>
                    <a:pt x="0" y="13"/>
                  </a:lnTo>
                  <a:lnTo>
                    <a:pt x="1" y="18"/>
                  </a:lnTo>
                  <a:lnTo>
                    <a:pt x="4" y="22"/>
                  </a:lnTo>
                  <a:lnTo>
                    <a:pt x="8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9" y="25"/>
                  </a:lnTo>
                  <a:lnTo>
                    <a:pt x="22" y="22"/>
                  </a:lnTo>
                  <a:lnTo>
                    <a:pt x="25" y="18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8"/>
                  </a:lnTo>
                  <a:lnTo>
                    <a:pt x="22" y="5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2" name="Freeform 66"/>
            <p:cNvSpPr>
              <a:spLocks noEditPoints="1"/>
            </p:cNvSpPr>
            <p:nvPr/>
          </p:nvSpPr>
          <p:spPr bwMode="auto">
            <a:xfrm flipH="1">
              <a:off x="6237650" y="5863639"/>
              <a:ext cx="158750" cy="274702"/>
            </a:xfrm>
            <a:custGeom>
              <a:avLst/>
              <a:gdLst/>
              <a:ahLst/>
              <a:cxnLst>
                <a:cxn ang="0">
                  <a:pos x="92" y="184"/>
                </a:cxn>
                <a:cxn ang="0">
                  <a:pos x="9" y="184"/>
                </a:cxn>
                <a:cxn ang="0">
                  <a:pos x="9" y="9"/>
                </a:cxn>
                <a:cxn ang="0">
                  <a:pos x="27" y="9"/>
                </a:cxn>
                <a:cxn ang="0">
                  <a:pos x="30" y="16"/>
                </a:cxn>
                <a:cxn ang="0">
                  <a:pos x="35" y="23"/>
                </a:cxn>
                <a:cxn ang="0">
                  <a:pos x="42" y="26"/>
                </a:cxn>
                <a:cxn ang="0">
                  <a:pos x="50" y="28"/>
                </a:cxn>
                <a:cxn ang="0">
                  <a:pos x="55" y="27"/>
                </a:cxn>
                <a:cxn ang="0">
                  <a:pos x="62" y="25"/>
                </a:cxn>
                <a:cxn ang="0">
                  <a:pos x="68" y="20"/>
                </a:cxn>
                <a:cxn ang="0">
                  <a:pos x="72" y="13"/>
                </a:cxn>
                <a:cxn ang="0">
                  <a:pos x="73" y="9"/>
                </a:cxn>
                <a:cxn ang="0">
                  <a:pos x="92" y="9"/>
                </a:cxn>
                <a:cxn ang="0">
                  <a:pos x="92" y="184"/>
                </a:cxn>
                <a:cxn ang="0">
                  <a:pos x="69" y="9"/>
                </a:cxn>
                <a:cxn ang="0">
                  <a:pos x="62" y="20"/>
                </a:cxn>
                <a:cxn ang="0">
                  <a:pos x="50" y="24"/>
                </a:cxn>
                <a:cxn ang="0">
                  <a:pos x="44" y="23"/>
                </a:cxn>
                <a:cxn ang="0">
                  <a:pos x="35" y="15"/>
                </a:cxn>
                <a:cxn ang="0">
                  <a:pos x="32" y="9"/>
                </a:cxn>
                <a:cxn ang="0">
                  <a:pos x="69" y="9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188"/>
                </a:cxn>
                <a:cxn ang="0">
                  <a:pos x="0" y="190"/>
                </a:cxn>
                <a:cxn ang="0">
                  <a:pos x="2" y="192"/>
                </a:cxn>
                <a:cxn ang="0">
                  <a:pos x="96" y="192"/>
                </a:cxn>
                <a:cxn ang="0">
                  <a:pos x="98" y="192"/>
                </a:cxn>
                <a:cxn ang="0">
                  <a:pos x="100" y="190"/>
                </a:cxn>
                <a:cxn ang="0">
                  <a:pos x="100" y="4"/>
                </a:cxn>
                <a:cxn ang="0">
                  <a:pos x="100" y="3"/>
                </a:cxn>
                <a:cxn ang="0">
                  <a:pos x="98" y="1"/>
                </a:cxn>
                <a:cxn ang="0">
                  <a:pos x="96" y="0"/>
                </a:cxn>
              </a:cxnLst>
              <a:rect l="0" t="0" r="r" b="b"/>
              <a:pathLst>
                <a:path w="100" h="192">
                  <a:moveTo>
                    <a:pt x="92" y="184"/>
                  </a:moveTo>
                  <a:lnTo>
                    <a:pt x="92" y="184"/>
                  </a:lnTo>
                  <a:lnTo>
                    <a:pt x="9" y="184"/>
                  </a:lnTo>
                  <a:lnTo>
                    <a:pt x="9" y="184"/>
                  </a:lnTo>
                  <a:lnTo>
                    <a:pt x="9" y="9"/>
                  </a:lnTo>
                  <a:lnTo>
                    <a:pt x="9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30" y="16"/>
                  </a:lnTo>
                  <a:lnTo>
                    <a:pt x="33" y="20"/>
                  </a:lnTo>
                  <a:lnTo>
                    <a:pt x="35" y="23"/>
                  </a:lnTo>
                  <a:lnTo>
                    <a:pt x="38" y="25"/>
                  </a:lnTo>
                  <a:lnTo>
                    <a:pt x="42" y="26"/>
                  </a:lnTo>
                  <a:lnTo>
                    <a:pt x="46" y="27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5" y="27"/>
                  </a:lnTo>
                  <a:lnTo>
                    <a:pt x="58" y="26"/>
                  </a:lnTo>
                  <a:lnTo>
                    <a:pt x="62" y="25"/>
                  </a:lnTo>
                  <a:lnTo>
                    <a:pt x="65" y="23"/>
                  </a:lnTo>
                  <a:lnTo>
                    <a:pt x="68" y="20"/>
                  </a:lnTo>
                  <a:lnTo>
                    <a:pt x="70" y="16"/>
                  </a:lnTo>
                  <a:lnTo>
                    <a:pt x="72" y="13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2" y="184"/>
                  </a:lnTo>
                  <a:lnTo>
                    <a:pt x="92" y="184"/>
                  </a:lnTo>
                  <a:close/>
                  <a:moveTo>
                    <a:pt x="69" y="9"/>
                  </a:moveTo>
                  <a:lnTo>
                    <a:pt x="69" y="9"/>
                  </a:lnTo>
                  <a:lnTo>
                    <a:pt x="65" y="15"/>
                  </a:lnTo>
                  <a:lnTo>
                    <a:pt x="62" y="20"/>
                  </a:lnTo>
                  <a:lnTo>
                    <a:pt x="57" y="2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4" y="23"/>
                  </a:lnTo>
                  <a:lnTo>
                    <a:pt x="38" y="20"/>
                  </a:lnTo>
                  <a:lnTo>
                    <a:pt x="35" y="15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69" y="9"/>
                  </a:lnTo>
                  <a:lnTo>
                    <a:pt x="69" y="9"/>
                  </a:lnTo>
                  <a:close/>
                  <a:moveTo>
                    <a:pt x="96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90"/>
                  </a:lnTo>
                  <a:lnTo>
                    <a:pt x="1" y="191"/>
                  </a:lnTo>
                  <a:lnTo>
                    <a:pt x="2" y="192"/>
                  </a:lnTo>
                  <a:lnTo>
                    <a:pt x="4" y="192"/>
                  </a:lnTo>
                  <a:lnTo>
                    <a:pt x="96" y="192"/>
                  </a:lnTo>
                  <a:lnTo>
                    <a:pt x="96" y="192"/>
                  </a:lnTo>
                  <a:lnTo>
                    <a:pt x="98" y="192"/>
                  </a:lnTo>
                  <a:lnTo>
                    <a:pt x="99" y="191"/>
                  </a:lnTo>
                  <a:lnTo>
                    <a:pt x="100" y="190"/>
                  </a:lnTo>
                  <a:lnTo>
                    <a:pt x="100" y="188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0" y="3"/>
                  </a:lnTo>
                  <a:lnTo>
                    <a:pt x="99" y="2"/>
                  </a:lnTo>
                  <a:lnTo>
                    <a:pt x="98" y="1"/>
                  </a:lnTo>
                  <a:lnTo>
                    <a:pt x="96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3" name="Freeform 67"/>
            <p:cNvSpPr>
              <a:spLocks/>
            </p:cNvSpPr>
            <p:nvPr/>
          </p:nvSpPr>
          <p:spPr bwMode="auto">
            <a:xfrm flipH="1">
              <a:off x="6321787" y="5883670"/>
              <a:ext cx="52388" cy="161674"/>
            </a:xfrm>
            <a:custGeom>
              <a:avLst/>
              <a:gdLst/>
              <a:ahLst/>
              <a:cxnLst>
                <a:cxn ang="0">
                  <a:pos x="33" y="65"/>
                </a:cxn>
                <a:cxn ang="0">
                  <a:pos x="33" y="65"/>
                </a:cxn>
                <a:cxn ang="0">
                  <a:pos x="27" y="62"/>
                </a:cxn>
                <a:cxn ang="0">
                  <a:pos x="24" y="59"/>
                </a:cxn>
                <a:cxn ang="0">
                  <a:pos x="21" y="55"/>
                </a:cxn>
                <a:cxn ang="0">
                  <a:pos x="20" y="49"/>
                </a:cxn>
                <a:cxn ang="0">
                  <a:pos x="20" y="49"/>
                </a:cxn>
                <a:cxn ang="0">
                  <a:pos x="21" y="44"/>
                </a:cxn>
                <a:cxn ang="0">
                  <a:pos x="24" y="40"/>
                </a:cxn>
                <a:cxn ang="0">
                  <a:pos x="27" y="36"/>
                </a:cxn>
                <a:cxn ang="0">
                  <a:pos x="33" y="34"/>
                </a:cxn>
                <a:cxn ang="0">
                  <a:pos x="33" y="19"/>
                </a:cxn>
                <a:cxn ang="0">
                  <a:pos x="33" y="19"/>
                </a:cxn>
                <a:cxn ang="0">
                  <a:pos x="25" y="17"/>
                </a:cxn>
                <a:cxn ang="0">
                  <a:pos x="19" y="13"/>
                </a:cxn>
                <a:cxn ang="0">
                  <a:pos x="13" y="8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7" y="108"/>
                </a:cxn>
                <a:cxn ang="0">
                  <a:pos x="15" y="105"/>
                </a:cxn>
                <a:cxn ang="0">
                  <a:pos x="24" y="103"/>
                </a:cxn>
                <a:cxn ang="0">
                  <a:pos x="33" y="102"/>
                </a:cxn>
                <a:cxn ang="0">
                  <a:pos x="33" y="65"/>
                </a:cxn>
              </a:cxnLst>
              <a:rect l="0" t="0" r="r" b="b"/>
              <a:pathLst>
                <a:path w="33" h="113">
                  <a:moveTo>
                    <a:pt x="33" y="65"/>
                  </a:moveTo>
                  <a:lnTo>
                    <a:pt x="33" y="65"/>
                  </a:lnTo>
                  <a:lnTo>
                    <a:pt x="27" y="62"/>
                  </a:lnTo>
                  <a:lnTo>
                    <a:pt x="24" y="59"/>
                  </a:lnTo>
                  <a:lnTo>
                    <a:pt x="21" y="55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1" y="44"/>
                  </a:lnTo>
                  <a:lnTo>
                    <a:pt x="24" y="40"/>
                  </a:lnTo>
                  <a:lnTo>
                    <a:pt x="27" y="36"/>
                  </a:lnTo>
                  <a:lnTo>
                    <a:pt x="33" y="34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25" y="17"/>
                  </a:lnTo>
                  <a:lnTo>
                    <a:pt x="19" y="13"/>
                  </a:lnTo>
                  <a:lnTo>
                    <a:pt x="13" y="8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7" y="108"/>
                  </a:lnTo>
                  <a:lnTo>
                    <a:pt x="15" y="105"/>
                  </a:lnTo>
                  <a:lnTo>
                    <a:pt x="24" y="103"/>
                  </a:lnTo>
                  <a:lnTo>
                    <a:pt x="33" y="102"/>
                  </a:lnTo>
                  <a:lnTo>
                    <a:pt x="33" y="65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4" name="Freeform 68"/>
            <p:cNvSpPr>
              <a:spLocks/>
            </p:cNvSpPr>
            <p:nvPr/>
          </p:nvSpPr>
          <p:spPr bwMode="auto">
            <a:xfrm flipH="1">
              <a:off x="6259874" y="5883670"/>
              <a:ext cx="52388" cy="145935"/>
            </a:xfrm>
            <a:custGeom>
              <a:avLst/>
              <a:gdLst/>
              <a:ahLst/>
              <a:cxnLst>
                <a:cxn ang="0">
                  <a:pos x="33" y="85"/>
                </a:cxn>
                <a:cxn ang="0">
                  <a:pos x="33" y="0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20" y="8"/>
                </a:cxn>
                <a:cxn ang="0">
                  <a:pos x="15" y="13"/>
                </a:cxn>
                <a:cxn ang="0">
                  <a:pos x="8" y="17"/>
                </a:cxn>
                <a:cxn ang="0">
                  <a:pos x="0" y="19"/>
                </a:cxn>
                <a:cxn ang="0">
                  <a:pos x="0" y="34"/>
                </a:cxn>
                <a:cxn ang="0">
                  <a:pos x="0" y="34"/>
                </a:cxn>
                <a:cxn ang="0">
                  <a:pos x="6" y="36"/>
                </a:cxn>
                <a:cxn ang="0">
                  <a:pos x="9" y="40"/>
                </a:cxn>
                <a:cxn ang="0">
                  <a:pos x="12" y="44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2" y="55"/>
                </a:cxn>
                <a:cxn ang="0">
                  <a:pos x="9" y="59"/>
                </a:cxn>
                <a:cxn ang="0">
                  <a:pos x="6" y="62"/>
                </a:cxn>
                <a:cxn ang="0">
                  <a:pos x="0" y="65"/>
                </a:cxn>
                <a:cxn ang="0">
                  <a:pos x="0" y="102"/>
                </a:cxn>
                <a:cxn ang="0">
                  <a:pos x="0" y="102"/>
                </a:cxn>
                <a:cxn ang="0">
                  <a:pos x="10" y="100"/>
                </a:cxn>
                <a:cxn ang="0">
                  <a:pos x="19" y="98"/>
                </a:cxn>
                <a:cxn ang="0">
                  <a:pos x="23" y="95"/>
                </a:cxn>
                <a:cxn ang="0">
                  <a:pos x="28" y="93"/>
                </a:cxn>
                <a:cxn ang="0">
                  <a:pos x="31" y="90"/>
                </a:cxn>
                <a:cxn ang="0">
                  <a:pos x="33" y="85"/>
                </a:cxn>
                <a:cxn ang="0">
                  <a:pos x="33" y="85"/>
                </a:cxn>
              </a:cxnLst>
              <a:rect l="0" t="0" r="r" b="b"/>
              <a:pathLst>
                <a:path w="33" h="102">
                  <a:moveTo>
                    <a:pt x="33" y="85"/>
                  </a:moveTo>
                  <a:lnTo>
                    <a:pt x="3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0" y="8"/>
                  </a:lnTo>
                  <a:lnTo>
                    <a:pt x="15" y="13"/>
                  </a:lnTo>
                  <a:lnTo>
                    <a:pt x="8" y="17"/>
                  </a:lnTo>
                  <a:lnTo>
                    <a:pt x="0" y="19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6" y="36"/>
                  </a:lnTo>
                  <a:lnTo>
                    <a:pt x="9" y="40"/>
                  </a:lnTo>
                  <a:lnTo>
                    <a:pt x="12" y="44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2" y="55"/>
                  </a:lnTo>
                  <a:lnTo>
                    <a:pt x="9" y="59"/>
                  </a:lnTo>
                  <a:lnTo>
                    <a:pt x="6" y="62"/>
                  </a:lnTo>
                  <a:lnTo>
                    <a:pt x="0" y="65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0" y="100"/>
                  </a:lnTo>
                  <a:lnTo>
                    <a:pt x="19" y="98"/>
                  </a:lnTo>
                  <a:lnTo>
                    <a:pt x="23" y="95"/>
                  </a:lnTo>
                  <a:lnTo>
                    <a:pt x="28" y="93"/>
                  </a:lnTo>
                  <a:lnTo>
                    <a:pt x="31" y="90"/>
                  </a:lnTo>
                  <a:lnTo>
                    <a:pt x="33" y="85"/>
                  </a:lnTo>
                  <a:lnTo>
                    <a:pt x="33" y="85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5" name="Freeform 69"/>
            <p:cNvSpPr>
              <a:spLocks/>
            </p:cNvSpPr>
            <p:nvPr/>
          </p:nvSpPr>
          <p:spPr bwMode="auto">
            <a:xfrm flipH="1">
              <a:off x="6321787" y="6029605"/>
              <a:ext cx="52388" cy="80121"/>
            </a:xfrm>
            <a:custGeom>
              <a:avLst/>
              <a:gdLst/>
              <a:ahLst/>
              <a:cxnLst>
                <a:cxn ang="0">
                  <a:pos x="33" y="56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24" y="1"/>
                </a:cxn>
                <a:cxn ang="0">
                  <a:pos x="15" y="3"/>
                </a:cxn>
                <a:cxn ang="0">
                  <a:pos x="7" y="6"/>
                </a:cxn>
                <a:cxn ang="0">
                  <a:pos x="0" y="11"/>
                </a:cxn>
                <a:cxn ang="0">
                  <a:pos x="0" y="56"/>
                </a:cxn>
                <a:cxn ang="0">
                  <a:pos x="33" y="56"/>
                </a:cxn>
              </a:cxnLst>
              <a:rect l="0" t="0" r="r" b="b"/>
              <a:pathLst>
                <a:path w="33" h="56">
                  <a:moveTo>
                    <a:pt x="33" y="56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24" y="1"/>
                  </a:lnTo>
                  <a:lnTo>
                    <a:pt x="15" y="3"/>
                  </a:lnTo>
                  <a:lnTo>
                    <a:pt x="7" y="6"/>
                  </a:lnTo>
                  <a:lnTo>
                    <a:pt x="0" y="11"/>
                  </a:lnTo>
                  <a:lnTo>
                    <a:pt x="0" y="56"/>
                  </a:lnTo>
                  <a:lnTo>
                    <a:pt x="33" y="56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6" name="Freeform 70"/>
            <p:cNvSpPr>
              <a:spLocks/>
            </p:cNvSpPr>
            <p:nvPr/>
          </p:nvSpPr>
          <p:spPr bwMode="auto">
            <a:xfrm flipH="1">
              <a:off x="6259874" y="6005283"/>
              <a:ext cx="52388" cy="104444"/>
            </a:xfrm>
            <a:custGeom>
              <a:avLst/>
              <a:gdLst/>
              <a:ahLst/>
              <a:cxnLst>
                <a:cxn ang="0">
                  <a:pos x="33" y="73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5"/>
                </a:cxn>
                <a:cxn ang="0">
                  <a:pos x="28" y="8"/>
                </a:cxn>
                <a:cxn ang="0">
                  <a:pos x="23" y="10"/>
                </a:cxn>
                <a:cxn ang="0">
                  <a:pos x="19" y="13"/>
                </a:cxn>
                <a:cxn ang="0">
                  <a:pos x="10" y="15"/>
                </a:cxn>
                <a:cxn ang="0">
                  <a:pos x="0" y="17"/>
                </a:cxn>
                <a:cxn ang="0">
                  <a:pos x="0" y="73"/>
                </a:cxn>
                <a:cxn ang="0">
                  <a:pos x="33" y="73"/>
                </a:cxn>
              </a:cxnLst>
              <a:rect l="0" t="0" r="r" b="b"/>
              <a:pathLst>
                <a:path w="33" h="73">
                  <a:moveTo>
                    <a:pt x="33" y="73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5"/>
                  </a:lnTo>
                  <a:lnTo>
                    <a:pt x="28" y="8"/>
                  </a:lnTo>
                  <a:lnTo>
                    <a:pt x="23" y="10"/>
                  </a:lnTo>
                  <a:lnTo>
                    <a:pt x="19" y="13"/>
                  </a:lnTo>
                  <a:lnTo>
                    <a:pt x="10" y="15"/>
                  </a:lnTo>
                  <a:lnTo>
                    <a:pt x="0" y="17"/>
                  </a:lnTo>
                  <a:lnTo>
                    <a:pt x="0" y="73"/>
                  </a:lnTo>
                  <a:lnTo>
                    <a:pt x="33" y="73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7" name="Rectangle 71"/>
            <p:cNvSpPr>
              <a:spLocks noChangeArrowheads="1"/>
            </p:cNvSpPr>
            <p:nvPr/>
          </p:nvSpPr>
          <p:spPr bwMode="auto">
            <a:xfrm flipH="1">
              <a:off x="6244000" y="6158372"/>
              <a:ext cx="146050" cy="261826"/>
            </a:xfrm>
            <a:prstGeom prst="rect">
              <a:avLst/>
            </a:prstGeom>
            <a:solidFill>
              <a:srgbClr val="73737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8" name="Freeform 72"/>
            <p:cNvSpPr>
              <a:spLocks/>
            </p:cNvSpPr>
            <p:nvPr/>
          </p:nvSpPr>
          <p:spPr bwMode="auto">
            <a:xfrm flipH="1">
              <a:off x="6283687" y="6158372"/>
              <a:ext cx="66675" cy="2861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42" y="4"/>
                </a:cxn>
                <a:cxn ang="0">
                  <a:pos x="41" y="8"/>
                </a:cxn>
                <a:cxn ang="0">
                  <a:pos x="39" y="12"/>
                </a:cxn>
                <a:cxn ang="0">
                  <a:pos x="36" y="15"/>
                </a:cxn>
                <a:cxn ang="0">
                  <a:pos x="33" y="17"/>
                </a:cxn>
                <a:cxn ang="0">
                  <a:pos x="30" y="19"/>
                </a:cxn>
                <a:cxn ang="0">
                  <a:pos x="26" y="20"/>
                </a:cxn>
                <a:cxn ang="0">
                  <a:pos x="21" y="20"/>
                </a:cxn>
                <a:cxn ang="0">
                  <a:pos x="21" y="20"/>
                </a:cxn>
                <a:cxn ang="0">
                  <a:pos x="17" y="20"/>
                </a:cxn>
                <a:cxn ang="0">
                  <a:pos x="12" y="19"/>
                </a:cxn>
                <a:cxn ang="0">
                  <a:pos x="9" y="17"/>
                </a:cxn>
                <a:cxn ang="0">
                  <a:pos x="6" y="15"/>
                </a:cxn>
                <a:cxn ang="0">
                  <a:pos x="4" y="12"/>
                </a:cxn>
                <a:cxn ang="0">
                  <a:pos x="1" y="8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42" y="0"/>
                </a:cxn>
              </a:cxnLst>
              <a:rect l="0" t="0" r="r" b="b"/>
              <a:pathLst>
                <a:path w="42" h="20">
                  <a:moveTo>
                    <a:pt x="42" y="0"/>
                  </a:moveTo>
                  <a:lnTo>
                    <a:pt x="42" y="0"/>
                  </a:lnTo>
                  <a:lnTo>
                    <a:pt x="42" y="4"/>
                  </a:lnTo>
                  <a:lnTo>
                    <a:pt x="41" y="8"/>
                  </a:lnTo>
                  <a:lnTo>
                    <a:pt x="39" y="12"/>
                  </a:lnTo>
                  <a:lnTo>
                    <a:pt x="36" y="15"/>
                  </a:lnTo>
                  <a:lnTo>
                    <a:pt x="33" y="17"/>
                  </a:lnTo>
                  <a:lnTo>
                    <a:pt x="30" y="19"/>
                  </a:lnTo>
                  <a:lnTo>
                    <a:pt x="26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7" y="20"/>
                  </a:lnTo>
                  <a:lnTo>
                    <a:pt x="12" y="19"/>
                  </a:lnTo>
                  <a:lnTo>
                    <a:pt x="9" y="17"/>
                  </a:lnTo>
                  <a:lnTo>
                    <a:pt x="6" y="15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9" name="Freeform 73"/>
            <p:cNvSpPr>
              <a:spLocks/>
            </p:cNvSpPr>
            <p:nvPr/>
          </p:nvSpPr>
          <p:spPr bwMode="auto">
            <a:xfrm flipH="1">
              <a:off x="6299562" y="6227047"/>
              <a:ext cx="34925" cy="30046"/>
            </a:xfrm>
            <a:custGeom>
              <a:avLst/>
              <a:gdLst/>
              <a:ahLst/>
              <a:cxnLst>
                <a:cxn ang="0">
                  <a:pos x="22" y="11"/>
                </a:cxn>
                <a:cxn ang="0">
                  <a:pos x="22" y="11"/>
                </a:cxn>
                <a:cxn ang="0">
                  <a:pos x="21" y="14"/>
                </a:cxn>
                <a:cxn ang="0">
                  <a:pos x="19" y="17"/>
                </a:cxn>
                <a:cxn ang="0">
                  <a:pos x="16" y="19"/>
                </a:cxn>
                <a:cxn ang="0">
                  <a:pos x="11" y="21"/>
                </a:cxn>
                <a:cxn ang="0">
                  <a:pos x="11" y="21"/>
                </a:cxn>
                <a:cxn ang="0">
                  <a:pos x="7" y="19"/>
                </a:cxn>
                <a:cxn ang="0">
                  <a:pos x="3" y="17"/>
                </a:cxn>
                <a:cxn ang="0">
                  <a:pos x="1" y="14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1" y="6"/>
                </a:cxn>
                <a:cxn ang="0">
                  <a:pos x="3" y="3"/>
                </a:cxn>
                <a:cxn ang="0">
                  <a:pos x="7" y="1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6" y="1"/>
                </a:cxn>
                <a:cxn ang="0">
                  <a:pos x="19" y="3"/>
                </a:cxn>
                <a:cxn ang="0">
                  <a:pos x="21" y="6"/>
                </a:cxn>
                <a:cxn ang="0">
                  <a:pos x="22" y="11"/>
                </a:cxn>
                <a:cxn ang="0">
                  <a:pos x="22" y="11"/>
                </a:cxn>
              </a:cxnLst>
              <a:rect l="0" t="0" r="r" b="b"/>
              <a:pathLst>
                <a:path w="22" h="21">
                  <a:moveTo>
                    <a:pt x="22" y="11"/>
                  </a:moveTo>
                  <a:lnTo>
                    <a:pt x="22" y="11"/>
                  </a:lnTo>
                  <a:lnTo>
                    <a:pt x="21" y="14"/>
                  </a:lnTo>
                  <a:lnTo>
                    <a:pt x="19" y="17"/>
                  </a:lnTo>
                  <a:lnTo>
                    <a:pt x="16" y="19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7" y="19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6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19" y="3"/>
                  </a:lnTo>
                  <a:lnTo>
                    <a:pt x="21" y="6"/>
                  </a:lnTo>
                  <a:lnTo>
                    <a:pt x="22" y="11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0" name="Freeform 74"/>
            <p:cNvSpPr>
              <a:spLocks/>
            </p:cNvSpPr>
            <p:nvPr/>
          </p:nvSpPr>
          <p:spPr bwMode="auto">
            <a:xfrm flipH="1">
              <a:off x="6304324" y="6231340"/>
              <a:ext cx="14288" cy="11446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7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1" y="7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7" y="1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9" h="8">
                  <a:moveTo>
                    <a:pt x="9" y="4"/>
                  </a:moveTo>
                  <a:lnTo>
                    <a:pt x="9" y="4"/>
                  </a:lnTo>
                  <a:lnTo>
                    <a:pt x="7" y="7"/>
                  </a:lnTo>
                  <a:lnTo>
                    <a:pt x="4" y="8"/>
                  </a:lnTo>
                  <a:lnTo>
                    <a:pt x="4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1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1" name="Freeform 75"/>
            <p:cNvSpPr>
              <a:spLocks noEditPoints="1"/>
            </p:cNvSpPr>
            <p:nvPr/>
          </p:nvSpPr>
          <p:spPr bwMode="auto">
            <a:xfrm flipH="1">
              <a:off x="6296387" y="6224186"/>
              <a:ext cx="41275" cy="35769"/>
            </a:xfrm>
            <a:custGeom>
              <a:avLst/>
              <a:gdLst/>
              <a:ahLst/>
              <a:cxnLst>
                <a:cxn ang="0">
                  <a:pos x="4" y="13"/>
                </a:cxn>
                <a:cxn ang="0">
                  <a:pos x="4" y="13"/>
                </a:cxn>
                <a:cxn ang="0">
                  <a:pos x="5" y="9"/>
                </a:cxn>
                <a:cxn ang="0">
                  <a:pos x="8" y="6"/>
                </a:cxn>
                <a:cxn ang="0">
                  <a:pos x="10" y="5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5"/>
                </a:cxn>
                <a:cxn ang="0">
                  <a:pos x="19" y="6"/>
                </a:cxn>
                <a:cxn ang="0">
                  <a:pos x="21" y="9"/>
                </a:cxn>
                <a:cxn ang="0">
                  <a:pos x="22" y="13"/>
                </a:cxn>
                <a:cxn ang="0">
                  <a:pos x="22" y="13"/>
                </a:cxn>
                <a:cxn ang="0">
                  <a:pos x="21" y="16"/>
                </a:cxn>
                <a:cxn ang="0">
                  <a:pos x="19" y="18"/>
                </a:cxn>
                <a:cxn ang="0">
                  <a:pos x="16" y="20"/>
                </a:cxn>
                <a:cxn ang="0">
                  <a:pos x="13" y="20"/>
                </a:cxn>
                <a:cxn ang="0">
                  <a:pos x="13" y="20"/>
                </a:cxn>
                <a:cxn ang="0">
                  <a:pos x="10" y="20"/>
                </a:cxn>
                <a:cxn ang="0">
                  <a:pos x="8" y="18"/>
                </a:cxn>
                <a:cxn ang="0">
                  <a:pos x="5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1" y="17"/>
                </a:cxn>
                <a:cxn ang="0">
                  <a:pos x="4" y="21"/>
                </a:cxn>
                <a:cxn ang="0">
                  <a:pos x="8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19" y="24"/>
                </a:cxn>
                <a:cxn ang="0">
                  <a:pos x="22" y="21"/>
                </a:cxn>
                <a:cxn ang="0">
                  <a:pos x="25" y="17"/>
                </a:cxn>
                <a:cxn ang="0">
                  <a:pos x="26" y="13"/>
                </a:cxn>
                <a:cxn ang="0">
                  <a:pos x="26" y="13"/>
                </a:cxn>
                <a:cxn ang="0">
                  <a:pos x="25" y="7"/>
                </a:cxn>
                <a:cxn ang="0">
                  <a:pos x="22" y="3"/>
                </a:cxn>
                <a:cxn ang="0">
                  <a:pos x="19" y="1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8" y="1"/>
                </a:cxn>
                <a:cxn ang="0">
                  <a:pos x="4" y="3"/>
                </a:cxn>
                <a:cxn ang="0">
                  <a:pos x="1" y="7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26" h="25">
                  <a:moveTo>
                    <a:pt x="4" y="13"/>
                  </a:moveTo>
                  <a:lnTo>
                    <a:pt x="4" y="13"/>
                  </a:lnTo>
                  <a:lnTo>
                    <a:pt x="5" y="9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6" y="5"/>
                  </a:lnTo>
                  <a:lnTo>
                    <a:pt x="19" y="6"/>
                  </a:lnTo>
                  <a:lnTo>
                    <a:pt x="21" y="9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1" y="16"/>
                  </a:lnTo>
                  <a:lnTo>
                    <a:pt x="19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4" y="13"/>
                  </a:lnTo>
                  <a:lnTo>
                    <a:pt x="4" y="13"/>
                  </a:lnTo>
                  <a:close/>
                  <a:moveTo>
                    <a:pt x="0" y="13"/>
                  </a:moveTo>
                  <a:lnTo>
                    <a:pt x="0" y="13"/>
                  </a:lnTo>
                  <a:lnTo>
                    <a:pt x="1" y="17"/>
                  </a:lnTo>
                  <a:lnTo>
                    <a:pt x="4" y="21"/>
                  </a:lnTo>
                  <a:lnTo>
                    <a:pt x="8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9" y="24"/>
                  </a:lnTo>
                  <a:lnTo>
                    <a:pt x="22" y="21"/>
                  </a:lnTo>
                  <a:lnTo>
                    <a:pt x="25" y="17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7"/>
                  </a:lnTo>
                  <a:lnTo>
                    <a:pt x="22" y="3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2" name="Freeform 76"/>
            <p:cNvSpPr>
              <a:spLocks noEditPoints="1"/>
            </p:cNvSpPr>
            <p:nvPr/>
          </p:nvSpPr>
          <p:spPr bwMode="auto">
            <a:xfrm flipH="1">
              <a:off x="6237650" y="6151218"/>
              <a:ext cx="158750" cy="276133"/>
            </a:xfrm>
            <a:custGeom>
              <a:avLst/>
              <a:gdLst/>
              <a:ahLst/>
              <a:cxnLst>
                <a:cxn ang="0">
                  <a:pos x="92" y="184"/>
                </a:cxn>
                <a:cxn ang="0">
                  <a:pos x="9" y="184"/>
                </a:cxn>
                <a:cxn ang="0">
                  <a:pos x="9" y="9"/>
                </a:cxn>
                <a:cxn ang="0">
                  <a:pos x="27" y="9"/>
                </a:cxn>
                <a:cxn ang="0">
                  <a:pos x="30" y="17"/>
                </a:cxn>
                <a:cxn ang="0">
                  <a:pos x="35" y="22"/>
                </a:cxn>
                <a:cxn ang="0">
                  <a:pos x="42" y="27"/>
                </a:cxn>
                <a:cxn ang="0">
                  <a:pos x="50" y="28"/>
                </a:cxn>
                <a:cxn ang="0">
                  <a:pos x="55" y="28"/>
                </a:cxn>
                <a:cxn ang="0">
                  <a:pos x="62" y="25"/>
                </a:cxn>
                <a:cxn ang="0">
                  <a:pos x="68" y="20"/>
                </a:cxn>
                <a:cxn ang="0">
                  <a:pos x="72" y="13"/>
                </a:cxn>
                <a:cxn ang="0">
                  <a:pos x="73" y="9"/>
                </a:cxn>
                <a:cxn ang="0">
                  <a:pos x="92" y="9"/>
                </a:cxn>
                <a:cxn ang="0">
                  <a:pos x="92" y="184"/>
                </a:cxn>
                <a:cxn ang="0">
                  <a:pos x="69" y="9"/>
                </a:cxn>
                <a:cxn ang="0">
                  <a:pos x="62" y="20"/>
                </a:cxn>
                <a:cxn ang="0">
                  <a:pos x="50" y="23"/>
                </a:cxn>
                <a:cxn ang="0">
                  <a:pos x="44" y="22"/>
                </a:cxn>
                <a:cxn ang="0">
                  <a:pos x="35" y="14"/>
                </a:cxn>
                <a:cxn ang="0">
                  <a:pos x="32" y="9"/>
                </a:cxn>
                <a:cxn ang="0">
                  <a:pos x="69" y="9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188"/>
                </a:cxn>
                <a:cxn ang="0">
                  <a:pos x="0" y="191"/>
                </a:cxn>
                <a:cxn ang="0">
                  <a:pos x="2" y="193"/>
                </a:cxn>
                <a:cxn ang="0">
                  <a:pos x="96" y="193"/>
                </a:cxn>
                <a:cxn ang="0">
                  <a:pos x="98" y="193"/>
                </a:cxn>
                <a:cxn ang="0">
                  <a:pos x="100" y="191"/>
                </a:cxn>
                <a:cxn ang="0">
                  <a:pos x="100" y="5"/>
                </a:cxn>
                <a:cxn ang="0">
                  <a:pos x="100" y="2"/>
                </a:cxn>
                <a:cxn ang="0">
                  <a:pos x="98" y="0"/>
                </a:cxn>
                <a:cxn ang="0">
                  <a:pos x="96" y="0"/>
                </a:cxn>
              </a:cxnLst>
              <a:rect l="0" t="0" r="r" b="b"/>
              <a:pathLst>
                <a:path w="100" h="193">
                  <a:moveTo>
                    <a:pt x="92" y="184"/>
                  </a:moveTo>
                  <a:lnTo>
                    <a:pt x="92" y="184"/>
                  </a:lnTo>
                  <a:lnTo>
                    <a:pt x="9" y="184"/>
                  </a:lnTo>
                  <a:lnTo>
                    <a:pt x="9" y="184"/>
                  </a:lnTo>
                  <a:lnTo>
                    <a:pt x="9" y="9"/>
                  </a:lnTo>
                  <a:lnTo>
                    <a:pt x="9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30" y="17"/>
                  </a:lnTo>
                  <a:lnTo>
                    <a:pt x="33" y="20"/>
                  </a:lnTo>
                  <a:lnTo>
                    <a:pt x="35" y="22"/>
                  </a:lnTo>
                  <a:lnTo>
                    <a:pt x="38" y="25"/>
                  </a:lnTo>
                  <a:lnTo>
                    <a:pt x="42" y="27"/>
                  </a:lnTo>
                  <a:lnTo>
                    <a:pt x="46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5" y="28"/>
                  </a:lnTo>
                  <a:lnTo>
                    <a:pt x="58" y="27"/>
                  </a:lnTo>
                  <a:lnTo>
                    <a:pt x="62" y="25"/>
                  </a:lnTo>
                  <a:lnTo>
                    <a:pt x="65" y="22"/>
                  </a:lnTo>
                  <a:lnTo>
                    <a:pt x="68" y="20"/>
                  </a:lnTo>
                  <a:lnTo>
                    <a:pt x="70" y="17"/>
                  </a:lnTo>
                  <a:lnTo>
                    <a:pt x="72" y="13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2" y="184"/>
                  </a:lnTo>
                  <a:lnTo>
                    <a:pt x="92" y="184"/>
                  </a:lnTo>
                  <a:close/>
                  <a:moveTo>
                    <a:pt x="69" y="9"/>
                  </a:moveTo>
                  <a:lnTo>
                    <a:pt x="69" y="9"/>
                  </a:lnTo>
                  <a:lnTo>
                    <a:pt x="65" y="14"/>
                  </a:lnTo>
                  <a:lnTo>
                    <a:pt x="62" y="20"/>
                  </a:lnTo>
                  <a:lnTo>
                    <a:pt x="57" y="22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44" y="22"/>
                  </a:lnTo>
                  <a:lnTo>
                    <a:pt x="38" y="20"/>
                  </a:lnTo>
                  <a:lnTo>
                    <a:pt x="35" y="14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69" y="9"/>
                  </a:lnTo>
                  <a:lnTo>
                    <a:pt x="69" y="9"/>
                  </a:lnTo>
                  <a:close/>
                  <a:moveTo>
                    <a:pt x="96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91"/>
                  </a:lnTo>
                  <a:lnTo>
                    <a:pt x="1" y="192"/>
                  </a:lnTo>
                  <a:lnTo>
                    <a:pt x="2" y="193"/>
                  </a:lnTo>
                  <a:lnTo>
                    <a:pt x="4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8" y="193"/>
                  </a:lnTo>
                  <a:lnTo>
                    <a:pt x="99" y="192"/>
                  </a:lnTo>
                  <a:lnTo>
                    <a:pt x="100" y="191"/>
                  </a:lnTo>
                  <a:lnTo>
                    <a:pt x="100" y="188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0" y="2"/>
                  </a:lnTo>
                  <a:lnTo>
                    <a:pt x="99" y="1"/>
                  </a:lnTo>
                  <a:lnTo>
                    <a:pt x="98" y="0"/>
                  </a:lnTo>
                  <a:lnTo>
                    <a:pt x="96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3" name="Freeform 77"/>
            <p:cNvSpPr>
              <a:spLocks/>
            </p:cNvSpPr>
            <p:nvPr/>
          </p:nvSpPr>
          <p:spPr bwMode="auto">
            <a:xfrm flipH="1">
              <a:off x="6321787" y="6171249"/>
              <a:ext cx="52388" cy="161674"/>
            </a:xfrm>
            <a:custGeom>
              <a:avLst/>
              <a:gdLst/>
              <a:ahLst/>
              <a:cxnLst>
                <a:cxn ang="0">
                  <a:pos x="33" y="65"/>
                </a:cxn>
                <a:cxn ang="0">
                  <a:pos x="33" y="65"/>
                </a:cxn>
                <a:cxn ang="0">
                  <a:pos x="27" y="63"/>
                </a:cxn>
                <a:cxn ang="0">
                  <a:pos x="24" y="60"/>
                </a:cxn>
                <a:cxn ang="0">
                  <a:pos x="21" y="55"/>
                </a:cxn>
                <a:cxn ang="0">
                  <a:pos x="20" y="50"/>
                </a:cxn>
                <a:cxn ang="0">
                  <a:pos x="20" y="50"/>
                </a:cxn>
                <a:cxn ang="0">
                  <a:pos x="21" y="44"/>
                </a:cxn>
                <a:cxn ang="0">
                  <a:pos x="24" y="39"/>
                </a:cxn>
                <a:cxn ang="0">
                  <a:pos x="27" y="35"/>
                </a:cxn>
                <a:cxn ang="0">
                  <a:pos x="33" y="33"/>
                </a:cxn>
                <a:cxn ang="0">
                  <a:pos x="33" y="19"/>
                </a:cxn>
                <a:cxn ang="0">
                  <a:pos x="33" y="19"/>
                </a:cxn>
                <a:cxn ang="0">
                  <a:pos x="25" y="17"/>
                </a:cxn>
                <a:cxn ang="0">
                  <a:pos x="19" y="13"/>
                </a:cxn>
                <a:cxn ang="0">
                  <a:pos x="13" y="7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7" y="108"/>
                </a:cxn>
                <a:cxn ang="0">
                  <a:pos x="15" y="106"/>
                </a:cxn>
                <a:cxn ang="0">
                  <a:pos x="24" y="103"/>
                </a:cxn>
                <a:cxn ang="0">
                  <a:pos x="33" y="102"/>
                </a:cxn>
                <a:cxn ang="0">
                  <a:pos x="33" y="65"/>
                </a:cxn>
              </a:cxnLst>
              <a:rect l="0" t="0" r="r" b="b"/>
              <a:pathLst>
                <a:path w="33" h="113">
                  <a:moveTo>
                    <a:pt x="33" y="65"/>
                  </a:moveTo>
                  <a:lnTo>
                    <a:pt x="33" y="65"/>
                  </a:lnTo>
                  <a:lnTo>
                    <a:pt x="27" y="63"/>
                  </a:lnTo>
                  <a:lnTo>
                    <a:pt x="24" y="60"/>
                  </a:lnTo>
                  <a:lnTo>
                    <a:pt x="21" y="55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1" y="44"/>
                  </a:lnTo>
                  <a:lnTo>
                    <a:pt x="24" y="39"/>
                  </a:lnTo>
                  <a:lnTo>
                    <a:pt x="27" y="35"/>
                  </a:lnTo>
                  <a:lnTo>
                    <a:pt x="33" y="33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25" y="17"/>
                  </a:lnTo>
                  <a:lnTo>
                    <a:pt x="19" y="13"/>
                  </a:lnTo>
                  <a:lnTo>
                    <a:pt x="13" y="7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7" y="108"/>
                  </a:lnTo>
                  <a:lnTo>
                    <a:pt x="15" y="106"/>
                  </a:lnTo>
                  <a:lnTo>
                    <a:pt x="24" y="103"/>
                  </a:lnTo>
                  <a:lnTo>
                    <a:pt x="33" y="102"/>
                  </a:lnTo>
                  <a:lnTo>
                    <a:pt x="33" y="65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4" name="Freeform 78"/>
            <p:cNvSpPr>
              <a:spLocks/>
            </p:cNvSpPr>
            <p:nvPr/>
          </p:nvSpPr>
          <p:spPr bwMode="auto">
            <a:xfrm flipH="1">
              <a:off x="6259874" y="6171249"/>
              <a:ext cx="52388" cy="144505"/>
            </a:xfrm>
            <a:custGeom>
              <a:avLst/>
              <a:gdLst/>
              <a:ahLst/>
              <a:cxnLst>
                <a:cxn ang="0">
                  <a:pos x="33" y="86"/>
                </a:cxn>
                <a:cxn ang="0">
                  <a:pos x="33" y="0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20" y="7"/>
                </a:cxn>
                <a:cxn ang="0">
                  <a:pos x="15" y="13"/>
                </a:cxn>
                <a:cxn ang="0">
                  <a:pos x="8" y="17"/>
                </a:cxn>
                <a:cxn ang="0">
                  <a:pos x="0" y="19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6" y="35"/>
                </a:cxn>
                <a:cxn ang="0">
                  <a:pos x="9" y="39"/>
                </a:cxn>
                <a:cxn ang="0">
                  <a:pos x="12" y="44"/>
                </a:cxn>
                <a:cxn ang="0">
                  <a:pos x="14" y="50"/>
                </a:cxn>
                <a:cxn ang="0">
                  <a:pos x="14" y="50"/>
                </a:cxn>
                <a:cxn ang="0">
                  <a:pos x="12" y="55"/>
                </a:cxn>
                <a:cxn ang="0">
                  <a:pos x="9" y="60"/>
                </a:cxn>
                <a:cxn ang="0">
                  <a:pos x="6" y="63"/>
                </a:cxn>
                <a:cxn ang="0">
                  <a:pos x="0" y="65"/>
                </a:cxn>
                <a:cxn ang="0">
                  <a:pos x="0" y="101"/>
                </a:cxn>
                <a:cxn ang="0">
                  <a:pos x="0" y="101"/>
                </a:cxn>
                <a:cxn ang="0">
                  <a:pos x="10" y="100"/>
                </a:cxn>
                <a:cxn ang="0">
                  <a:pos x="19" y="98"/>
                </a:cxn>
                <a:cxn ang="0">
                  <a:pos x="23" y="96"/>
                </a:cxn>
                <a:cxn ang="0">
                  <a:pos x="28" y="92"/>
                </a:cxn>
                <a:cxn ang="0">
                  <a:pos x="31" y="89"/>
                </a:cxn>
                <a:cxn ang="0">
                  <a:pos x="33" y="86"/>
                </a:cxn>
                <a:cxn ang="0">
                  <a:pos x="33" y="86"/>
                </a:cxn>
              </a:cxnLst>
              <a:rect l="0" t="0" r="r" b="b"/>
              <a:pathLst>
                <a:path w="33" h="101">
                  <a:moveTo>
                    <a:pt x="33" y="86"/>
                  </a:moveTo>
                  <a:lnTo>
                    <a:pt x="3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0" y="7"/>
                  </a:lnTo>
                  <a:lnTo>
                    <a:pt x="15" y="13"/>
                  </a:lnTo>
                  <a:lnTo>
                    <a:pt x="8" y="17"/>
                  </a:lnTo>
                  <a:lnTo>
                    <a:pt x="0" y="1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6" y="35"/>
                  </a:lnTo>
                  <a:lnTo>
                    <a:pt x="9" y="39"/>
                  </a:lnTo>
                  <a:lnTo>
                    <a:pt x="12" y="44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2" y="55"/>
                  </a:lnTo>
                  <a:lnTo>
                    <a:pt x="9" y="60"/>
                  </a:lnTo>
                  <a:lnTo>
                    <a:pt x="6" y="63"/>
                  </a:lnTo>
                  <a:lnTo>
                    <a:pt x="0" y="65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10" y="100"/>
                  </a:lnTo>
                  <a:lnTo>
                    <a:pt x="19" y="98"/>
                  </a:lnTo>
                  <a:lnTo>
                    <a:pt x="23" y="96"/>
                  </a:lnTo>
                  <a:lnTo>
                    <a:pt x="28" y="92"/>
                  </a:lnTo>
                  <a:lnTo>
                    <a:pt x="31" y="89"/>
                  </a:lnTo>
                  <a:lnTo>
                    <a:pt x="33" y="86"/>
                  </a:lnTo>
                  <a:lnTo>
                    <a:pt x="33" y="86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5" name="Freeform 79"/>
            <p:cNvSpPr>
              <a:spLocks/>
            </p:cNvSpPr>
            <p:nvPr/>
          </p:nvSpPr>
          <p:spPr bwMode="auto">
            <a:xfrm flipH="1">
              <a:off x="6321787" y="6317184"/>
              <a:ext cx="52388" cy="78691"/>
            </a:xfrm>
            <a:custGeom>
              <a:avLst/>
              <a:gdLst/>
              <a:ahLst/>
              <a:cxnLst>
                <a:cxn ang="0">
                  <a:pos x="33" y="55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24" y="1"/>
                </a:cxn>
                <a:cxn ang="0">
                  <a:pos x="15" y="4"/>
                </a:cxn>
                <a:cxn ang="0">
                  <a:pos x="7" y="6"/>
                </a:cxn>
                <a:cxn ang="0">
                  <a:pos x="0" y="11"/>
                </a:cxn>
                <a:cxn ang="0">
                  <a:pos x="0" y="55"/>
                </a:cxn>
                <a:cxn ang="0">
                  <a:pos x="33" y="55"/>
                </a:cxn>
              </a:cxnLst>
              <a:rect l="0" t="0" r="r" b="b"/>
              <a:pathLst>
                <a:path w="33" h="55">
                  <a:moveTo>
                    <a:pt x="33" y="55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24" y="1"/>
                  </a:lnTo>
                  <a:lnTo>
                    <a:pt x="15" y="4"/>
                  </a:lnTo>
                  <a:lnTo>
                    <a:pt x="7" y="6"/>
                  </a:lnTo>
                  <a:lnTo>
                    <a:pt x="0" y="11"/>
                  </a:lnTo>
                  <a:lnTo>
                    <a:pt x="0" y="55"/>
                  </a:lnTo>
                  <a:lnTo>
                    <a:pt x="33" y="55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6" name="Freeform 80"/>
            <p:cNvSpPr>
              <a:spLocks/>
            </p:cNvSpPr>
            <p:nvPr/>
          </p:nvSpPr>
          <p:spPr bwMode="auto">
            <a:xfrm flipH="1">
              <a:off x="6259874" y="6294292"/>
              <a:ext cx="52388" cy="101583"/>
            </a:xfrm>
            <a:custGeom>
              <a:avLst/>
              <a:gdLst/>
              <a:ahLst/>
              <a:cxnLst>
                <a:cxn ang="0">
                  <a:pos x="33" y="71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3"/>
                </a:cxn>
                <a:cxn ang="0">
                  <a:pos x="28" y="6"/>
                </a:cxn>
                <a:cxn ang="0">
                  <a:pos x="23" y="10"/>
                </a:cxn>
                <a:cxn ang="0">
                  <a:pos x="19" y="12"/>
                </a:cxn>
                <a:cxn ang="0">
                  <a:pos x="10" y="14"/>
                </a:cxn>
                <a:cxn ang="0">
                  <a:pos x="0" y="15"/>
                </a:cxn>
                <a:cxn ang="0">
                  <a:pos x="0" y="71"/>
                </a:cxn>
                <a:cxn ang="0">
                  <a:pos x="33" y="71"/>
                </a:cxn>
              </a:cxnLst>
              <a:rect l="0" t="0" r="r" b="b"/>
              <a:pathLst>
                <a:path w="33" h="71">
                  <a:moveTo>
                    <a:pt x="33" y="71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3"/>
                  </a:lnTo>
                  <a:lnTo>
                    <a:pt x="28" y="6"/>
                  </a:lnTo>
                  <a:lnTo>
                    <a:pt x="23" y="10"/>
                  </a:lnTo>
                  <a:lnTo>
                    <a:pt x="19" y="12"/>
                  </a:lnTo>
                  <a:lnTo>
                    <a:pt x="10" y="14"/>
                  </a:lnTo>
                  <a:lnTo>
                    <a:pt x="0" y="15"/>
                  </a:lnTo>
                  <a:lnTo>
                    <a:pt x="0" y="71"/>
                  </a:lnTo>
                  <a:lnTo>
                    <a:pt x="33" y="71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7" name="Rectangle 81"/>
            <p:cNvSpPr>
              <a:spLocks noChangeArrowheads="1"/>
            </p:cNvSpPr>
            <p:nvPr/>
          </p:nvSpPr>
          <p:spPr bwMode="auto">
            <a:xfrm flipH="1">
              <a:off x="6244000" y="6444520"/>
              <a:ext cx="146050" cy="263256"/>
            </a:xfrm>
            <a:prstGeom prst="rect">
              <a:avLst/>
            </a:prstGeom>
            <a:solidFill>
              <a:srgbClr val="73737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8" name="Freeform 82"/>
            <p:cNvSpPr>
              <a:spLocks/>
            </p:cNvSpPr>
            <p:nvPr/>
          </p:nvSpPr>
          <p:spPr bwMode="auto">
            <a:xfrm flipH="1">
              <a:off x="6283687" y="6444520"/>
              <a:ext cx="66675" cy="30046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42" y="4"/>
                </a:cxn>
                <a:cxn ang="0">
                  <a:pos x="41" y="8"/>
                </a:cxn>
                <a:cxn ang="0">
                  <a:pos x="39" y="12"/>
                </a:cxn>
                <a:cxn ang="0">
                  <a:pos x="36" y="15"/>
                </a:cxn>
                <a:cxn ang="0">
                  <a:pos x="33" y="17"/>
                </a:cxn>
                <a:cxn ang="0">
                  <a:pos x="30" y="20"/>
                </a:cxn>
                <a:cxn ang="0">
                  <a:pos x="26" y="21"/>
                </a:cxn>
                <a:cxn ang="0">
                  <a:pos x="21" y="21"/>
                </a:cxn>
                <a:cxn ang="0">
                  <a:pos x="21" y="21"/>
                </a:cxn>
                <a:cxn ang="0">
                  <a:pos x="17" y="21"/>
                </a:cxn>
                <a:cxn ang="0">
                  <a:pos x="12" y="20"/>
                </a:cxn>
                <a:cxn ang="0">
                  <a:pos x="9" y="17"/>
                </a:cxn>
                <a:cxn ang="0">
                  <a:pos x="6" y="15"/>
                </a:cxn>
                <a:cxn ang="0">
                  <a:pos x="4" y="12"/>
                </a:cxn>
                <a:cxn ang="0">
                  <a:pos x="1" y="8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42" y="0"/>
                </a:cxn>
              </a:cxnLst>
              <a:rect l="0" t="0" r="r" b="b"/>
              <a:pathLst>
                <a:path w="42" h="21">
                  <a:moveTo>
                    <a:pt x="42" y="0"/>
                  </a:moveTo>
                  <a:lnTo>
                    <a:pt x="42" y="0"/>
                  </a:lnTo>
                  <a:lnTo>
                    <a:pt x="42" y="4"/>
                  </a:lnTo>
                  <a:lnTo>
                    <a:pt x="41" y="8"/>
                  </a:lnTo>
                  <a:lnTo>
                    <a:pt x="39" y="12"/>
                  </a:lnTo>
                  <a:lnTo>
                    <a:pt x="36" y="15"/>
                  </a:lnTo>
                  <a:lnTo>
                    <a:pt x="33" y="17"/>
                  </a:lnTo>
                  <a:lnTo>
                    <a:pt x="30" y="20"/>
                  </a:lnTo>
                  <a:lnTo>
                    <a:pt x="26" y="21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17" y="21"/>
                  </a:lnTo>
                  <a:lnTo>
                    <a:pt x="12" y="20"/>
                  </a:lnTo>
                  <a:lnTo>
                    <a:pt x="9" y="17"/>
                  </a:lnTo>
                  <a:lnTo>
                    <a:pt x="6" y="15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9" name="Freeform 83"/>
            <p:cNvSpPr>
              <a:spLocks/>
            </p:cNvSpPr>
            <p:nvPr/>
          </p:nvSpPr>
          <p:spPr bwMode="auto">
            <a:xfrm flipH="1">
              <a:off x="6299562" y="6513195"/>
              <a:ext cx="34925" cy="3004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2" y="10"/>
                </a:cxn>
                <a:cxn ang="0">
                  <a:pos x="21" y="14"/>
                </a:cxn>
                <a:cxn ang="0">
                  <a:pos x="19" y="18"/>
                </a:cxn>
                <a:cxn ang="0">
                  <a:pos x="16" y="20"/>
                </a:cxn>
                <a:cxn ang="0">
                  <a:pos x="11" y="21"/>
                </a:cxn>
                <a:cxn ang="0">
                  <a:pos x="11" y="21"/>
                </a:cxn>
                <a:cxn ang="0">
                  <a:pos x="7" y="20"/>
                </a:cxn>
                <a:cxn ang="0">
                  <a:pos x="3" y="18"/>
                </a:cxn>
                <a:cxn ang="0">
                  <a:pos x="1" y="14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1" y="7"/>
                </a:cxn>
                <a:cxn ang="0">
                  <a:pos x="3" y="3"/>
                </a:cxn>
                <a:cxn ang="0">
                  <a:pos x="7" y="1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6" y="1"/>
                </a:cxn>
                <a:cxn ang="0">
                  <a:pos x="19" y="3"/>
                </a:cxn>
                <a:cxn ang="0">
                  <a:pos x="21" y="7"/>
                </a:cxn>
                <a:cxn ang="0">
                  <a:pos x="22" y="10"/>
                </a:cxn>
                <a:cxn ang="0">
                  <a:pos x="22" y="10"/>
                </a:cxn>
              </a:cxnLst>
              <a:rect l="0" t="0" r="r" b="b"/>
              <a:pathLst>
                <a:path w="22" h="21">
                  <a:moveTo>
                    <a:pt x="22" y="10"/>
                  </a:moveTo>
                  <a:lnTo>
                    <a:pt x="22" y="10"/>
                  </a:lnTo>
                  <a:lnTo>
                    <a:pt x="21" y="14"/>
                  </a:lnTo>
                  <a:lnTo>
                    <a:pt x="19" y="18"/>
                  </a:lnTo>
                  <a:lnTo>
                    <a:pt x="16" y="20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7" y="20"/>
                  </a:lnTo>
                  <a:lnTo>
                    <a:pt x="3" y="18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7"/>
                  </a:lnTo>
                  <a:lnTo>
                    <a:pt x="3" y="3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19" y="3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30" name="Freeform 84"/>
            <p:cNvSpPr>
              <a:spLocks/>
            </p:cNvSpPr>
            <p:nvPr/>
          </p:nvSpPr>
          <p:spPr bwMode="auto">
            <a:xfrm flipH="1">
              <a:off x="6304324" y="6517488"/>
              <a:ext cx="14288" cy="11446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7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1" y="7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7" y="1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9" h="8">
                  <a:moveTo>
                    <a:pt x="9" y="4"/>
                  </a:moveTo>
                  <a:lnTo>
                    <a:pt x="9" y="4"/>
                  </a:lnTo>
                  <a:lnTo>
                    <a:pt x="7" y="7"/>
                  </a:lnTo>
                  <a:lnTo>
                    <a:pt x="4" y="8"/>
                  </a:lnTo>
                  <a:lnTo>
                    <a:pt x="4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1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31" name="Freeform 85"/>
            <p:cNvSpPr>
              <a:spLocks noEditPoints="1"/>
            </p:cNvSpPr>
            <p:nvPr/>
          </p:nvSpPr>
          <p:spPr bwMode="auto">
            <a:xfrm flipH="1">
              <a:off x="6296387" y="6510334"/>
              <a:ext cx="41275" cy="35769"/>
            </a:xfrm>
            <a:custGeom>
              <a:avLst/>
              <a:gdLst/>
              <a:ahLst/>
              <a:cxnLst>
                <a:cxn ang="0">
                  <a:pos x="4" y="12"/>
                </a:cxn>
                <a:cxn ang="0">
                  <a:pos x="4" y="12"/>
                </a:cxn>
                <a:cxn ang="0">
                  <a:pos x="5" y="9"/>
                </a:cxn>
                <a:cxn ang="0">
                  <a:pos x="8" y="6"/>
                </a:cxn>
                <a:cxn ang="0">
                  <a:pos x="10" y="4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4"/>
                </a:cxn>
                <a:cxn ang="0">
                  <a:pos x="19" y="6"/>
                </a:cxn>
                <a:cxn ang="0">
                  <a:pos x="21" y="9"/>
                </a:cxn>
                <a:cxn ang="0">
                  <a:pos x="22" y="12"/>
                </a:cxn>
                <a:cxn ang="0">
                  <a:pos x="22" y="12"/>
                </a:cxn>
                <a:cxn ang="0">
                  <a:pos x="21" y="15"/>
                </a:cxn>
                <a:cxn ang="0">
                  <a:pos x="19" y="18"/>
                </a:cxn>
                <a:cxn ang="0">
                  <a:pos x="16" y="20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0" y="20"/>
                </a:cxn>
                <a:cxn ang="0">
                  <a:pos x="8" y="18"/>
                </a:cxn>
                <a:cxn ang="0">
                  <a:pos x="5" y="15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" y="17"/>
                </a:cxn>
                <a:cxn ang="0">
                  <a:pos x="4" y="22"/>
                </a:cxn>
                <a:cxn ang="0">
                  <a:pos x="8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19" y="24"/>
                </a:cxn>
                <a:cxn ang="0">
                  <a:pos x="22" y="22"/>
                </a:cxn>
                <a:cxn ang="0">
                  <a:pos x="25" y="17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5" y="8"/>
                </a:cxn>
                <a:cxn ang="0">
                  <a:pos x="22" y="3"/>
                </a:cxn>
                <a:cxn ang="0">
                  <a:pos x="19" y="1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8" y="1"/>
                </a:cxn>
                <a:cxn ang="0">
                  <a:pos x="4" y="3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26" h="25">
                  <a:moveTo>
                    <a:pt x="4" y="12"/>
                  </a:moveTo>
                  <a:lnTo>
                    <a:pt x="4" y="12"/>
                  </a:lnTo>
                  <a:lnTo>
                    <a:pt x="5" y="9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6" y="4"/>
                  </a:lnTo>
                  <a:lnTo>
                    <a:pt x="19" y="6"/>
                  </a:lnTo>
                  <a:lnTo>
                    <a:pt x="21" y="9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1" y="15"/>
                  </a:lnTo>
                  <a:lnTo>
                    <a:pt x="19" y="18"/>
                  </a:lnTo>
                  <a:lnTo>
                    <a:pt x="16" y="20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5" y="15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0" y="12"/>
                  </a:moveTo>
                  <a:lnTo>
                    <a:pt x="0" y="12"/>
                  </a:lnTo>
                  <a:lnTo>
                    <a:pt x="1" y="17"/>
                  </a:lnTo>
                  <a:lnTo>
                    <a:pt x="4" y="22"/>
                  </a:lnTo>
                  <a:lnTo>
                    <a:pt x="8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9" y="24"/>
                  </a:lnTo>
                  <a:lnTo>
                    <a:pt x="22" y="22"/>
                  </a:lnTo>
                  <a:lnTo>
                    <a:pt x="25" y="17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5" y="8"/>
                  </a:lnTo>
                  <a:lnTo>
                    <a:pt x="22" y="3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3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32" name="Freeform 86"/>
            <p:cNvSpPr>
              <a:spLocks noEditPoints="1"/>
            </p:cNvSpPr>
            <p:nvPr/>
          </p:nvSpPr>
          <p:spPr bwMode="auto">
            <a:xfrm flipH="1">
              <a:off x="6237650" y="6438797"/>
              <a:ext cx="158750" cy="274702"/>
            </a:xfrm>
            <a:custGeom>
              <a:avLst/>
              <a:gdLst/>
              <a:ahLst/>
              <a:cxnLst>
                <a:cxn ang="0">
                  <a:pos x="92" y="183"/>
                </a:cxn>
                <a:cxn ang="0">
                  <a:pos x="9" y="183"/>
                </a:cxn>
                <a:cxn ang="0">
                  <a:pos x="9" y="8"/>
                </a:cxn>
                <a:cxn ang="0">
                  <a:pos x="27" y="8"/>
                </a:cxn>
                <a:cxn ang="0">
                  <a:pos x="30" y="16"/>
                </a:cxn>
                <a:cxn ang="0">
                  <a:pos x="35" y="21"/>
                </a:cxn>
                <a:cxn ang="0">
                  <a:pos x="42" y="26"/>
                </a:cxn>
                <a:cxn ang="0">
                  <a:pos x="50" y="27"/>
                </a:cxn>
                <a:cxn ang="0">
                  <a:pos x="55" y="27"/>
                </a:cxn>
                <a:cxn ang="0">
                  <a:pos x="62" y="24"/>
                </a:cxn>
                <a:cxn ang="0">
                  <a:pos x="68" y="19"/>
                </a:cxn>
                <a:cxn ang="0">
                  <a:pos x="72" y="12"/>
                </a:cxn>
                <a:cxn ang="0">
                  <a:pos x="73" y="8"/>
                </a:cxn>
                <a:cxn ang="0">
                  <a:pos x="92" y="8"/>
                </a:cxn>
                <a:cxn ang="0">
                  <a:pos x="92" y="183"/>
                </a:cxn>
                <a:cxn ang="0">
                  <a:pos x="69" y="8"/>
                </a:cxn>
                <a:cxn ang="0">
                  <a:pos x="62" y="18"/>
                </a:cxn>
                <a:cxn ang="0">
                  <a:pos x="50" y="22"/>
                </a:cxn>
                <a:cxn ang="0">
                  <a:pos x="44" y="21"/>
                </a:cxn>
                <a:cxn ang="0">
                  <a:pos x="35" y="14"/>
                </a:cxn>
                <a:cxn ang="0">
                  <a:pos x="32" y="8"/>
                </a:cxn>
                <a:cxn ang="0">
                  <a:pos x="69" y="8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188"/>
                </a:cxn>
                <a:cxn ang="0">
                  <a:pos x="0" y="189"/>
                </a:cxn>
                <a:cxn ang="0">
                  <a:pos x="2" y="191"/>
                </a:cxn>
                <a:cxn ang="0">
                  <a:pos x="96" y="192"/>
                </a:cxn>
                <a:cxn ang="0">
                  <a:pos x="98" y="191"/>
                </a:cxn>
                <a:cxn ang="0">
                  <a:pos x="100" y="189"/>
                </a:cxn>
                <a:cxn ang="0">
                  <a:pos x="100" y="4"/>
                </a:cxn>
                <a:cxn ang="0">
                  <a:pos x="100" y="2"/>
                </a:cxn>
                <a:cxn ang="0">
                  <a:pos x="98" y="0"/>
                </a:cxn>
                <a:cxn ang="0">
                  <a:pos x="96" y="0"/>
                </a:cxn>
              </a:cxnLst>
              <a:rect l="0" t="0" r="r" b="b"/>
              <a:pathLst>
                <a:path w="100" h="192">
                  <a:moveTo>
                    <a:pt x="92" y="183"/>
                  </a:moveTo>
                  <a:lnTo>
                    <a:pt x="92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8"/>
                  </a:lnTo>
                  <a:lnTo>
                    <a:pt x="9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30" y="16"/>
                  </a:lnTo>
                  <a:lnTo>
                    <a:pt x="33" y="19"/>
                  </a:lnTo>
                  <a:lnTo>
                    <a:pt x="35" y="21"/>
                  </a:lnTo>
                  <a:lnTo>
                    <a:pt x="38" y="24"/>
                  </a:lnTo>
                  <a:lnTo>
                    <a:pt x="42" y="26"/>
                  </a:lnTo>
                  <a:lnTo>
                    <a:pt x="46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5" y="27"/>
                  </a:lnTo>
                  <a:lnTo>
                    <a:pt x="58" y="26"/>
                  </a:lnTo>
                  <a:lnTo>
                    <a:pt x="62" y="24"/>
                  </a:lnTo>
                  <a:lnTo>
                    <a:pt x="65" y="21"/>
                  </a:lnTo>
                  <a:lnTo>
                    <a:pt x="68" y="19"/>
                  </a:lnTo>
                  <a:lnTo>
                    <a:pt x="70" y="16"/>
                  </a:lnTo>
                  <a:lnTo>
                    <a:pt x="72" y="12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92" y="8"/>
                  </a:lnTo>
                  <a:lnTo>
                    <a:pt x="92" y="8"/>
                  </a:lnTo>
                  <a:lnTo>
                    <a:pt x="92" y="183"/>
                  </a:lnTo>
                  <a:lnTo>
                    <a:pt x="92" y="183"/>
                  </a:lnTo>
                  <a:close/>
                  <a:moveTo>
                    <a:pt x="69" y="8"/>
                  </a:moveTo>
                  <a:lnTo>
                    <a:pt x="69" y="8"/>
                  </a:lnTo>
                  <a:lnTo>
                    <a:pt x="65" y="14"/>
                  </a:lnTo>
                  <a:lnTo>
                    <a:pt x="62" y="18"/>
                  </a:lnTo>
                  <a:lnTo>
                    <a:pt x="57" y="21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44" y="21"/>
                  </a:lnTo>
                  <a:lnTo>
                    <a:pt x="38" y="18"/>
                  </a:lnTo>
                  <a:lnTo>
                    <a:pt x="35" y="14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69" y="8"/>
                  </a:lnTo>
                  <a:lnTo>
                    <a:pt x="69" y="8"/>
                  </a:lnTo>
                  <a:close/>
                  <a:moveTo>
                    <a:pt x="96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9"/>
                  </a:lnTo>
                  <a:lnTo>
                    <a:pt x="1" y="191"/>
                  </a:lnTo>
                  <a:lnTo>
                    <a:pt x="2" y="191"/>
                  </a:lnTo>
                  <a:lnTo>
                    <a:pt x="4" y="192"/>
                  </a:lnTo>
                  <a:lnTo>
                    <a:pt x="96" y="192"/>
                  </a:lnTo>
                  <a:lnTo>
                    <a:pt x="96" y="192"/>
                  </a:lnTo>
                  <a:lnTo>
                    <a:pt x="98" y="191"/>
                  </a:lnTo>
                  <a:lnTo>
                    <a:pt x="99" y="191"/>
                  </a:lnTo>
                  <a:lnTo>
                    <a:pt x="100" y="189"/>
                  </a:lnTo>
                  <a:lnTo>
                    <a:pt x="100" y="188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0" y="2"/>
                  </a:lnTo>
                  <a:lnTo>
                    <a:pt x="99" y="1"/>
                  </a:lnTo>
                  <a:lnTo>
                    <a:pt x="98" y="0"/>
                  </a:lnTo>
                  <a:lnTo>
                    <a:pt x="96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33" name="Freeform 87"/>
            <p:cNvSpPr>
              <a:spLocks/>
            </p:cNvSpPr>
            <p:nvPr/>
          </p:nvSpPr>
          <p:spPr bwMode="auto">
            <a:xfrm flipH="1">
              <a:off x="6321787" y="6458827"/>
              <a:ext cx="52388" cy="160243"/>
            </a:xfrm>
            <a:custGeom>
              <a:avLst/>
              <a:gdLst/>
              <a:ahLst/>
              <a:cxnLst>
                <a:cxn ang="0">
                  <a:pos x="33" y="64"/>
                </a:cxn>
                <a:cxn ang="0">
                  <a:pos x="33" y="64"/>
                </a:cxn>
                <a:cxn ang="0">
                  <a:pos x="27" y="62"/>
                </a:cxn>
                <a:cxn ang="0">
                  <a:pos x="24" y="59"/>
                </a:cxn>
                <a:cxn ang="0">
                  <a:pos x="21" y="53"/>
                </a:cxn>
                <a:cxn ang="0">
                  <a:pos x="20" y="48"/>
                </a:cxn>
                <a:cxn ang="0">
                  <a:pos x="20" y="48"/>
                </a:cxn>
                <a:cxn ang="0">
                  <a:pos x="21" y="42"/>
                </a:cxn>
                <a:cxn ang="0">
                  <a:pos x="24" y="38"/>
                </a:cxn>
                <a:cxn ang="0">
                  <a:pos x="27" y="35"/>
                </a:cxn>
                <a:cxn ang="0">
                  <a:pos x="33" y="33"/>
                </a:cxn>
                <a:cxn ang="0">
                  <a:pos x="33" y="18"/>
                </a:cxn>
                <a:cxn ang="0">
                  <a:pos x="33" y="18"/>
                </a:cxn>
                <a:cxn ang="0">
                  <a:pos x="25" y="16"/>
                </a:cxn>
                <a:cxn ang="0">
                  <a:pos x="19" y="12"/>
                </a:cxn>
                <a:cxn ang="0">
                  <a:pos x="13" y="6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7" y="107"/>
                </a:cxn>
                <a:cxn ang="0">
                  <a:pos x="15" y="104"/>
                </a:cxn>
                <a:cxn ang="0">
                  <a:pos x="24" y="103"/>
                </a:cxn>
                <a:cxn ang="0">
                  <a:pos x="33" y="102"/>
                </a:cxn>
                <a:cxn ang="0">
                  <a:pos x="33" y="64"/>
                </a:cxn>
              </a:cxnLst>
              <a:rect l="0" t="0" r="r" b="b"/>
              <a:pathLst>
                <a:path w="33" h="112">
                  <a:moveTo>
                    <a:pt x="33" y="64"/>
                  </a:moveTo>
                  <a:lnTo>
                    <a:pt x="33" y="64"/>
                  </a:lnTo>
                  <a:lnTo>
                    <a:pt x="27" y="62"/>
                  </a:lnTo>
                  <a:lnTo>
                    <a:pt x="24" y="59"/>
                  </a:lnTo>
                  <a:lnTo>
                    <a:pt x="21" y="53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1" y="42"/>
                  </a:lnTo>
                  <a:lnTo>
                    <a:pt x="24" y="38"/>
                  </a:lnTo>
                  <a:lnTo>
                    <a:pt x="27" y="35"/>
                  </a:lnTo>
                  <a:lnTo>
                    <a:pt x="33" y="33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25" y="16"/>
                  </a:lnTo>
                  <a:lnTo>
                    <a:pt x="19" y="12"/>
                  </a:lnTo>
                  <a:lnTo>
                    <a:pt x="13" y="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7" y="107"/>
                  </a:lnTo>
                  <a:lnTo>
                    <a:pt x="15" y="104"/>
                  </a:lnTo>
                  <a:lnTo>
                    <a:pt x="24" y="103"/>
                  </a:lnTo>
                  <a:lnTo>
                    <a:pt x="33" y="102"/>
                  </a:lnTo>
                  <a:lnTo>
                    <a:pt x="33" y="64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34" name="Freeform 88"/>
            <p:cNvSpPr>
              <a:spLocks/>
            </p:cNvSpPr>
            <p:nvPr/>
          </p:nvSpPr>
          <p:spPr bwMode="auto">
            <a:xfrm flipH="1">
              <a:off x="6259874" y="6458827"/>
              <a:ext cx="52388" cy="143074"/>
            </a:xfrm>
            <a:custGeom>
              <a:avLst/>
              <a:gdLst/>
              <a:ahLst/>
              <a:cxnLst>
                <a:cxn ang="0">
                  <a:pos x="33" y="84"/>
                </a:cxn>
                <a:cxn ang="0">
                  <a:pos x="33" y="0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8" y="16"/>
                </a:cxn>
                <a:cxn ang="0">
                  <a:pos x="0" y="18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6" y="35"/>
                </a:cxn>
                <a:cxn ang="0">
                  <a:pos x="9" y="38"/>
                </a:cxn>
                <a:cxn ang="0">
                  <a:pos x="12" y="42"/>
                </a:cxn>
                <a:cxn ang="0">
                  <a:pos x="14" y="48"/>
                </a:cxn>
                <a:cxn ang="0">
                  <a:pos x="14" y="48"/>
                </a:cxn>
                <a:cxn ang="0">
                  <a:pos x="12" y="53"/>
                </a:cxn>
                <a:cxn ang="0">
                  <a:pos x="9" y="59"/>
                </a:cxn>
                <a:cxn ang="0">
                  <a:pos x="6" y="62"/>
                </a:cxn>
                <a:cxn ang="0">
                  <a:pos x="0" y="64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0" y="99"/>
                </a:cxn>
                <a:cxn ang="0">
                  <a:pos x="19" y="96"/>
                </a:cxn>
                <a:cxn ang="0">
                  <a:pos x="23" y="95"/>
                </a:cxn>
                <a:cxn ang="0">
                  <a:pos x="28" y="92"/>
                </a:cxn>
                <a:cxn ang="0">
                  <a:pos x="31" y="88"/>
                </a:cxn>
                <a:cxn ang="0">
                  <a:pos x="33" y="84"/>
                </a:cxn>
                <a:cxn ang="0">
                  <a:pos x="33" y="84"/>
                </a:cxn>
              </a:cxnLst>
              <a:rect l="0" t="0" r="r" b="b"/>
              <a:pathLst>
                <a:path w="33" h="100">
                  <a:moveTo>
                    <a:pt x="33" y="84"/>
                  </a:moveTo>
                  <a:lnTo>
                    <a:pt x="3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0" y="6"/>
                  </a:lnTo>
                  <a:lnTo>
                    <a:pt x="15" y="12"/>
                  </a:lnTo>
                  <a:lnTo>
                    <a:pt x="8" y="16"/>
                  </a:lnTo>
                  <a:lnTo>
                    <a:pt x="0" y="18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6" y="35"/>
                  </a:lnTo>
                  <a:lnTo>
                    <a:pt x="9" y="38"/>
                  </a:lnTo>
                  <a:lnTo>
                    <a:pt x="12" y="42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2" y="53"/>
                  </a:lnTo>
                  <a:lnTo>
                    <a:pt x="9" y="59"/>
                  </a:lnTo>
                  <a:lnTo>
                    <a:pt x="6" y="62"/>
                  </a:lnTo>
                  <a:lnTo>
                    <a:pt x="0" y="6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0" y="99"/>
                  </a:lnTo>
                  <a:lnTo>
                    <a:pt x="19" y="96"/>
                  </a:lnTo>
                  <a:lnTo>
                    <a:pt x="23" y="95"/>
                  </a:lnTo>
                  <a:lnTo>
                    <a:pt x="28" y="92"/>
                  </a:lnTo>
                  <a:lnTo>
                    <a:pt x="31" y="88"/>
                  </a:lnTo>
                  <a:lnTo>
                    <a:pt x="33" y="84"/>
                  </a:lnTo>
                  <a:lnTo>
                    <a:pt x="33" y="84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35" name="Freeform 89"/>
            <p:cNvSpPr>
              <a:spLocks/>
            </p:cNvSpPr>
            <p:nvPr/>
          </p:nvSpPr>
          <p:spPr bwMode="auto">
            <a:xfrm flipH="1">
              <a:off x="6321787" y="6604762"/>
              <a:ext cx="52388" cy="77260"/>
            </a:xfrm>
            <a:custGeom>
              <a:avLst/>
              <a:gdLst/>
              <a:ahLst/>
              <a:cxnLst>
                <a:cxn ang="0">
                  <a:pos x="33" y="54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24" y="1"/>
                </a:cxn>
                <a:cxn ang="0">
                  <a:pos x="15" y="2"/>
                </a:cxn>
                <a:cxn ang="0">
                  <a:pos x="7" y="5"/>
                </a:cxn>
                <a:cxn ang="0">
                  <a:pos x="0" y="10"/>
                </a:cxn>
                <a:cxn ang="0">
                  <a:pos x="0" y="54"/>
                </a:cxn>
                <a:cxn ang="0">
                  <a:pos x="33" y="54"/>
                </a:cxn>
              </a:cxnLst>
              <a:rect l="0" t="0" r="r" b="b"/>
              <a:pathLst>
                <a:path w="33" h="54">
                  <a:moveTo>
                    <a:pt x="33" y="54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24" y="1"/>
                  </a:lnTo>
                  <a:lnTo>
                    <a:pt x="15" y="2"/>
                  </a:lnTo>
                  <a:lnTo>
                    <a:pt x="7" y="5"/>
                  </a:lnTo>
                  <a:lnTo>
                    <a:pt x="0" y="10"/>
                  </a:lnTo>
                  <a:lnTo>
                    <a:pt x="0" y="54"/>
                  </a:lnTo>
                  <a:lnTo>
                    <a:pt x="33" y="54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36" name="Freeform 90"/>
            <p:cNvSpPr>
              <a:spLocks/>
            </p:cNvSpPr>
            <p:nvPr/>
          </p:nvSpPr>
          <p:spPr bwMode="auto">
            <a:xfrm flipH="1">
              <a:off x="6259874" y="6579009"/>
              <a:ext cx="52388" cy="103013"/>
            </a:xfrm>
            <a:custGeom>
              <a:avLst/>
              <a:gdLst/>
              <a:ahLst/>
              <a:cxnLst>
                <a:cxn ang="0">
                  <a:pos x="33" y="72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4"/>
                </a:cxn>
                <a:cxn ang="0">
                  <a:pos x="28" y="8"/>
                </a:cxn>
                <a:cxn ang="0">
                  <a:pos x="23" y="11"/>
                </a:cxn>
                <a:cxn ang="0">
                  <a:pos x="19" y="12"/>
                </a:cxn>
                <a:cxn ang="0">
                  <a:pos x="10" y="15"/>
                </a:cxn>
                <a:cxn ang="0">
                  <a:pos x="0" y="16"/>
                </a:cxn>
                <a:cxn ang="0">
                  <a:pos x="0" y="72"/>
                </a:cxn>
                <a:cxn ang="0">
                  <a:pos x="33" y="72"/>
                </a:cxn>
              </a:cxnLst>
              <a:rect l="0" t="0" r="r" b="b"/>
              <a:pathLst>
                <a:path w="33" h="72">
                  <a:moveTo>
                    <a:pt x="33" y="72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4"/>
                  </a:lnTo>
                  <a:lnTo>
                    <a:pt x="28" y="8"/>
                  </a:lnTo>
                  <a:lnTo>
                    <a:pt x="23" y="11"/>
                  </a:lnTo>
                  <a:lnTo>
                    <a:pt x="19" y="12"/>
                  </a:lnTo>
                  <a:lnTo>
                    <a:pt x="10" y="15"/>
                  </a:lnTo>
                  <a:lnTo>
                    <a:pt x="0" y="16"/>
                  </a:lnTo>
                  <a:lnTo>
                    <a:pt x="0" y="72"/>
                  </a:lnTo>
                  <a:lnTo>
                    <a:pt x="33" y="72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37" name="Rectangle 636"/>
            <p:cNvSpPr/>
            <p:nvPr/>
          </p:nvSpPr>
          <p:spPr>
            <a:xfrm flipH="1">
              <a:off x="5462950" y="5916206"/>
              <a:ext cx="944562" cy="2332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</p:grpSp>
      <p:sp>
        <p:nvSpPr>
          <p:cNvPr id="638" name="Ellipse 637"/>
          <p:cNvSpPr/>
          <p:nvPr/>
        </p:nvSpPr>
        <p:spPr>
          <a:xfrm>
            <a:off x="7273986" y="5089654"/>
            <a:ext cx="1280968" cy="373042"/>
          </a:xfrm>
          <a:prstGeom prst="ellips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0000" rIns="0" rtlCol="0" anchor="ctr" anchorCtr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Data Server</a:t>
            </a: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sp>
        <p:nvSpPr>
          <p:cNvPr id="639" name="computr2"/>
          <p:cNvSpPr>
            <a:spLocks noEditPoints="1" noChangeArrowheads="1"/>
          </p:cNvSpPr>
          <p:nvPr/>
        </p:nvSpPr>
        <p:spPr bwMode="auto">
          <a:xfrm>
            <a:off x="5906547" y="1840120"/>
            <a:ext cx="976673" cy="706412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40" name="Ellipse 639"/>
          <p:cNvSpPr/>
          <p:nvPr/>
        </p:nvSpPr>
        <p:spPr>
          <a:xfrm>
            <a:off x="5360348" y="1980920"/>
            <a:ext cx="1099567" cy="508441"/>
          </a:xfrm>
          <a:prstGeom prst="ellipse">
            <a:avLst/>
          </a:prstGeom>
          <a:gradFill flip="none" rotWithShape="1">
            <a:gsLst>
              <a:gs pos="0">
                <a:srgbClr val="4F81BD">
                  <a:lumMod val="75000"/>
                </a:srgbClr>
              </a:gs>
              <a:gs pos="100000">
                <a:srgbClr val="4F81BD">
                  <a:lumMod val="60000"/>
                  <a:lumOff val="4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 anchorCtr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Offline Analysis</a:t>
            </a: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pic>
        <p:nvPicPr>
          <p:cNvPr id="641" name="Picture 91" descr="C:\Documents and Settings\anvar\Local Settings\Temporary Internet Files\Content.IE5\3D80AKI2\MCj0434845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5283" y="1127255"/>
            <a:ext cx="1462974" cy="1462974"/>
          </a:xfrm>
          <a:prstGeom prst="rect">
            <a:avLst/>
          </a:prstGeom>
          <a:noFill/>
        </p:spPr>
      </p:pic>
      <p:sp>
        <p:nvSpPr>
          <p:cNvPr id="642" name="Ellipse 641"/>
          <p:cNvSpPr/>
          <p:nvPr/>
        </p:nvSpPr>
        <p:spPr>
          <a:xfrm>
            <a:off x="6582175" y="1514029"/>
            <a:ext cx="1826216" cy="751494"/>
          </a:xfrm>
          <a:prstGeom prst="ellipse">
            <a:avLst/>
          </a:prstGeom>
          <a:gradFill flip="none" rotWithShape="1">
            <a:gsLst>
              <a:gs pos="0">
                <a:srgbClr val="4F81BD">
                  <a:lumMod val="75000"/>
                </a:srgbClr>
              </a:gs>
              <a:gs pos="100000">
                <a:srgbClr val="4F81BD">
                  <a:lumMod val="60000"/>
                  <a:lumOff val="4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108000" rIns="0" bIns="72000" rtlCol="0" anchor="ctr" anchorCtr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External Systems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sp>
        <p:nvSpPr>
          <p:cNvPr id="643" name="computr2"/>
          <p:cNvSpPr>
            <a:spLocks noEditPoints="1" noChangeArrowheads="1"/>
          </p:cNvSpPr>
          <p:nvPr/>
        </p:nvSpPr>
        <p:spPr bwMode="auto">
          <a:xfrm>
            <a:off x="5196151" y="4596042"/>
            <a:ext cx="976673" cy="706412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gradFill rotWithShape="1">
            <a:gsLst>
              <a:gs pos="0">
                <a:srgbClr val="C0504D">
                  <a:lumMod val="60000"/>
                  <a:lumOff val="4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5000000" scaled="0"/>
          </a:gradFill>
          <a:ln w="9525" cap="flat" cmpd="sng" algn="ctr">
            <a:solidFill>
              <a:srgbClr val="CC0000"/>
            </a:solidFill>
            <a:prstDash val="solid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44" name="Ellipse 643"/>
          <p:cNvSpPr/>
          <p:nvPr/>
        </p:nvSpPr>
        <p:spPr>
          <a:xfrm>
            <a:off x="5184654" y="5080854"/>
            <a:ext cx="1019045" cy="553372"/>
          </a:xfrm>
          <a:prstGeom prst="ellips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0000" rIns="0" rtlCol="0" anchor="ctr" anchorCtr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Control &amp;</a:t>
            </a:r>
            <a:br>
              <a:rPr kumimoji="0" lang="fr-FR" sz="12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</a:br>
            <a:r>
              <a:rPr kumimoji="0" lang="fr-FR" sz="12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Monitoring</a:t>
            </a: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grpSp>
        <p:nvGrpSpPr>
          <p:cNvPr id="662" name="Groupe 191"/>
          <p:cNvGrpSpPr/>
          <p:nvPr/>
        </p:nvGrpSpPr>
        <p:grpSpPr>
          <a:xfrm>
            <a:off x="634995" y="3756473"/>
            <a:ext cx="4533903" cy="595235"/>
            <a:chOff x="334912" y="3619620"/>
            <a:chExt cx="8656687" cy="914280"/>
          </a:xfrm>
        </p:grpSpPr>
        <p:sp>
          <p:nvSpPr>
            <p:cNvPr id="663" name="Cube 662"/>
            <p:cNvSpPr/>
            <p:nvPr/>
          </p:nvSpPr>
          <p:spPr>
            <a:xfrm>
              <a:off x="894075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64" name="Cube 663"/>
            <p:cNvSpPr/>
            <p:nvPr/>
          </p:nvSpPr>
          <p:spPr>
            <a:xfrm>
              <a:off x="1538187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65" name="Cube 664"/>
            <p:cNvSpPr/>
            <p:nvPr/>
          </p:nvSpPr>
          <p:spPr>
            <a:xfrm>
              <a:off x="2182299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66" name="Cube 665"/>
            <p:cNvSpPr/>
            <p:nvPr/>
          </p:nvSpPr>
          <p:spPr>
            <a:xfrm>
              <a:off x="2826411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67" name="Cube 666"/>
            <p:cNvSpPr/>
            <p:nvPr/>
          </p:nvSpPr>
          <p:spPr>
            <a:xfrm>
              <a:off x="3470523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68" name="Cube 667"/>
            <p:cNvSpPr/>
            <p:nvPr/>
          </p:nvSpPr>
          <p:spPr>
            <a:xfrm>
              <a:off x="4114635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69" name="Cube 668"/>
            <p:cNvSpPr/>
            <p:nvPr/>
          </p:nvSpPr>
          <p:spPr>
            <a:xfrm>
              <a:off x="4758747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0" name="Cube 669"/>
            <p:cNvSpPr/>
            <p:nvPr/>
          </p:nvSpPr>
          <p:spPr>
            <a:xfrm>
              <a:off x="5402859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1" name="Cube 670"/>
            <p:cNvSpPr/>
            <p:nvPr/>
          </p:nvSpPr>
          <p:spPr>
            <a:xfrm>
              <a:off x="6046971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2" name="Cube 671"/>
            <p:cNvSpPr/>
            <p:nvPr/>
          </p:nvSpPr>
          <p:spPr>
            <a:xfrm>
              <a:off x="6691083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3" name="Cube 672"/>
            <p:cNvSpPr/>
            <p:nvPr/>
          </p:nvSpPr>
          <p:spPr>
            <a:xfrm>
              <a:off x="7335195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4" name="Cube 673"/>
            <p:cNvSpPr/>
            <p:nvPr/>
          </p:nvSpPr>
          <p:spPr>
            <a:xfrm>
              <a:off x="7979310" y="42800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5" name="Cube 674"/>
            <p:cNvSpPr/>
            <p:nvPr/>
          </p:nvSpPr>
          <p:spPr>
            <a:xfrm>
              <a:off x="334912" y="3746500"/>
              <a:ext cx="8656687" cy="656925"/>
            </a:xfrm>
            <a:prstGeom prst="cube">
              <a:avLst>
                <a:gd name="adj" fmla="val 43388"/>
              </a:avLst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0" tIns="28800" rIns="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itchFamily="34" charset="0"/>
                </a:rPr>
                <a:t>Ethernet Gb Network Switch</a:t>
              </a:r>
              <a:endParaRPr kumimoji="0" lang="fr-FR" sz="20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6" name="Cube 675"/>
            <p:cNvSpPr/>
            <p:nvPr/>
          </p:nvSpPr>
          <p:spPr>
            <a:xfrm>
              <a:off x="894075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7" name="Cube 676"/>
            <p:cNvSpPr/>
            <p:nvPr/>
          </p:nvSpPr>
          <p:spPr>
            <a:xfrm>
              <a:off x="1538187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8" name="Cube 677"/>
            <p:cNvSpPr/>
            <p:nvPr/>
          </p:nvSpPr>
          <p:spPr>
            <a:xfrm>
              <a:off x="2182299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79" name="Cube 678"/>
            <p:cNvSpPr/>
            <p:nvPr/>
          </p:nvSpPr>
          <p:spPr>
            <a:xfrm>
              <a:off x="2826411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80" name="Cube 679"/>
            <p:cNvSpPr/>
            <p:nvPr/>
          </p:nvSpPr>
          <p:spPr>
            <a:xfrm>
              <a:off x="3470523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81" name="Cube 680"/>
            <p:cNvSpPr/>
            <p:nvPr/>
          </p:nvSpPr>
          <p:spPr>
            <a:xfrm>
              <a:off x="4114635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82" name="Cube 681"/>
            <p:cNvSpPr/>
            <p:nvPr/>
          </p:nvSpPr>
          <p:spPr>
            <a:xfrm>
              <a:off x="4758747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83" name="Cube 682"/>
            <p:cNvSpPr/>
            <p:nvPr/>
          </p:nvSpPr>
          <p:spPr>
            <a:xfrm>
              <a:off x="5402859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84" name="Cube 683"/>
            <p:cNvSpPr/>
            <p:nvPr/>
          </p:nvSpPr>
          <p:spPr>
            <a:xfrm>
              <a:off x="6046971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85" name="Cube 684"/>
            <p:cNvSpPr/>
            <p:nvPr/>
          </p:nvSpPr>
          <p:spPr>
            <a:xfrm>
              <a:off x="6691083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86" name="Cube 685"/>
            <p:cNvSpPr/>
            <p:nvPr/>
          </p:nvSpPr>
          <p:spPr>
            <a:xfrm>
              <a:off x="7335195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87" name="Cube 686"/>
            <p:cNvSpPr/>
            <p:nvPr/>
          </p:nvSpPr>
          <p:spPr>
            <a:xfrm>
              <a:off x="7979310" y="3619620"/>
              <a:ext cx="474673" cy="253880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</p:grpSp>
      <p:sp>
        <p:nvSpPr>
          <p:cNvPr id="779" name="tower"/>
          <p:cNvSpPr>
            <a:spLocks noEditPoints="1" noChangeArrowheads="1"/>
          </p:cNvSpPr>
          <p:nvPr/>
        </p:nvSpPr>
        <p:spPr bwMode="auto">
          <a:xfrm>
            <a:off x="471908" y="5070370"/>
            <a:ext cx="658938" cy="923404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80" name="tower"/>
          <p:cNvSpPr>
            <a:spLocks noEditPoints="1" noChangeArrowheads="1"/>
          </p:cNvSpPr>
          <p:nvPr/>
        </p:nvSpPr>
        <p:spPr bwMode="auto">
          <a:xfrm>
            <a:off x="1196894" y="5071293"/>
            <a:ext cx="658938" cy="923404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81" name="tower"/>
          <p:cNvSpPr>
            <a:spLocks noEditPoints="1" noChangeArrowheads="1"/>
          </p:cNvSpPr>
          <p:nvPr/>
        </p:nvSpPr>
        <p:spPr bwMode="auto">
          <a:xfrm>
            <a:off x="1921879" y="5071293"/>
            <a:ext cx="658938" cy="923404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82" name="tower"/>
          <p:cNvSpPr>
            <a:spLocks noEditPoints="1" noChangeArrowheads="1"/>
          </p:cNvSpPr>
          <p:nvPr/>
        </p:nvSpPr>
        <p:spPr bwMode="auto">
          <a:xfrm>
            <a:off x="2646865" y="5070370"/>
            <a:ext cx="658938" cy="923404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83" name="tower"/>
          <p:cNvSpPr>
            <a:spLocks noEditPoints="1" noChangeArrowheads="1"/>
          </p:cNvSpPr>
          <p:nvPr/>
        </p:nvSpPr>
        <p:spPr bwMode="auto">
          <a:xfrm>
            <a:off x="3371850" y="5074773"/>
            <a:ext cx="658938" cy="923404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ysClr val="window" lastClr="FFFFFF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ysDot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84" name="tower"/>
          <p:cNvSpPr>
            <a:spLocks noEditPoints="1" noChangeArrowheads="1"/>
          </p:cNvSpPr>
          <p:nvPr/>
        </p:nvSpPr>
        <p:spPr bwMode="auto">
          <a:xfrm>
            <a:off x="4096836" y="5074773"/>
            <a:ext cx="658938" cy="923404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ysClr val="window" lastClr="FFFFFF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ysDot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85" name="ZoneTexte 784"/>
          <p:cNvSpPr txBox="1"/>
          <p:nvPr/>
        </p:nvSpPr>
        <p:spPr>
          <a:xfrm>
            <a:off x="471488" y="5483427"/>
            <a:ext cx="4284286" cy="400110"/>
          </a:xfrm>
          <a:prstGeom prst="rect">
            <a:avLst/>
          </a:prstGeom>
          <a:gradFill>
            <a:gsLst>
              <a:gs pos="0">
                <a:srgbClr val="1F497D">
                  <a:lumMod val="40000"/>
                  <a:lumOff val="60000"/>
                  <a:alpha val="0"/>
                </a:srgbClr>
              </a:gs>
              <a:gs pos="50000">
                <a:srgbClr val="1F497D">
                  <a:lumMod val="40000"/>
                  <a:lumOff val="60000"/>
                </a:srgbClr>
              </a:gs>
              <a:gs pos="100000">
                <a:srgbClr val="1F497D">
                  <a:lumMod val="40000"/>
                  <a:lumOff val="60000"/>
                  <a:alpha val="18000"/>
                </a:srgbClr>
              </a:gs>
            </a:gsLst>
            <a:lin ang="0" scaled="0"/>
          </a:gradFill>
        </p:spPr>
        <p:txBody>
          <a:bodyPr wrap="square" rtlCol="0" anchor="t" anchorCtr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Computer Farm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cxnSp>
        <p:nvCxnSpPr>
          <p:cNvPr id="786" name="Connecteur droit avec flèche 785"/>
          <p:cNvCxnSpPr>
            <a:endCxn id="779" idx="2"/>
          </p:cNvCxnSpPr>
          <p:nvPr/>
        </p:nvCxnSpPr>
        <p:spPr>
          <a:xfrm rot="5400000">
            <a:off x="567124" y="4560794"/>
            <a:ext cx="743829" cy="275322"/>
          </a:xfrm>
          <a:prstGeom prst="straightConnector1">
            <a:avLst/>
          </a:prstGeom>
          <a:noFill/>
          <a:ln w="38100" cap="flat" cmpd="sng" algn="ctr">
            <a:solidFill>
              <a:srgbClr val="EEECE1">
                <a:lumMod val="25000"/>
              </a:srgbClr>
            </a:solidFill>
            <a:prstDash val="solid"/>
            <a:headEnd type="triangle" w="lg" len="lg"/>
            <a:tailEnd type="triangle" w="lg" len="lg"/>
          </a:ln>
          <a:effectLst/>
        </p:spPr>
      </p:cxnSp>
      <p:cxnSp>
        <p:nvCxnSpPr>
          <p:cNvPr id="787" name="Connecteur droit avec flèche 786"/>
          <p:cNvCxnSpPr>
            <a:endCxn id="780" idx="2"/>
          </p:cNvCxnSpPr>
          <p:nvPr/>
        </p:nvCxnSpPr>
        <p:spPr>
          <a:xfrm rot="5400000">
            <a:off x="1266509" y="4586398"/>
            <a:ext cx="744749" cy="225040"/>
          </a:xfrm>
          <a:prstGeom prst="straightConnector1">
            <a:avLst/>
          </a:prstGeom>
          <a:noFill/>
          <a:ln w="38100" cap="flat" cmpd="sng" algn="ctr">
            <a:solidFill>
              <a:srgbClr val="EEECE1">
                <a:lumMod val="25000"/>
              </a:srgbClr>
            </a:solidFill>
            <a:prstDash val="solid"/>
            <a:headEnd type="triangle" w="lg" len="lg"/>
            <a:tailEnd type="triangle" w="lg" len="lg"/>
          </a:ln>
          <a:effectLst/>
        </p:spPr>
      </p:cxnSp>
      <p:cxnSp>
        <p:nvCxnSpPr>
          <p:cNvPr id="788" name="Connecteur droit avec flèche 787"/>
          <p:cNvCxnSpPr>
            <a:endCxn id="781" idx="2"/>
          </p:cNvCxnSpPr>
          <p:nvPr/>
        </p:nvCxnSpPr>
        <p:spPr>
          <a:xfrm rot="5400000">
            <a:off x="1966352" y="4611540"/>
            <a:ext cx="744749" cy="174756"/>
          </a:xfrm>
          <a:prstGeom prst="straightConnector1">
            <a:avLst/>
          </a:prstGeom>
          <a:noFill/>
          <a:ln w="38100" cap="flat" cmpd="sng" algn="ctr">
            <a:solidFill>
              <a:srgbClr val="EEECE1">
                <a:lumMod val="25000"/>
              </a:srgbClr>
            </a:solidFill>
            <a:prstDash val="solid"/>
            <a:headEnd type="triangle" w="lg" len="lg"/>
            <a:tailEnd type="triangle" w="lg" len="lg"/>
          </a:ln>
          <a:effectLst/>
        </p:spPr>
      </p:cxnSp>
      <p:cxnSp>
        <p:nvCxnSpPr>
          <p:cNvPr id="789" name="Connecteur droit avec flèche 788"/>
          <p:cNvCxnSpPr>
            <a:endCxn id="782" idx="2"/>
          </p:cNvCxnSpPr>
          <p:nvPr/>
        </p:nvCxnSpPr>
        <p:spPr>
          <a:xfrm rot="5400000">
            <a:off x="2666657" y="4636220"/>
            <a:ext cx="743827" cy="124472"/>
          </a:xfrm>
          <a:prstGeom prst="straightConnector1">
            <a:avLst/>
          </a:prstGeom>
          <a:noFill/>
          <a:ln w="38100" cap="flat" cmpd="sng" algn="ctr">
            <a:solidFill>
              <a:srgbClr val="EEECE1">
                <a:lumMod val="25000"/>
              </a:srgbClr>
            </a:solidFill>
            <a:prstDash val="solid"/>
            <a:headEnd type="triangle" w="lg" len="lg"/>
            <a:tailEnd type="triangle" w="lg" len="lg"/>
          </a:ln>
          <a:effectLst/>
        </p:spPr>
      </p:cxnSp>
      <p:cxnSp>
        <p:nvCxnSpPr>
          <p:cNvPr id="790" name="Connecteur droit avec flèche 789"/>
          <p:cNvCxnSpPr>
            <a:endCxn id="783" idx="2"/>
          </p:cNvCxnSpPr>
          <p:nvPr/>
        </p:nvCxnSpPr>
        <p:spPr>
          <a:xfrm rot="5400000">
            <a:off x="3364298" y="4663563"/>
            <a:ext cx="748232" cy="74189"/>
          </a:xfrm>
          <a:prstGeom prst="straightConnector1">
            <a:avLst/>
          </a:prstGeom>
          <a:noFill/>
          <a:ln w="38100" cap="flat" cmpd="sng" algn="ctr">
            <a:solidFill>
              <a:srgbClr val="EEECE1">
                <a:lumMod val="25000"/>
              </a:srgbClr>
            </a:solidFill>
            <a:prstDash val="solid"/>
            <a:headEnd type="triangle" w="lg" len="lg"/>
            <a:tailEnd type="triangle" w="lg" len="lg"/>
          </a:ln>
          <a:effectLst/>
        </p:spPr>
      </p:cxnSp>
      <p:cxnSp>
        <p:nvCxnSpPr>
          <p:cNvPr id="791" name="Connecteur droit avec flèche 790"/>
          <p:cNvCxnSpPr>
            <a:endCxn id="784" idx="2"/>
          </p:cNvCxnSpPr>
          <p:nvPr/>
        </p:nvCxnSpPr>
        <p:spPr>
          <a:xfrm rot="5400000">
            <a:off x="4064144" y="4688704"/>
            <a:ext cx="748231" cy="23907"/>
          </a:xfrm>
          <a:prstGeom prst="straightConnector1">
            <a:avLst/>
          </a:prstGeom>
          <a:noFill/>
          <a:ln w="38100" cap="flat" cmpd="sng" algn="ctr">
            <a:solidFill>
              <a:srgbClr val="EEECE1">
                <a:lumMod val="25000"/>
              </a:srgbClr>
            </a:solidFill>
            <a:prstDash val="solid"/>
            <a:headEnd type="triangle" w="lg" len="lg"/>
            <a:tailEnd type="triangle" w="lg" len="lg"/>
          </a:ln>
          <a:effectLst/>
        </p:spPr>
      </p:cxnSp>
      <p:sp>
        <p:nvSpPr>
          <p:cNvPr id="792" name="Rectangle 791"/>
          <p:cNvSpPr/>
          <p:nvPr/>
        </p:nvSpPr>
        <p:spPr>
          <a:xfrm rot="5400000">
            <a:off x="2493264" y="1046201"/>
            <a:ext cx="413959" cy="2164211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Embedded Nodes</a:t>
            </a: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cxnSp>
        <p:nvCxnSpPr>
          <p:cNvPr id="793" name="Connecteur en angle 192"/>
          <p:cNvCxnSpPr/>
          <p:nvPr/>
        </p:nvCxnSpPr>
        <p:spPr>
          <a:xfrm rot="16200000" flipH="1">
            <a:off x="5480745" y="3073957"/>
            <a:ext cx="1250489" cy="2666870"/>
          </a:xfrm>
          <a:prstGeom prst="bentConnector4">
            <a:avLst>
              <a:gd name="adj1" fmla="val -18281"/>
              <a:gd name="adj2" fmla="val 58980"/>
            </a:avLst>
          </a:prstGeom>
          <a:noFill/>
          <a:ln w="47625" cap="rnd" cmpd="sng" algn="ctr">
            <a:solidFill>
              <a:srgbClr val="F79646">
                <a:lumMod val="75000"/>
              </a:srgbClr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</p:cxnSp>
      <p:cxnSp>
        <p:nvCxnSpPr>
          <p:cNvPr id="794" name="Connecteur en angle 192"/>
          <p:cNvCxnSpPr>
            <a:stCxn id="556" idx="0"/>
            <a:endCxn id="640" idx="4"/>
          </p:cNvCxnSpPr>
          <p:nvPr/>
        </p:nvCxnSpPr>
        <p:spPr>
          <a:xfrm rot="16200000" flipV="1">
            <a:off x="5806139" y="2593355"/>
            <a:ext cx="1272121" cy="1064133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  <a:headEnd type="arrow" w="med" len="med"/>
            <a:tailEnd type="triangle" w="lg" len="lg"/>
          </a:ln>
          <a:effectLst/>
        </p:spPr>
      </p:cxnSp>
      <p:grpSp>
        <p:nvGrpSpPr>
          <p:cNvPr id="807" name="Groupe 806"/>
          <p:cNvGrpSpPr/>
          <p:nvPr/>
        </p:nvGrpSpPr>
        <p:grpSpPr>
          <a:xfrm>
            <a:off x="845273" y="2303306"/>
            <a:ext cx="462854" cy="1453169"/>
            <a:chOff x="845273" y="2648780"/>
            <a:chExt cx="462854" cy="1453169"/>
          </a:xfrm>
        </p:grpSpPr>
        <p:cxnSp>
          <p:nvCxnSpPr>
            <p:cNvPr id="773" name="Connecteur droit avec flèche 772"/>
            <p:cNvCxnSpPr/>
            <p:nvPr/>
          </p:nvCxnSpPr>
          <p:spPr>
            <a:xfrm rot="16200000" flipH="1">
              <a:off x="729567" y="3757867"/>
              <a:ext cx="687234" cy="929"/>
            </a:xfrm>
            <a:prstGeom prst="straightConnector1">
              <a:avLst/>
            </a:prstGeom>
            <a:noFill/>
            <a:ln w="38100" cap="flat" cmpd="sng" algn="ctr">
              <a:solidFill>
                <a:srgbClr val="EEECE1">
                  <a:lumMod val="25000"/>
                </a:srgbClr>
              </a:solidFill>
              <a:prstDash val="solid"/>
              <a:headEnd type="arrow" w="med" len="med"/>
              <a:tailEnd type="triangle" w="lg" len="lg"/>
            </a:ln>
            <a:effectLst/>
          </p:spPr>
        </p:cxnSp>
        <p:pic>
          <p:nvPicPr>
            <p:cNvPr id="79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93733" y="2800320"/>
              <a:ext cx="765934" cy="462854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08" name="Groupe 807"/>
          <p:cNvGrpSpPr/>
          <p:nvPr/>
        </p:nvGrpSpPr>
        <p:grpSpPr>
          <a:xfrm>
            <a:off x="1495433" y="2308314"/>
            <a:ext cx="462854" cy="1453169"/>
            <a:chOff x="845273" y="2648780"/>
            <a:chExt cx="462854" cy="1453169"/>
          </a:xfrm>
        </p:grpSpPr>
        <p:cxnSp>
          <p:nvCxnSpPr>
            <p:cNvPr id="809" name="Connecteur droit avec flèche 808"/>
            <p:cNvCxnSpPr/>
            <p:nvPr/>
          </p:nvCxnSpPr>
          <p:spPr>
            <a:xfrm rot="16200000" flipH="1">
              <a:off x="729567" y="3757867"/>
              <a:ext cx="687234" cy="929"/>
            </a:xfrm>
            <a:prstGeom prst="straightConnector1">
              <a:avLst/>
            </a:prstGeom>
            <a:noFill/>
            <a:ln w="38100" cap="flat" cmpd="sng" algn="ctr">
              <a:solidFill>
                <a:srgbClr val="EEECE1">
                  <a:lumMod val="25000"/>
                </a:srgbClr>
              </a:solidFill>
              <a:prstDash val="solid"/>
              <a:headEnd type="arrow" w="med" len="med"/>
              <a:tailEnd type="triangle" w="lg" len="lg"/>
            </a:ln>
            <a:effectLst/>
          </p:spPr>
        </p:cxnSp>
        <p:pic>
          <p:nvPicPr>
            <p:cNvPr id="8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93733" y="2800320"/>
              <a:ext cx="765934" cy="462854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1" name="Groupe 810"/>
          <p:cNvGrpSpPr/>
          <p:nvPr/>
        </p:nvGrpSpPr>
        <p:grpSpPr>
          <a:xfrm>
            <a:off x="2170135" y="2313322"/>
            <a:ext cx="462854" cy="1453169"/>
            <a:chOff x="845273" y="2648780"/>
            <a:chExt cx="462854" cy="1453169"/>
          </a:xfrm>
        </p:grpSpPr>
        <p:cxnSp>
          <p:nvCxnSpPr>
            <p:cNvPr id="812" name="Connecteur droit avec flèche 811"/>
            <p:cNvCxnSpPr/>
            <p:nvPr/>
          </p:nvCxnSpPr>
          <p:spPr>
            <a:xfrm rot="16200000" flipH="1">
              <a:off x="729567" y="3757867"/>
              <a:ext cx="687234" cy="929"/>
            </a:xfrm>
            <a:prstGeom prst="straightConnector1">
              <a:avLst/>
            </a:prstGeom>
            <a:noFill/>
            <a:ln w="38100" cap="flat" cmpd="sng" algn="ctr">
              <a:solidFill>
                <a:srgbClr val="EEECE1">
                  <a:lumMod val="25000"/>
                </a:srgbClr>
              </a:solidFill>
              <a:prstDash val="solid"/>
              <a:headEnd type="arrow" w="med" len="med"/>
              <a:tailEnd type="triangle" w="lg" len="lg"/>
            </a:ln>
            <a:effectLst/>
          </p:spPr>
        </p:cxnSp>
        <p:pic>
          <p:nvPicPr>
            <p:cNvPr id="8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93733" y="2800320"/>
              <a:ext cx="765934" cy="462854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4" name="Groupe 813"/>
          <p:cNvGrpSpPr/>
          <p:nvPr/>
        </p:nvGrpSpPr>
        <p:grpSpPr>
          <a:xfrm>
            <a:off x="2849426" y="2318330"/>
            <a:ext cx="462854" cy="1453169"/>
            <a:chOff x="845273" y="2648780"/>
            <a:chExt cx="462854" cy="1453169"/>
          </a:xfrm>
        </p:grpSpPr>
        <p:cxnSp>
          <p:nvCxnSpPr>
            <p:cNvPr id="815" name="Connecteur droit avec flèche 814"/>
            <p:cNvCxnSpPr/>
            <p:nvPr/>
          </p:nvCxnSpPr>
          <p:spPr>
            <a:xfrm rot="16200000" flipH="1">
              <a:off x="729567" y="3757867"/>
              <a:ext cx="687234" cy="929"/>
            </a:xfrm>
            <a:prstGeom prst="straightConnector1">
              <a:avLst/>
            </a:prstGeom>
            <a:noFill/>
            <a:ln w="38100" cap="flat" cmpd="sng" algn="ctr">
              <a:solidFill>
                <a:srgbClr val="EEECE1">
                  <a:lumMod val="25000"/>
                </a:srgbClr>
              </a:solidFill>
              <a:prstDash val="solid"/>
              <a:headEnd type="arrow" w="med" len="med"/>
              <a:tailEnd type="triangle" w="lg" len="lg"/>
            </a:ln>
            <a:effectLst/>
          </p:spPr>
        </p:cxnSp>
        <p:pic>
          <p:nvPicPr>
            <p:cNvPr id="8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93733" y="2800320"/>
              <a:ext cx="765934" cy="462854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7" name="Groupe 816"/>
          <p:cNvGrpSpPr/>
          <p:nvPr/>
        </p:nvGrpSpPr>
        <p:grpSpPr>
          <a:xfrm>
            <a:off x="3524233" y="2323338"/>
            <a:ext cx="462854" cy="1453169"/>
            <a:chOff x="845273" y="2648780"/>
            <a:chExt cx="462854" cy="1453169"/>
          </a:xfrm>
        </p:grpSpPr>
        <p:cxnSp>
          <p:nvCxnSpPr>
            <p:cNvPr id="818" name="Connecteur droit avec flèche 817"/>
            <p:cNvCxnSpPr/>
            <p:nvPr/>
          </p:nvCxnSpPr>
          <p:spPr>
            <a:xfrm rot="16200000" flipH="1">
              <a:off x="729567" y="3757867"/>
              <a:ext cx="687234" cy="929"/>
            </a:xfrm>
            <a:prstGeom prst="straightConnector1">
              <a:avLst/>
            </a:prstGeom>
            <a:noFill/>
            <a:ln w="38100" cap="flat" cmpd="sng" algn="ctr">
              <a:solidFill>
                <a:srgbClr val="EEECE1">
                  <a:lumMod val="25000"/>
                </a:srgbClr>
              </a:solidFill>
              <a:prstDash val="solid"/>
              <a:headEnd type="arrow" w="med" len="med"/>
              <a:tailEnd type="triangle" w="lg" len="lg"/>
            </a:ln>
            <a:effectLst/>
          </p:spPr>
        </p:cxnSp>
        <p:pic>
          <p:nvPicPr>
            <p:cNvPr id="819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93733" y="2800320"/>
              <a:ext cx="765934" cy="462854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20" name="Groupe 819"/>
          <p:cNvGrpSpPr/>
          <p:nvPr/>
        </p:nvGrpSpPr>
        <p:grpSpPr>
          <a:xfrm>
            <a:off x="4212621" y="2328346"/>
            <a:ext cx="462854" cy="1453169"/>
            <a:chOff x="845273" y="2648780"/>
            <a:chExt cx="462854" cy="1453169"/>
          </a:xfrm>
        </p:grpSpPr>
        <p:cxnSp>
          <p:nvCxnSpPr>
            <p:cNvPr id="821" name="Connecteur droit avec flèche 820"/>
            <p:cNvCxnSpPr/>
            <p:nvPr/>
          </p:nvCxnSpPr>
          <p:spPr>
            <a:xfrm rot="16200000" flipH="1">
              <a:off x="729567" y="3757867"/>
              <a:ext cx="687234" cy="929"/>
            </a:xfrm>
            <a:prstGeom prst="straightConnector1">
              <a:avLst/>
            </a:prstGeom>
            <a:noFill/>
            <a:ln w="38100" cap="flat" cmpd="sng" algn="ctr">
              <a:solidFill>
                <a:srgbClr val="EEECE1">
                  <a:lumMod val="25000"/>
                </a:srgbClr>
              </a:solidFill>
              <a:prstDash val="solid"/>
              <a:headEnd type="arrow" w="med" len="med"/>
              <a:tailEnd type="triangle" w="lg" len="lg"/>
            </a:ln>
            <a:effectLst/>
          </p:spPr>
        </p:cxnSp>
        <p:pic>
          <p:nvPicPr>
            <p:cNvPr id="822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93733" y="2800320"/>
              <a:ext cx="765934" cy="462854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8092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smtClean="0"/>
              <a:t>Typical Acquisition Process Architecture</a:t>
            </a:r>
            <a:endParaRPr lang="fr-FR" sz="260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902208" y="6534912"/>
            <a:ext cx="8241792" cy="308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sv-SE" smtClean="0"/>
              <a:t>Shebli ANVAR, CEA Irfu –12 January 2011</a:t>
            </a:r>
            <a:endParaRPr lang="fr-FR"/>
          </a:p>
        </p:txBody>
      </p:sp>
      <p:grpSp>
        <p:nvGrpSpPr>
          <p:cNvPr id="90" name="Groupe 89"/>
          <p:cNvGrpSpPr/>
          <p:nvPr/>
        </p:nvGrpSpPr>
        <p:grpSpPr>
          <a:xfrm>
            <a:off x="542583" y="5489346"/>
            <a:ext cx="1820700" cy="257829"/>
            <a:chOff x="331776" y="4977034"/>
            <a:chExt cx="1820700" cy="257829"/>
          </a:xfrm>
        </p:grpSpPr>
        <p:sp>
          <p:nvSpPr>
            <p:cNvPr id="20" name="AutoShape 40"/>
            <p:cNvSpPr>
              <a:spLocks noChangeArrowheads="1"/>
            </p:cNvSpPr>
            <p:nvPr/>
          </p:nvSpPr>
          <p:spPr bwMode="auto">
            <a:xfrm>
              <a:off x="331776" y="4977035"/>
              <a:ext cx="819844" cy="257828"/>
            </a:xfrm>
            <a:prstGeom prst="rect">
              <a:avLst/>
            </a:prstGeom>
            <a:solidFill>
              <a:srgbClr val="2E6835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anchor="ctr" anchorCtr="0"/>
            <a:lstStyle/>
            <a:p>
              <a:pPr eaLnBrk="1" hangingPunct="1"/>
              <a:endParaRPr lang="en-US" sz="1600" b="1">
                <a:solidFill>
                  <a:schemeClr val="bg1"/>
                </a:solidFill>
                <a:latin typeface="Calibri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150086" y="4977034"/>
              <a:ext cx="1002390" cy="257829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r>
                <a:rPr lang="fr-FR" sz="1600" smtClean="0">
                  <a:latin typeface="Calibri" pitchFamily="34" charset="0"/>
                </a:rPr>
                <a:t>Hardware</a:t>
              </a:r>
              <a:endParaRPr lang="fr-FR" sz="1600">
                <a:latin typeface="Calibri" pitchFamily="34" charset="0"/>
              </a:endParaRPr>
            </a:p>
          </p:txBody>
        </p:sp>
      </p:grpSp>
      <p:grpSp>
        <p:nvGrpSpPr>
          <p:cNvPr id="91" name="Groupe 90"/>
          <p:cNvGrpSpPr/>
          <p:nvPr/>
        </p:nvGrpSpPr>
        <p:grpSpPr>
          <a:xfrm>
            <a:off x="542583" y="5835187"/>
            <a:ext cx="1819109" cy="257829"/>
            <a:chOff x="331776" y="5384928"/>
            <a:chExt cx="1819109" cy="257829"/>
          </a:xfrm>
        </p:grpSpPr>
        <p:sp>
          <p:nvSpPr>
            <p:cNvPr id="21" name="AutoShape 40"/>
            <p:cNvSpPr>
              <a:spLocks noChangeArrowheads="1"/>
            </p:cNvSpPr>
            <p:nvPr/>
          </p:nvSpPr>
          <p:spPr bwMode="auto">
            <a:xfrm>
              <a:off x="331776" y="5384929"/>
              <a:ext cx="819844" cy="257828"/>
            </a:xfrm>
            <a:prstGeom prst="rect">
              <a:avLst/>
            </a:prstGeom>
            <a:solidFill>
              <a:srgbClr val="2D59C7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anchor="ctr" anchorCtr="0"/>
            <a:lstStyle/>
            <a:p>
              <a:endParaRPr lang="en-US" sz="1600" b="1">
                <a:solidFill>
                  <a:schemeClr val="bg1"/>
                </a:solidFill>
                <a:latin typeface="Calibri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150085" y="5384928"/>
              <a:ext cx="1000800" cy="257829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r>
                <a:rPr lang="fr-FR" sz="1600" smtClean="0">
                  <a:latin typeface="Calibri" pitchFamily="34" charset="0"/>
                </a:rPr>
                <a:t>Firmware</a:t>
              </a:r>
              <a:endParaRPr lang="fr-FR" sz="1600">
                <a:latin typeface="Calibri" pitchFamily="34" charset="0"/>
              </a:endParaRPr>
            </a:p>
          </p:txBody>
        </p:sp>
      </p:grpSp>
      <p:grpSp>
        <p:nvGrpSpPr>
          <p:cNvPr id="92" name="Groupe 91"/>
          <p:cNvGrpSpPr/>
          <p:nvPr/>
        </p:nvGrpSpPr>
        <p:grpSpPr>
          <a:xfrm>
            <a:off x="542583" y="6181028"/>
            <a:ext cx="1819109" cy="257829"/>
            <a:chOff x="331776" y="5819716"/>
            <a:chExt cx="1819109" cy="257829"/>
          </a:xfrm>
        </p:grpSpPr>
        <p:sp>
          <p:nvSpPr>
            <p:cNvPr id="22" name="AutoShape 40"/>
            <p:cNvSpPr>
              <a:spLocks noChangeArrowheads="1"/>
            </p:cNvSpPr>
            <p:nvPr/>
          </p:nvSpPr>
          <p:spPr bwMode="auto">
            <a:xfrm>
              <a:off x="331776" y="5819717"/>
              <a:ext cx="819844" cy="257828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0"/>
            <a:lstStyle/>
            <a:p>
              <a:endPara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150085" y="5819716"/>
              <a:ext cx="1000800" cy="257829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r>
                <a:rPr lang="fr-FR" sz="1600" smtClean="0">
                  <a:latin typeface="Calibri" pitchFamily="34" charset="0"/>
                </a:rPr>
                <a:t>Software</a:t>
              </a:r>
              <a:endParaRPr lang="fr-FR" sz="1600">
                <a:latin typeface="Calibri" pitchFamily="34" charset="0"/>
              </a:endParaRPr>
            </a:p>
          </p:txBody>
        </p:sp>
      </p:grpSp>
      <p:sp>
        <p:nvSpPr>
          <p:cNvPr id="138" name="Rectangle 137"/>
          <p:cNvSpPr/>
          <p:nvPr/>
        </p:nvSpPr>
        <p:spPr>
          <a:xfrm>
            <a:off x="4893195" y="2992530"/>
            <a:ext cx="1300950" cy="419100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uLnTx/>
                <a:uFillTx/>
                <a:latin typeface="Calibri"/>
                <a:ea typeface="+mn-ea"/>
                <a:cs typeface="+mn-cs"/>
              </a:rPr>
              <a:t>Network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AutoShape 40"/>
          <p:cNvSpPr>
            <a:spLocks noChangeArrowheads="1"/>
          </p:cNvSpPr>
          <p:nvPr/>
        </p:nvSpPr>
        <p:spPr bwMode="auto">
          <a:xfrm>
            <a:off x="1133997" y="2527300"/>
            <a:ext cx="2316947" cy="2768600"/>
          </a:xfrm>
          <a:prstGeom prst="rect">
            <a:avLst/>
          </a:prstGeom>
          <a:solidFill>
            <a:srgbClr val="2D59C7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40" name="AutoShape 40"/>
          <p:cNvSpPr>
            <a:spLocks noChangeArrowheads="1"/>
          </p:cNvSpPr>
          <p:nvPr/>
        </p:nvSpPr>
        <p:spPr bwMode="auto">
          <a:xfrm>
            <a:off x="1155979" y="964781"/>
            <a:ext cx="2281519" cy="1079172"/>
          </a:xfrm>
          <a:prstGeom prst="rect">
            <a:avLst/>
          </a:prstGeom>
          <a:solidFill>
            <a:srgbClr val="2E6835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rPr>
              <a:t>Digitization</a:t>
            </a:r>
            <a:b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rPr>
            </a:b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rPr>
              <a:t>(ASIC+ADC+…)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cs typeface="Times New Roman" pitchFamily="18" charset="0"/>
              <a:sym typeface="Wingdings" pitchFamily="2" charset="2"/>
            </a:endParaRPr>
          </a:p>
        </p:txBody>
      </p:sp>
      <p:cxnSp>
        <p:nvCxnSpPr>
          <p:cNvPr id="141" name="Connecteur droit avec flèche 140"/>
          <p:cNvCxnSpPr>
            <a:endCxn id="144" idx="1"/>
          </p:cNvCxnSpPr>
          <p:nvPr/>
        </p:nvCxnSpPr>
        <p:spPr>
          <a:xfrm rot="5400000">
            <a:off x="1172200" y="2451086"/>
            <a:ext cx="830186" cy="17506"/>
          </a:xfrm>
          <a:prstGeom prst="straightConnector1">
            <a:avLst/>
          </a:prstGeom>
          <a:noFill/>
          <a:ln w="53975" cap="flat" cmpd="sng" algn="ctr">
            <a:solidFill>
              <a:srgbClr val="1F497D">
                <a:lumMod val="40000"/>
                <a:lumOff val="60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142" name="Connecteur droit avec flèche 141"/>
          <p:cNvCxnSpPr/>
          <p:nvPr/>
        </p:nvCxnSpPr>
        <p:spPr>
          <a:xfrm rot="5400000" flipH="1" flipV="1">
            <a:off x="2479839" y="2438424"/>
            <a:ext cx="787353" cy="1588"/>
          </a:xfrm>
          <a:prstGeom prst="straightConnector1">
            <a:avLst/>
          </a:prstGeom>
          <a:noFill/>
          <a:ln w="34925" cap="flat" cmpd="sng" algn="ctr">
            <a:solidFill>
              <a:srgbClr val="4F81BD">
                <a:lumMod val="60000"/>
                <a:lumOff val="40000"/>
              </a:srgbClr>
            </a:solidFill>
            <a:prstDash val="solid"/>
            <a:tailEnd type="arrow" w="lg" len="lg"/>
          </a:ln>
          <a:effectLst/>
        </p:spPr>
      </p:cxnSp>
      <p:cxnSp>
        <p:nvCxnSpPr>
          <p:cNvPr id="143" name="Connecteur droit avec flèche 142"/>
          <p:cNvCxnSpPr/>
          <p:nvPr/>
        </p:nvCxnSpPr>
        <p:spPr>
          <a:xfrm rot="5400000">
            <a:off x="2003359" y="3869767"/>
            <a:ext cx="578223" cy="1588"/>
          </a:xfrm>
          <a:prstGeom prst="straightConnector1">
            <a:avLst/>
          </a:prstGeom>
          <a:noFill/>
          <a:ln w="53975" cap="flat" cmpd="sng" algn="ctr">
            <a:solidFill>
              <a:srgbClr val="1F497D">
                <a:lumMod val="20000"/>
                <a:lumOff val="80000"/>
              </a:srgbClr>
            </a:solidFill>
            <a:prstDash val="solid"/>
            <a:tailEnd type="triangle" w="lg" len="lg"/>
          </a:ln>
          <a:effectLst/>
        </p:spPr>
      </p:cxnSp>
      <p:sp>
        <p:nvSpPr>
          <p:cNvPr id="144" name="Ellipse 143"/>
          <p:cNvSpPr/>
          <p:nvPr/>
        </p:nvSpPr>
        <p:spPr>
          <a:xfrm>
            <a:off x="1282820" y="2755900"/>
            <a:ext cx="2019300" cy="812800"/>
          </a:xfrm>
          <a:prstGeom prst="ellipse">
            <a:avLst/>
          </a:prstGeom>
          <a:gradFill>
            <a:gsLst>
              <a:gs pos="0">
                <a:srgbClr val="1F497D">
                  <a:lumMod val="40000"/>
                  <a:lumOff val="60000"/>
                </a:srgbClr>
              </a:gs>
              <a:gs pos="100000">
                <a:srgbClr val="4F81BD">
                  <a:lumMod val="20000"/>
                  <a:lumOff val="80000"/>
                </a:srgbClr>
              </a:gs>
            </a:gsLst>
            <a:lin ang="162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rPr>
              <a:t>Readout &amp; Formatting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46" name="Connecteur droit avec flèche 145"/>
          <p:cNvCxnSpPr/>
          <p:nvPr/>
        </p:nvCxnSpPr>
        <p:spPr>
          <a:xfrm>
            <a:off x="2865560" y="4928443"/>
            <a:ext cx="0" cy="890519"/>
          </a:xfrm>
          <a:prstGeom prst="straightConnector1">
            <a:avLst/>
          </a:prstGeom>
          <a:noFill/>
          <a:ln w="53975" cap="flat" cmpd="sng" algn="ctr">
            <a:solidFill>
              <a:srgbClr val="1F497D">
                <a:lumMod val="40000"/>
                <a:lumOff val="60000"/>
              </a:srgbClr>
            </a:solidFill>
            <a:prstDash val="solid"/>
            <a:tailEnd type="triangle" w="lg" len="lg"/>
          </a:ln>
          <a:effectLst/>
        </p:spPr>
      </p:cxnSp>
      <p:sp>
        <p:nvSpPr>
          <p:cNvPr id="147" name="Ellipse 146"/>
          <p:cNvSpPr/>
          <p:nvPr/>
        </p:nvSpPr>
        <p:spPr>
          <a:xfrm>
            <a:off x="1282820" y="4178300"/>
            <a:ext cx="2019300" cy="812800"/>
          </a:xfrm>
          <a:prstGeom prst="ellipse">
            <a:avLst/>
          </a:prstGeom>
          <a:gradFill>
            <a:gsLst>
              <a:gs pos="0">
                <a:srgbClr val="1F497D">
                  <a:lumMod val="40000"/>
                  <a:lumOff val="60000"/>
                </a:srgbClr>
              </a:gs>
              <a:gs pos="100000">
                <a:srgbClr val="4F81BD">
                  <a:lumMod val="20000"/>
                  <a:lumOff val="80000"/>
                </a:srgbClr>
              </a:gs>
            </a:gsLst>
            <a:lin ang="162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rPr>
              <a:t>Circular Buffering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8" name="AutoShape 40"/>
          <p:cNvSpPr>
            <a:spLocks noChangeArrowheads="1"/>
          </p:cNvSpPr>
          <p:nvPr/>
        </p:nvSpPr>
        <p:spPr bwMode="auto">
          <a:xfrm>
            <a:off x="3788297" y="3873500"/>
            <a:ext cx="2316947" cy="1422400"/>
          </a:xfrm>
          <a:prstGeom prst="rect">
            <a:avLst/>
          </a:prstGeom>
          <a:solidFill>
            <a:srgbClr val="D32D68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2000" tIns="0" rIns="72000" bIns="3600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49" name="Triangle rectangle 148"/>
          <p:cNvSpPr/>
          <p:nvPr/>
        </p:nvSpPr>
        <p:spPr>
          <a:xfrm>
            <a:off x="3803770" y="3886200"/>
            <a:ext cx="2286000" cy="1435100"/>
          </a:xfrm>
          <a:prstGeom prst="rtTriangle">
            <a:avLst/>
          </a:prstGeom>
          <a:solidFill>
            <a:srgbClr val="2D59C7"/>
          </a:solidFill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808080">
                <a:alpha val="50000"/>
              </a:srgbClr>
            </a:outerShdw>
          </a:effectLst>
        </p:spPr>
        <p:txBody>
          <a:bodyPr wrap="none" lIns="0" tIns="0" rIns="0" bIns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cs typeface="Times New Roman" pitchFamily="18" charset="0"/>
              <a:sym typeface="Wingdings" pitchFamily="2" charset="2"/>
            </a:endParaRPr>
          </a:p>
        </p:txBody>
      </p:sp>
      <p:cxnSp>
        <p:nvCxnSpPr>
          <p:cNvPr id="150" name="Connecteur droit avec flèche 149"/>
          <p:cNvCxnSpPr/>
          <p:nvPr/>
        </p:nvCxnSpPr>
        <p:spPr>
          <a:xfrm flipV="1">
            <a:off x="4299072" y="4928444"/>
            <a:ext cx="0" cy="888928"/>
          </a:xfrm>
          <a:prstGeom prst="straightConnector1">
            <a:avLst/>
          </a:prstGeom>
          <a:noFill/>
          <a:ln w="53975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tailEnd type="triangle" w="lg" len="lg"/>
          </a:ln>
          <a:effectLst/>
        </p:spPr>
      </p:cxnSp>
      <p:sp>
        <p:nvSpPr>
          <p:cNvPr id="151" name="Ellipse 150"/>
          <p:cNvSpPr/>
          <p:nvPr/>
        </p:nvSpPr>
        <p:spPr>
          <a:xfrm>
            <a:off x="3937120" y="4178300"/>
            <a:ext cx="2019300" cy="812800"/>
          </a:xfrm>
          <a:prstGeom prst="ellipse">
            <a:avLst/>
          </a:prstGeom>
          <a:gradFill>
            <a:gsLst>
              <a:gs pos="0">
                <a:srgbClr val="E65496"/>
              </a:gs>
              <a:gs pos="100000">
                <a:srgbClr val="4F81BD">
                  <a:lumMod val="20000"/>
                  <a:lumOff val="80000"/>
                </a:srgbClr>
              </a:gs>
            </a:gsLst>
            <a:lin ang="162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rPr>
              <a:t>Data Routing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2" name="Connecteur droit avec flèche 151"/>
          <p:cNvCxnSpPr>
            <a:endCxn id="138" idx="2"/>
          </p:cNvCxnSpPr>
          <p:nvPr/>
        </p:nvCxnSpPr>
        <p:spPr>
          <a:xfrm rot="5400000" flipH="1" flipV="1">
            <a:off x="5181720" y="3773580"/>
            <a:ext cx="723900" cy="1588"/>
          </a:xfrm>
          <a:prstGeom prst="straightConnector1">
            <a:avLst/>
          </a:prstGeom>
          <a:noFill/>
          <a:ln w="53975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tailEnd type="triangle" w="lg" len="lg"/>
          </a:ln>
          <a:effectLst/>
        </p:spPr>
      </p:cxnSp>
      <p:grpSp>
        <p:nvGrpSpPr>
          <p:cNvPr id="153" name="Groupe 152"/>
          <p:cNvGrpSpPr/>
          <p:nvPr/>
        </p:nvGrpSpPr>
        <p:grpSpPr>
          <a:xfrm>
            <a:off x="5350397" y="1663700"/>
            <a:ext cx="2316947" cy="1092200"/>
            <a:chOff x="3779052" y="990600"/>
            <a:chExt cx="2316947" cy="1092200"/>
          </a:xfrm>
        </p:grpSpPr>
        <p:sp>
          <p:nvSpPr>
            <p:cNvPr id="154" name="AutoShape 40"/>
            <p:cNvSpPr>
              <a:spLocks noChangeArrowheads="1"/>
            </p:cNvSpPr>
            <p:nvPr/>
          </p:nvSpPr>
          <p:spPr bwMode="auto">
            <a:xfrm>
              <a:off x="3779052" y="990600"/>
              <a:ext cx="2316947" cy="1092200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55" name="Ellipse 154"/>
            <p:cNvSpPr/>
            <p:nvPr/>
          </p:nvSpPr>
          <p:spPr>
            <a:xfrm>
              <a:off x="3927875" y="1130300"/>
              <a:ext cx="2019300" cy="812800"/>
            </a:xfrm>
            <a:prstGeom prst="ellipse">
              <a:avLst/>
            </a:prstGeom>
            <a:gradFill>
              <a:gsLst>
                <a:gs pos="0">
                  <a:srgbClr val="E65496"/>
                </a:gs>
                <a:gs pos="100000">
                  <a:srgbClr val="4F81BD">
                    <a:lumMod val="20000"/>
                    <a:lumOff val="8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Online</a:t>
              </a:r>
              <a:b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Processing</a:t>
              </a:r>
              <a:endPara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6" name="Groupe 155"/>
          <p:cNvGrpSpPr/>
          <p:nvPr/>
        </p:nvGrpSpPr>
        <p:grpSpPr>
          <a:xfrm>
            <a:off x="5210697" y="1524000"/>
            <a:ext cx="2316947" cy="1092200"/>
            <a:chOff x="3779052" y="990600"/>
            <a:chExt cx="2316947" cy="1092200"/>
          </a:xfrm>
        </p:grpSpPr>
        <p:sp>
          <p:nvSpPr>
            <p:cNvPr id="157" name="AutoShape 40"/>
            <p:cNvSpPr>
              <a:spLocks noChangeArrowheads="1"/>
            </p:cNvSpPr>
            <p:nvPr/>
          </p:nvSpPr>
          <p:spPr bwMode="auto">
            <a:xfrm>
              <a:off x="3779052" y="990600"/>
              <a:ext cx="2316947" cy="1092200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58" name="Ellipse 157"/>
            <p:cNvSpPr/>
            <p:nvPr/>
          </p:nvSpPr>
          <p:spPr>
            <a:xfrm>
              <a:off x="3927875" y="1130300"/>
              <a:ext cx="2019300" cy="812800"/>
            </a:xfrm>
            <a:prstGeom prst="ellipse">
              <a:avLst/>
            </a:prstGeom>
            <a:gradFill>
              <a:gsLst>
                <a:gs pos="0">
                  <a:srgbClr val="E65496"/>
                </a:gs>
                <a:gs pos="100000">
                  <a:srgbClr val="4F81BD">
                    <a:lumMod val="20000"/>
                    <a:lumOff val="8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Online</a:t>
              </a:r>
              <a:b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Processing</a:t>
              </a:r>
              <a:endPara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9" name="Groupe 158"/>
          <p:cNvGrpSpPr/>
          <p:nvPr/>
        </p:nvGrpSpPr>
        <p:grpSpPr>
          <a:xfrm>
            <a:off x="5070997" y="1384300"/>
            <a:ext cx="2316947" cy="1092200"/>
            <a:chOff x="3779052" y="990600"/>
            <a:chExt cx="2316947" cy="1092200"/>
          </a:xfrm>
        </p:grpSpPr>
        <p:sp>
          <p:nvSpPr>
            <p:cNvPr id="160" name="AutoShape 40"/>
            <p:cNvSpPr>
              <a:spLocks noChangeArrowheads="1"/>
            </p:cNvSpPr>
            <p:nvPr/>
          </p:nvSpPr>
          <p:spPr bwMode="auto">
            <a:xfrm>
              <a:off x="3779052" y="990600"/>
              <a:ext cx="2316947" cy="1092200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61" name="Ellipse 160"/>
            <p:cNvSpPr/>
            <p:nvPr/>
          </p:nvSpPr>
          <p:spPr>
            <a:xfrm>
              <a:off x="3927875" y="1130300"/>
              <a:ext cx="2019300" cy="812800"/>
            </a:xfrm>
            <a:prstGeom prst="ellipse">
              <a:avLst/>
            </a:prstGeom>
            <a:gradFill>
              <a:gsLst>
                <a:gs pos="0">
                  <a:srgbClr val="E65496"/>
                </a:gs>
                <a:gs pos="100000">
                  <a:srgbClr val="4F81BD">
                    <a:lumMod val="20000"/>
                    <a:lumOff val="8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Online</a:t>
              </a:r>
              <a:b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Processing</a:t>
              </a:r>
              <a:endPara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62" name="Groupe 161"/>
          <p:cNvGrpSpPr/>
          <p:nvPr/>
        </p:nvGrpSpPr>
        <p:grpSpPr>
          <a:xfrm>
            <a:off x="4931297" y="1244600"/>
            <a:ext cx="2316947" cy="1092200"/>
            <a:chOff x="3779052" y="990600"/>
            <a:chExt cx="2316947" cy="1092200"/>
          </a:xfrm>
        </p:grpSpPr>
        <p:sp>
          <p:nvSpPr>
            <p:cNvPr id="163" name="AutoShape 40"/>
            <p:cNvSpPr>
              <a:spLocks noChangeArrowheads="1"/>
            </p:cNvSpPr>
            <p:nvPr/>
          </p:nvSpPr>
          <p:spPr bwMode="auto">
            <a:xfrm>
              <a:off x="3779052" y="990600"/>
              <a:ext cx="2316947" cy="1092200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64" name="Ellipse 163"/>
            <p:cNvSpPr/>
            <p:nvPr/>
          </p:nvSpPr>
          <p:spPr>
            <a:xfrm>
              <a:off x="3927875" y="1130300"/>
              <a:ext cx="2019300" cy="812800"/>
            </a:xfrm>
            <a:prstGeom prst="ellipse">
              <a:avLst/>
            </a:prstGeom>
            <a:gradFill>
              <a:gsLst>
                <a:gs pos="0">
                  <a:srgbClr val="E65496"/>
                </a:gs>
                <a:gs pos="100000">
                  <a:srgbClr val="4F81BD">
                    <a:lumMod val="20000"/>
                    <a:lumOff val="8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Online</a:t>
              </a:r>
              <a:b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Processing</a:t>
              </a:r>
              <a:endPara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65" name="Groupe 164"/>
          <p:cNvGrpSpPr/>
          <p:nvPr/>
        </p:nvGrpSpPr>
        <p:grpSpPr>
          <a:xfrm>
            <a:off x="4791597" y="1104900"/>
            <a:ext cx="2316947" cy="1092200"/>
            <a:chOff x="3779052" y="990600"/>
            <a:chExt cx="2316947" cy="1092200"/>
          </a:xfrm>
        </p:grpSpPr>
        <p:sp>
          <p:nvSpPr>
            <p:cNvPr id="166" name="AutoShape 40"/>
            <p:cNvSpPr>
              <a:spLocks noChangeArrowheads="1"/>
            </p:cNvSpPr>
            <p:nvPr/>
          </p:nvSpPr>
          <p:spPr bwMode="auto">
            <a:xfrm>
              <a:off x="3779052" y="990600"/>
              <a:ext cx="2316947" cy="1092200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67" name="Ellipse 166"/>
            <p:cNvSpPr/>
            <p:nvPr/>
          </p:nvSpPr>
          <p:spPr>
            <a:xfrm>
              <a:off x="3927875" y="1130300"/>
              <a:ext cx="2019300" cy="812800"/>
            </a:xfrm>
            <a:prstGeom prst="ellipse">
              <a:avLst/>
            </a:prstGeom>
            <a:gradFill>
              <a:gsLst>
                <a:gs pos="0">
                  <a:srgbClr val="E65496"/>
                </a:gs>
                <a:gs pos="100000">
                  <a:srgbClr val="4F81BD">
                    <a:lumMod val="20000"/>
                    <a:lumOff val="8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Online</a:t>
              </a:r>
              <a:b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Processing</a:t>
              </a:r>
              <a:endPara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68" name="Groupe 167"/>
          <p:cNvGrpSpPr/>
          <p:nvPr/>
        </p:nvGrpSpPr>
        <p:grpSpPr>
          <a:xfrm>
            <a:off x="4651897" y="965200"/>
            <a:ext cx="2316947" cy="1092200"/>
            <a:chOff x="3779052" y="990600"/>
            <a:chExt cx="2316947" cy="1092200"/>
          </a:xfrm>
        </p:grpSpPr>
        <p:sp>
          <p:nvSpPr>
            <p:cNvPr id="169" name="AutoShape 40"/>
            <p:cNvSpPr>
              <a:spLocks noChangeArrowheads="1"/>
            </p:cNvSpPr>
            <p:nvPr/>
          </p:nvSpPr>
          <p:spPr bwMode="auto">
            <a:xfrm>
              <a:off x="3779052" y="990600"/>
              <a:ext cx="2316947" cy="1092200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70" name="Ellipse 169"/>
            <p:cNvSpPr/>
            <p:nvPr/>
          </p:nvSpPr>
          <p:spPr>
            <a:xfrm>
              <a:off x="3927875" y="1130300"/>
              <a:ext cx="2019300" cy="812800"/>
            </a:xfrm>
            <a:prstGeom prst="ellipse">
              <a:avLst/>
            </a:prstGeom>
            <a:gradFill>
              <a:gsLst>
                <a:gs pos="0">
                  <a:srgbClr val="E65496"/>
                </a:gs>
                <a:gs pos="100000">
                  <a:srgbClr val="4F81BD">
                    <a:lumMod val="20000"/>
                    <a:lumOff val="8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Online</a:t>
              </a:r>
              <a:b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Processing</a:t>
              </a:r>
              <a:endPara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71" name="Connecteur droit avec flèche 170"/>
          <p:cNvCxnSpPr>
            <a:stCxn id="138" idx="0"/>
          </p:cNvCxnSpPr>
          <p:nvPr/>
        </p:nvCxnSpPr>
        <p:spPr>
          <a:xfrm rot="5400000" flipH="1" flipV="1">
            <a:off x="5214264" y="2662330"/>
            <a:ext cx="659606" cy="794"/>
          </a:xfrm>
          <a:prstGeom prst="straightConnector1">
            <a:avLst/>
          </a:prstGeom>
          <a:noFill/>
          <a:ln w="53975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tailEnd type="triangle" w="lg" len="lg"/>
          </a:ln>
          <a:effectLst/>
        </p:spPr>
      </p:cxnSp>
      <p:grpSp>
        <p:nvGrpSpPr>
          <p:cNvPr id="172" name="Groupe 171"/>
          <p:cNvGrpSpPr/>
          <p:nvPr/>
        </p:nvGrpSpPr>
        <p:grpSpPr>
          <a:xfrm>
            <a:off x="6633098" y="4191000"/>
            <a:ext cx="2316947" cy="1092200"/>
            <a:chOff x="3779052" y="990600"/>
            <a:chExt cx="2316947" cy="1092200"/>
          </a:xfrm>
        </p:grpSpPr>
        <p:sp>
          <p:nvSpPr>
            <p:cNvPr id="173" name="AutoShape 40"/>
            <p:cNvSpPr>
              <a:spLocks noChangeArrowheads="1"/>
            </p:cNvSpPr>
            <p:nvPr/>
          </p:nvSpPr>
          <p:spPr bwMode="auto">
            <a:xfrm>
              <a:off x="3779052" y="990600"/>
              <a:ext cx="2316947" cy="1092200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74" name="Ellipse 173"/>
            <p:cNvSpPr/>
            <p:nvPr/>
          </p:nvSpPr>
          <p:spPr>
            <a:xfrm>
              <a:off x="3927875" y="1130300"/>
              <a:ext cx="2019300" cy="812800"/>
            </a:xfrm>
            <a:prstGeom prst="ellipse">
              <a:avLst/>
            </a:prstGeom>
            <a:gradFill>
              <a:gsLst>
                <a:gs pos="0">
                  <a:srgbClr val="E65496"/>
                </a:gs>
                <a:gs pos="100000">
                  <a:srgbClr val="4F81BD">
                    <a:lumMod val="20000"/>
                    <a:lumOff val="8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Online</a:t>
              </a:r>
              <a:b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Processing</a:t>
              </a:r>
              <a:endPara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5" name="Groupe 174"/>
          <p:cNvGrpSpPr/>
          <p:nvPr/>
        </p:nvGrpSpPr>
        <p:grpSpPr>
          <a:xfrm>
            <a:off x="6493398" y="4051300"/>
            <a:ext cx="2316947" cy="1092200"/>
            <a:chOff x="3779052" y="990600"/>
            <a:chExt cx="2316947" cy="1092200"/>
          </a:xfrm>
        </p:grpSpPr>
        <p:sp>
          <p:nvSpPr>
            <p:cNvPr id="176" name="AutoShape 40"/>
            <p:cNvSpPr>
              <a:spLocks noChangeArrowheads="1"/>
            </p:cNvSpPr>
            <p:nvPr/>
          </p:nvSpPr>
          <p:spPr bwMode="auto">
            <a:xfrm>
              <a:off x="3779052" y="990600"/>
              <a:ext cx="2316947" cy="1092200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77" name="Ellipse 176"/>
            <p:cNvSpPr/>
            <p:nvPr/>
          </p:nvSpPr>
          <p:spPr>
            <a:xfrm>
              <a:off x="3927875" y="1130300"/>
              <a:ext cx="2019300" cy="812800"/>
            </a:xfrm>
            <a:prstGeom prst="ellipse">
              <a:avLst/>
            </a:prstGeom>
            <a:gradFill>
              <a:gsLst>
                <a:gs pos="0">
                  <a:srgbClr val="E65496"/>
                </a:gs>
                <a:gs pos="100000">
                  <a:srgbClr val="4F81BD">
                    <a:lumMod val="20000"/>
                    <a:lumOff val="8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Online</a:t>
              </a:r>
              <a:b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Processing</a:t>
              </a:r>
              <a:endPara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8" name="Groupe 177"/>
          <p:cNvGrpSpPr/>
          <p:nvPr/>
        </p:nvGrpSpPr>
        <p:grpSpPr>
          <a:xfrm>
            <a:off x="6353698" y="3911600"/>
            <a:ext cx="2316947" cy="1092200"/>
            <a:chOff x="3779052" y="990600"/>
            <a:chExt cx="2316947" cy="1092200"/>
          </a:xfrm>
        </p:grpSpPr>
        <p:sp>
          <p:nvSpPr>
            <p:cNvPr id="179" name="AutoShape 40"/>
            <p:cNvSpPr>
              <a:spLocks noChangeArrowheads="1"/>
            </p:cNvSpPr>
            <p:nvPr/>
          </p:nvSpPr>
          <p:spPr bwMode="auto">
            <a:xfrm>
              <a:off x="3779052" y="990600"/>
              <a:ext cx="2316947" cy="1092200"/>
            </a:xfrm>
            <a:prstGeom prst="rect">
              <a:avLst/>
            </a:prstGeom>
            <a:solidFill>
              <a:srgbClr val="D32D68"/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0" rIns="72000" b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180" name="Ellipse 179"/>
            <p:cNvSpPr/>
            <p:nvPr/>
          </p:nvSpPr>
          <p:spPr>
            <a:xfrm>
              <a:off x="3927875" y="1130300"/>
              <a:ext cx="2019300" cy="812800"/>
            </a:xfrm>
            <a:prstGeom prst="ellipse">
              <a:avLst/>
            </a:prstGeom>
            <a:gradFill>
              <a:gsLst>
                <a:gs pos="0">
                  <a:srgbClr val="E65496"/>
                </a:gs>
                <a:gs pos="100000">
                  <a:srgbClr val="4F81BD">
                    <a:lumMod val="20000"/>
                    <a:lumOff val="8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Data</a:t>
              </a:r>
              <a:b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uLnTx/>
                  <a:uFillTx/>
                  <a:latin typeface="Calibri"/>
                  <a:ea typeface="+mn-ea"/>
                  <a:cs typeface="+mn-cs"/>
                </a:rPr>
                <a:t>Storage</a:t>
              </a:r>
              <a:endPara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1" name="Rectangle 180"/>
          <p:cNvSpPr/>
          <p:nvPr/>
        </p:nvSpPr>
        <p:spPr>
          <a:xfrm>
            <a:off x="6772795" y="2992530"/>
            <a:ext cx="1300950" cy="419100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uLnTx/>
                <a:uFillTx/>
                <a:latin typeface="Calibri"/>
                <a:ea typeface="+mn-ea"/>
                <a:cs typeface="+mn-cs"/>
              </a:rPr>
              <a:t>Network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82" name="Connecteur droit avec flèche 181"/>
          <p:cNvCxnSpPr/>
          <p:nvPr/>
        </p:nvCxnSpPr>
        <p:spPr>
          <a:xfrm rot="16200000" flipH="1">
            <a:off x="6787849" y="2665785"/>
            <a:ext cx="659606" cy="794"/>
          </a:xfrm>
          <a:prstGeom prst="straightConnector1">
            <a:avLst/>
          </a:prstGeom>
          <a:noFill/>
          <a:ln w="53975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183" name="Connecteur droit avec flèche 182"/>
          <p:cNvCxnSpPr/>
          <p:nvPr/>
        </p:nvCxnSpPr>
        <p:spPr>
          <a:xfrm flipH="1">
            <a:off x="7282776" y="3412424"/>
            <a:ext cx="1588" cy="665070"/>
          </a:xfrm>
          <a:prstGeom prst="straightConnector1">
            <a:avLst/>
          </a:prstGeom>
          <a:noFill/>
          <a:ln w="53975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tailEnd type="triangle" w="lg" len="lg"/>
          </a:ln>
          <a:effectLst/>
        </p:spPr>
      </p:cxnSp>
      <p:sp>
        <p:nvSpPr>
          <p:cNvPr id="184" name="Rectangle à coins arrondis 183"/>
          <p:cNvSpPr/>
          <p:nvPr/>
        </p:nvSpPr>
        <p:spPr>
          <a:xfrm>
            <a:off x="1042987" y="863714"/>
            <a:ext cx="2482939" cy="2815831"/>
          </a:xfrm>
          <a:prstGeom prst="roundRect">
            <a:avLst>
              <a:gd name="adj" fmla="val 5224"/>
            </a:avLst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5" name="Rectangle 184"/>
          <p:cNvSpPr/>
          <p:nvPr/>
        </p:nvSpPr>
        <p:spPr>
          <a:xfrm rot="16200000">
            <a:off x="2801468" y="2112089"/>
            <a:ext cx="17251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alibri" pitchFamily="34" charset="0"/>
              </a:rPr>
              <a:t>Hardware Specific</a:t>
            </a:r>
            <a:endParaRPr kumimoji="0" lang="fr-FR" sz="160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uLnTx/>
              <a:uFillTx/>
              <a:latin typeface="Calibri" pitchFamily="34" charset="0"/>
            </a:endParaRPr>
          </a:p>
        </p:txBody>
      </p:sp>
      <p:sp>
        <p:nvSpPr>
          <p:cNvPr id="186" name="Rectangle à coins arrondis 185"/>
          <p:cNvSpPr/>
          <p:nvPr/>
        </p:nvSpPr>
        <p:spPr>
          <a:xfrm>
            <a:off x="1042987" y="3789040"/>
            <a:ext cx="5186483" cy="1641771"/>
          </a:xfrm>
          <a:prstGeom prst="roundRect">
            <a:avLst>
              <a:gd name="adj" fmla="val 5224"/>
            </a:avLst>
          </a:prstGeom>
          <a:noFill/>
          <a:ln w="38100" cap="flat" cmpd="sng" algn="ctr">
            <a:solidFill>
              <a:srgbClr val="FF0000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2650845" y="5794345"/>
            <a:ext cx="1892300" cy="406400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uLnTx/>
                <a:uFillTx/>
                <a:latin typeface="Calibri"/>
                <a:ea typeface="+mn-ea"/>
                <a:cs typeface="+mn-cs"/>
              </a:rPr>
              <a:t>Memory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5099366" y="5413608"/>
            <a:ext cx="502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noProof="0" smtClean="0">
                <a:solidFill>
                  <a:srgbClr val="FF0000"/>
                </a:solidFill>
                <a:latin typeface="Calibri" pitchFamily="34" charset="0"/>
              </a:rPr>
              <a:t>SoC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799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/>
      <p:bldP spid="1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E99D54-B97D-40F8-8EBB-EFF6D534F686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6EC508-7A65-480E-9D43-729F5090729E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6" name="Rectangle 274"/>
          <p:cNvSpPr>
            <a:spLocks noChangeArrowheads="1"/>
          </p:cNvSpPr>
          <p:nvPr/>
        </p:nvSpPr>
        <p:spPr bwMode="auto">
          <a:xfrm>
            <a:off x="565146" y="1682496"/>
            <a:ext cx="6766560" cy="4102994"/>
          </a:xfrm>
          <a:prstGeom prst="roundRect">
            <a:avLst>
              <a:gd name="adj" fmla="val 2690"/>
            </a:avLst>
          </a:prstGeom>
          <a:gradFill>
            <a:gsLst>
              <a:gs pos="0">
                <a:schemeClr val="accent1">
                  <a:lumMod val="84000"/>
                </a:schemeClr>
              </a:gs>
              <a:gs pos="57000">
                <a:srgbClr val="56CAA1">
                  <a:lumMod val="90000"/>
                  <a:lumOff val="10000"/>
                </a:srgbClr>
              </a:gs>
              <a:gs pos="100000">
                <a:schemeClr val="accent1">
                  <a:lumMod val="34000"/>
                  <a:lumOff val="66000"/>
                </a:schemeClr>
              </a:gs>
            </a:gsLst>
            <a:lin ang="15600000" scaled="0"/>
          </a:gradFill>
          <a:ln w="190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fr-FR" sz="2000">
              <a:latin typeface="Calibri" pitchFamily="34" charset="0"/>
            </a:endParaRPr>
          </a:p>
        </p:txBody>
      </p:sp>
      <p:sp>
        <p:nvSpPr>
          <p:cNvPr id="9" name="Rectangle 263"/>
          <p:cNvSpPr>
            <a:spLocks noChangeArrowheads="1"/>
          </p:cNvSpPr>
          <p:nvPr/>
        </p:nvSpPr>
        <p:spPr bwMode="auto">
          <a:xfrm>
            <a:off x="674874" y="2723114"/>
            <a:ext cx="1239622" cy="1368425"/>
          </a:xfrm>
          <a:prstGeom prst="rect">
            <a:avLst/>
          </a:prstGeom>
          <a:solidFill>
            <a:srgbClr val="003300"/>
          </a:solidFill>
          <a:ln w="2857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fr-FR" smtClean="0">
                <a:solidFill>
                  <a:srgbClr val="F8D93D"/>
                </a:solidFill>
                <a:latin typeface="Calibri" pitchFamily="34" charset="0"/>
                <a:cs typeface="Tahoma" pitchFamily="34" charset="0"/>
              </a:rPr>
              <a:t>RAM</a:t>
            </a:r>
            <a:endParaRPr lang="fr-FR" sz="2000">
              <a:solidFill>
                <a:schemeClr val="bg1"/>
              </a:solidFill>
              <a:latin typeface="Calibri" pitchFamily="34" charset="0"/>
              <a:cs typeface="Tahoma" pitchFamily="34" charset="0"/>
            </a:endParaRPr>
          </a:p>
        </p:txBody>
      </p:sp>
      <p:sp>
        <p:nvSpPr>
          <p:cNvPr id="10" name="Line 266"/>
          <p:cNvSpPr>
            <a:spLocks noChangeShapeType="1"/>
          </p:cNvSpPr>
          <p:nvPr/>
        </p:nvSpPr>
        <p:spPr bwMode="auto">
          <a:xfrm>
            <a:off x="2203421" y="2219876"/>
            <a:ext cx="0" cy="3240088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>
              <a:defRPr/>
            </a:pPr>
            <a:endParaRPr lang="fr-FR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Line 267"/>
          <p:cNvSpPr>
            <a:spLocks noChangeShapeType="1"/>
          </p:cNvSpPr>
          <p:nvPr/>
        </p:nvSpPr>
        <p:spPr bwMode="auto">
          <a:xfrm flipH="1">
            <a:off x="1892271" y="3372401"/>
            <a:ext cx="311150" cy="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>
              <a:defRPr/>
            </a:pPr>
            <a:endParaRPr lang="fr-FR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Line 268"/>
          <p:cNvSpPr>
            <a:spLocks noChangeShapeType="1"/>
          </p:cNvSpPr>
          <p:nvPr/>
        </p:nvSpPr>
        <p:spPr bwMode="auto">
          <a:xfrm flipH="1">
            <a:off x="2203421" y="2796139"/>
            <a:ext cx="552450" cy="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>
              <a:defRPr/>
            </a:pPr>
            <a:endParaRPr lang="fr-FR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3" name="Line 269"/>
          <p:cNvSpPr>
            <a:spLocks noChangeShapeType="1"/>
          </p:cNvSpPr>
          <p:nvPr/>
        </p:nvSpPr>
        <p:spPr bwMode="auto">
          <a:xfrm flipH="1">
            <a:off x="2203421" y="4667801"/>
            <a:ext cx="552450" cy="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>
              <a:defRPr/>
            </a:pPr>
            <a:endParaRPr lang="fr-FR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6" name="Line 270"/>
          <p:cNvSpPr>
            <a:spLocks noChangeShapeType="1"/>
          </p:cNvSpPr>
          <p:nvPr/>
        </p:nvSpPr>
        <p:spPr bwMode="auto">
          <a:xfrm flipH="1">
            <a:off x="4940271" y="4091540"/>
            <a:ext cx="576263" cy="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fr-FR" sz="2000">
              <a:latin typeface="Calibri" pitchFamily="34" charset="0"/>
            </a:endParaRPr>
          </a:p>
        </p:txBody>
      </p:sp>
      <p:sp>
        <p:nvSpPr>
          <p:cNvPr id="17" name="Rectangle 278"/>
          <p:cNvSpPr>
            <a:spLocks noChangeArrowheads="1"/>
          </p:cNvSpPr>
          <p:nvPr/>
        </p:nvSpPr>
        <p:spPr bwMode="auto">
          <a:xfrm>
            <a:off x="5587971" y="3875640"/>
            <a:ext cx="14155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>
                <a:solidFill>
                  <a:srgbClr val="003300"/>
                </a:solidFill>
                <a:latin typeface="Calibri" pitchFamily="34" charset="0"/>
                <a:cs typeface="Tahoma" pitchFamily="34" charset="0"/>
              </a:rPr>
              <a:t>Ethernet 100</a:t>
            </a:r>
            <a:endParaRPr lang="fr-FR" sz="1800">
              <a:solidFill>
                <a:srgbClr val="003300"/>
              </a:solidFill>
              <a:latin typeface="Calibri" pitchFamily="34" charset="0"/>
              <a:cs typeface="Tahoma" pitchFamily="34" charset="0"/>
            </a:endParaRPr>
          </a:p>
        </p:txBody>
      </p:sp>
      <p:sp>
        <p:nvSpPr>
          <p:cNvPr id="18" name="Line 279"/>
          <p:cNvSpPr>
            <a:spLocks noChangeShapeType="1"/>
          </p:cNvSpPr>
          <p:nvPr/>
        </p:nvSpPr>
        <p:spPr bwMode="auto">
          <a:xfrm flipH="1">
            <a:off x="4940271" y="4928153"/>
            <a:ext cx="576263" cy="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fr-FR" sz="2000">
              <a:latin typeface="Calibri" pitchFamily="34" charset="0"/>
            </a:endParaRPr>
          </a:p>
        </p:txBody>
      </p:sp>
      <p:sp>
        <p:nvSpPr>
          <p:cNvPr id="19" name="Rectangle 280"/>
          <p:cNvSpPr>
            <a:spLocks noChangeArrowheads="1"/>
          </p:cNvSpPr>
          <p:nvPr/>
        </p:nvSpPr>
        <p:spPr bwMode="auto">
          <a:xfrm>
            <a:off x="5587971" y="4721778"/>
            <a:ext cx="10881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Control</a:t>
            </a:r>
            <a:br>
              <a:rPr lang="en-US" sz="1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</a:br>
            <a:r>
              <a:rPr lang="en-US" sz="1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(I2C, etc.)</a:t>
            </a:r>
            <a:endParaRPr lang="fr-FR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ahoma" pitchFamily="34" charset="0"/>
            </a:endParaRPr>
          </a:p>
        </p:txBody>
      </p:sp>
      <p:sp>
        <p:nvSpPr>
          <p:cNvPr id="20" name="Line 288"/>
          <p:cNvSpPr>
            <a:spLocks noChangeShapeType="1"/>
          </p:cNvSpPr>
          <p:nvPr/>
        </p:nvSpPr>
        <p:spPr bwMode="auto">
          <a:xfrm flipH="1">
            <a:off x="4940271" y="5072615"/>
            <a:ext cx="576263" cy="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fr-FR" sz="2000">
              <a:latin typeface="Calibri" pitchFamily="34" charset="0"/>
            </a:endParaRPr>
          </a:p>
        </p:txBody>
      </p:sp>
      <p:sp>
        <p:nvSpPr>
          <p:cNvPr id="21" name="Line 289"/>
          <p:cNvSpPr>
            <a:spLocks noChangeShapeType="1"/>
          </p:cNvSpPr>
          <p:nvPr/>
        </p:nvSpPr>
        <p:spPr bwMode="auto">
          <a:xfrm flipH="1">
            <a:off x="4940271" y="5215490"/>
            <a:ext cx="576263" cy="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fr-FR" sz="2000">
              <a:latin typeface="Calibri" pitchFamily="34" charset="0"/>
            </a:endParaRPr>
          </a:p>
        </p:txBody>
      </p:sp>
      <p:sp>
        <p:nvSpPr>
          <p:cNvPr id="22" name="Rectangle 278"/>
          <p:cNvSpPr>
            <a:spLocks noChangeArrowheads="1"/>
          </p:cNvSpPr>
          <p:nvPr/>
        </p:nvSpPr>
        <p:spPr bwMode="auto">
          <a:xfrm>
            <a:off x="5587971" y="3875640"/>
            <a:ext cx="1532599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l"/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Ethernet </a:t>
            </a:r>
            <a:r>
              <a:rPr lang="en-US" sz="1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1000</a:t>
            </a:r>
            <a:endParaRPr lang="fr-FR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ahoma" pitchFamily="34" charset="0"/>
            </a:endParaRPr>
          </a:p>
        </p:txBody>
      </p:sp>
      <p:sp>
        <p:nvSpPr>
          <p:cNvPr id="24" name="Text Box 295"/>
          <p:cNvSpPr txBox="1">
            <a:spLocks noChangeArrowheads="1"/>
          </p:cNvSpPr>
          <p:nvPr/>
        </p:nvSpPr>
        <p:spPr bwMode="auto">
          <a:xfrm rot="16200000">
            <a:off x="1321293" y="4586322"/>
            <a:ext cx="13959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fr-FR" sz="1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Memory bus</a:t>
            </a:r>
            <a:endParaRPr lang="fr-FR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ahoma" pitchFamily="34" charset="0"/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2547566" y="1880006"/>
            <a:ext cx="2680836" cy="3722604"/>
          </a:xfrm>
          <a:prstGeom prst="roundRect">
            <a:avLst>
              <a:gd name="adj" fmla="val 5224"/>
            </a:avLst>
          </a:prstGeom>
          <a:noFill/>
          <a:ln w="57150" cap="flat" cmpd="sng" algn="ctr">
            <a:solidFill>
              <a:srgbClr val="FF0000"/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297667" y="2136424"/>
            <a:ext cx="5806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noProof="0" smtClean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itchFamily="34" charset="0"/>
              </a:rPr>
              <a:t>SoC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uLnTx/>
              <a:uFillTx/>
              <a:latin typeface="Calibri" pitchFamily="34" charset="0"/>
            </a:endParaRPr>
          </a:p>
        </p:txBody>
      </p:sp>
      <p:sp>
        <p:nvSpPr>
          <p:cNvPr id="38" name="Ellipse 37"/>
          <p:cNvSpPr/>
          <p:nvPr/>
        </p:nvSpPr>
        <p:spPr bwMode="auto">
          <a:xfrm>
            <a:off x="5587971" y="3768901"/>
            <a:ext cx="1521562" cy="58281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6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9" name="Ellipse 38"/>
          <p:cNvSpPr/>
          <p:nvPr/>
        </p:nvSpPr>
        <p:spPr bwMode="auto">
          <a:xfrm>
            <a:off x="5371281" y="4721778"/>
            <a:ext cx="1426416" cy="66508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6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7" name="Rectangle 262"/>
          <p:cNvSpPr>
            <a:spLocks noChangeArrowheads="1"/>
          </p:cNvSpPr>
          <p:nvPr/>
        </p:nvSpPr>
        <p:spPr bwMode="auto">
          <a:xfrm>
            <a:off x="2708246" y="2219876"/>
            <a:ext cx="2303463" cy="1370013"/>
          </a:xfrm>
          <a:prstGeom prst="rect">
            <a:avLst/>
          </a:prstGeom>
          <a:solidFill>
            <a:srgbClr val="003300"/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fr-FR" sz="2800" smtClean="0">
                <a:solidFill>
                  <a:srgbClr val="F8D93D"/>
                </a:solidFill>
                <a:latin typeface="Calibri" pitchFamily="34" charset="0"/>
                <a:cs typeface="Tahoma" pitchFamily="34" charset="0"/>
              </a:rPr>
              <a:t>FPGA</a:t>
            </a:r>
            <a:endParaRPr lang="fr-FR" sz="2800">
              <a:solidFill>
                <a:srgbClr val="F8D93D"/>
              </a:solidFill>
              <a:latin typeface="Calibri" pitchFamily="34" charset="0"/>
              <a:cs typeface="Tahoma" pitchFamily="34" charset="0"/>
            </a:endParaRPr>
          </a:p>
        </p:txBody>
      </p:sp>
      <p:sp>
        <p:nvSpPr>
          <p:cNvPr id="8" name="Rectangle 261"/>
          <p:cNvSpPr>
            <a:spLocks noChangeArrowheads="1"/>
          </p:cNvSpPr>
          <p:nvPr/>
        </p:nvSpPr>
        <p:spPr bwMode="auto">
          <a:xfrm>
            <a:off x="2708246" y="3901039"/>
            <a:ext cx="2303463" cy="1511300"/>
          </a:xfrm>
          <a:prstGeom prst="rect">
            <a:avLst/>
          </a:prstGeom>
          <a:solidFill>
            <a:srgbClr val="003300"/>
          </a:solidFill>
          <a:ln w="2857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fr-FR" sz="2800" smtClean="0">
                <a:solidFill>
                  <a:srgbClr val="F8D93D"/>
                </a:solidFill>
                <a:latin typeface="Calibri" pitchFamily="34" charset="0"/>
                <a:cs typeface="Tahoma" pitchFamily="34" charset="0"/>
              </a:rPr>
              <a:t>Embedded</a:t>
            </a:r>
            <a:br>
              <a:rPr lang="fr-FR" sz="2800" smtClean="0">
                <a:solidFill>
                  <a:srgbClr val="F8D93D"/>
                </a:solidFill>
                <a:latin typeface="Calibri" pitchFamily="34" charset="0"/>
                <a:cs typeface="Tahoma" pitchFamily="34" charset="0"/>
              </a:rPr>
            </a:br>
            <a:r>
              <a:rPr lang="fr-FR" sz="2800" smtClean="0">
                <a:solidFill>
                  <a:srgbClr val="F8D93D"/>
                </a:solidFill>
                <a:latin typeface="Calibri" pitchFamily="34" charset="0"/>
                <a:cs typeface="Tahoma" pitchFamily="34" charset="0"/>
              </a:rPr>
              <a:t>Processor</a:t>
            </a:r>
            <a:endParaRPr lang="fr-FR" sz="2000">
              <a:solidFill>
                <a:schemeClr val="bg1"/>
              </a:solidFill>
              <a:latin typeface="Calibri" pitchFamily="34" charset="0"/>
              <a:cs typeface="Tahoma" pitchFamily="34" charset="0"/>
            </a:endParaRPr>
          </a:p>
        </p:txBody>
      </p:sp>
      <p:cxnSp>
        <p:nvCxnSpPr>
          <p:cNvPr id="41" name="Connecteur droit 40"/>
          <p:cNvCxnSpPr/>
          <p:nvPr/>
        </p:nvCxnSpPr>
        <p:spPr bwMode="auto">
          <a:xfrm flipV="1">
            <a:off x="4393988" y="1326598"/>
            <a:ext cx="0" cy="893279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sp>
        <p:nvSpPr>
          <p:cNvPr id="43" name="AutoShape 40"/>
          <p:cNvSpPr>
            <a:spLocks noChangeArrowheads="1"/>
          </p:cNvSpPr>
          <p:nvPr/>
        </p:nvSpPr>
        <p:spPr bwMode="auto">
          <a:xfrm>
            <a:off x="2719217" y="247426"/>
            <a:ext cx="2281519" cy="1079172"/>
          </a:xfrm>
          <a:prstGeom prst="rect">
            <a:avLst/>
          </a:prstGeom>
          <a:solidFill>
            <a:srgbClr val="2E6835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rPr>
              <a:t>Digitization</a:t>
            </a:r>
            <a:b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rPr>
            </a:b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rPr>
              <a:t>(ASIC+ADC+…)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cs typeface="Times New Roman" pitchFamily="18" charset="0"/>
              <a:sym typeface="Wingdings" pitchFamily="2" charset="2"/>
            </a:endParaRPr>
          </a:p>
        </p:txBody>
      </p:sp>
      <p:cxnSp>
        <p:nvCxnSpPr>
          <p:cNvPr id="45" name="Connecteur droit 44"/>
          <p:cNvCxnSpPr/>
          <p:nvPr/>
        </p:nvCxnSpPr>
        <p:spPr bwMode="auto">
          <a:xfrm flipV="1">
            <a:off x="3354010" y="1326598"/>
            <a:ext cx="0" cy="89327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arrow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sp>
        <p:nvSpPr>
          <p:cNvPr id="46" name="AutoShape 40"/>
          <p:cNvSpPr>
            <a:spLocks noChangeArrowheads="1"/>
          </p:cNvSpPr>
          <p:nvPr/>
        </p:nvSpPr>
        <p:spPr bwMode="auto">
          <a:xfrm>
            <a:off x="7210162" y="260499"/>
            <a:ext cx="1685122" cy="493522"/>
          </a:xfrm>
          <a:prstGeom prst="rect">
            <a:avLst/>
          </a:prstGeom>
          <a:solidFill>
            <a:srgbClr val="2E6835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rPr>
              <a:t>Instrumentation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7" name="AutoShape 40"/>
          <p:cNvSpPr>
            <a:spLocks noChangeArrowheads="1"/>
          </p:cNvSpPr>
          <p:nvPr/>
        </p:nvSpPr>
        <p:spPr bwMode="auto">
          <a:xfrm>
            <a:off x="7210162" y="893895"/>
            <a:ext cx="1685122" cy="493522"/>
          </a:xfrm>
          <a:prstGeom prst="rect">
            <a:avLst/>
          </a:prstGeom>
          <a:solidFill>
            <a:srgbClr val="2E6835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uLnTx/>
                <a:uFillTx/>
                <a:latin typeface="Calibri"/>
                <a:cs typeface="Times New Roman" pitchFamily="18" charset="0"/>
                <a:sym typeface="Wingdings" pitchFamily="2" charset="2"/>
              </a:rPr>
              <a:t>Instrumentation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cs typeface="Times New Roman" pitchFamily="18" charset="0"/>
              <a:sym typeface="Wingdings" pitchFamily="2" charset="2"/>
            </a:endParaRPr>
          </a:p>
        </p:txBody>
      </p:sp>
      <p:cxnSp>
        <p:nvCxnSpPr>
          <p:cNvPr id="50" name="Connecteur en angle 49"/>
          <p:cNvCxnSpPr>
            <a:stCxn id="39" idx="6"/>
            <a:endCxn id="47" idx="2"/>
          </p:cNvCxnSpPr>
          <p:nvPr/>
        </p:nvCxnSpPr>
        <p:spPr bwMode="auto">
          <a:xfrm flipV="1">
            <a:off x="6797697" y="1387417"/>
            <a:ext cx="1255026" cy="3666905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arrow" w="med" len="med"/>
            <a:tailEnd type="arrow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cxnSp>
        <p:nvCxnSpPr>
          <p:cNvPr id="53" name="Connecteur droit 52"/>
          <p:cNvCxnSpPr>
            <a:stCxn id="46" idx="2"/>
            <a:endCxn id="47" idx="0"/>
          </p:cNvCxnSpPr>
          <p:nvPr/>
        </p:nvCxnSpPr>
        <p:spPr bwMode="auto">
          <a:xfrm>
            <a:off x="8052723" y="754021"/>
            <a:ext cx="0" cy="1398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705664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 animBg="1"/>
      <p:bldP spid="39" grpId="0" animBg="1"/>
      <p:bldP spid="46" grpId="0" animBg="1"/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1089584" y="1133744"/>
            <a:ext cx="7915966" cy="4237380"/>
          </a:xfrm>
          <a:prstGeom prst="rect">
            <a:avLst/>
          </a:prstGeom>
          <a:solidFill>
            <a:srgbClr val="F5EECF"/>
          </a:soli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90000" rIns="144000" bIns="14400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latin typeface="Calibri" pitchFamily="34" charset="0"/>
              </a:rPr>
              <a:t>Multitâches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fr-FR" sz="2000">
                <a:solidFill>
                  <a:srgbClr val="000000"/>
                </a:solidFill>
                <a:latin typeface="Calibri" pitchFamily="34" charset="0"/>
              </a:rPr>
              <a:t>Toujours au moins 2 tâches typiques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fr-FR" sz="2000" smtClean="0">
                <a:solidFill>
                  <a:srgbClr val="000000"/>
                </a:solidFill>
                <a:latin typeface="Calibri" pitchFamily="34" charset="0"/>
              </a:rPr>
              <a:t>Presque toujours : monitoring, multi-connexions…</a:t>
            </a:r>
            <a:endParaRPr lang="fr-FR" sz="2000">
              <a:solidFill>
                <a:srgbClr val="000000"/>
              </a:solidFill>
              <a:latin typeface="Calibri" pitchFamily="34" charset="0"/>
            </a:endParaRP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RTOS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→ maitrise de la réactivité</a:t>
            </a:r>
            <a:endParaRPr lang="fr-FR" sz="2000">
              <a:solidFill>
                <a:srgbClr val="000000"/>
              </a:solidFill>
              <a:latin typeface="Calibri" pitchFamily="34" charset="0"/>
            </a:endParaRPr>
          </a:p>
          <a:p>
            <a:pPr marL="446088" lvl="1" indent="-269875">
              <a:buFont typeface="Wingdings" pitchFamily="2" charset="2"/>
              <a:buChar char="ü"/>
            </a:pPr>
            <a:endParaRPr lang="en-US" sz="200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Connectivité réseau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APIs réseau standards, éprouvés, optimisés</a:t>
            </a: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APIs spécifiques hautes performances (ZCopy dans VxWorks)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Optimisations hardware intégrées aux drivers (checksum offload)</a:t>
            </a:r>
          </a:p>
          <a:p>
            <a:pPr marL="446088" lvl="1" indent="-269875">
              <a:buFont typeface="Wingdings" pitchFamily="2" charset="2"/>
              <a:buChar char="ü"/>
            </a:pPr>
            <a:endParaRPr lang="fr-FR" sz="200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Programmation kernel</a:t>
            </a: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RTOS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→ facilité de 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programmation </a:t>
            </a:r>
            <a:r>
              <a:rPr lang="en-US" sz="200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au niveau kernel (interruptions…)</a:t>
            </a:r>
            <a:r>
              <a:rPr lang="en-US" sz="200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n-US" sz="2000">
              <a:solidFill>
                <a:srgbClr val="000000"/>
              </a:solidFill>
              <a:latin typeface="Calibri" pitchFamily="34" charset="0"/>
            </a:endParaRP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RTOS VxWorks 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→ 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C++ haut niveau même dans le kernel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OS embarqué : facilités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8" name="Arc 7"/>
          <p:cNvSpPr/>
          <p:nvPr/>
        </p:nvSpPr>
        <p:spPr bwMode="auto">
          <a:xfrm>
            <a:off x="7912138" y="1236885"/>
            <a:ext cx="786284" cy="723448"/>
          </a:xfrm>
          <a:prstGeom prst="arc">
            <a:avLst>
              <a:gd name="adj1" fmla="val 19281402"/>
              <a:gd name="adj2" fmla="val 13444794"/>
            </a:avLst>
          </a:prstGeom>
          <a:noFill/>
          <a:ln w="25400" cap="flat" cmpd="sng">
            <a:solidFill>
              <a:srgbClr val="FF3300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08000" bIns="108000" anchor="ctr"/>
          <a:lstStyle/>
          <a:p>
            <a:pPr lvl="0" algn="ctr">
              <a:lnSpc>
                <a:spcPct val="70000"/>
              </a:lnSpc>
            </a:pPr>
            <a:r>
              <a:rPr lang="en-GB" sz="1600" smtClean="0">
                <a:solidFill>
                  <a:srgbClr val="FF3300"/>
                </a:solidFill>
                <a:latin typeface="Calibri" pitchFamily="34" charset="0"/>
              </a:rPr>
              <a:t>data</a:t>
            </a:r>
            <a:br>
              <a:rPr lang="en-GB" sz="1600" smtClean="0">
                <a:solidFill>
                  <a:srgbClr val="FF3300"/>
                </a:solidFill>
                <a:latin typeface="Calibri" pitchFamily="34" charset="0"/>
              </a:rPr>
            </a:br>
            <a:r>
              <a:rPr lang="en-GB" sz="1600" smtClean="0">
                <a:solidFill>
                  <a:srgbClr val="FF3300"/>
                </a:solidFill>
                <a:latin typeface="Calibri" pitchFamily="34" charset="0"/>
              </a:rPr>
              <a:t>flow</a:t>
            </a:r>
            <a:endParaRPr lang="en-GB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" name="Arc 8"/>
          <p:cNvSpPr/>
          <p:nvPr/>
        </p:nvSpPr>
        <p:spPr bwMode="auto">
          <a:xfrm>
            <a:off x="6877023" y="1223755"/>
            <a:ext cx="786284" cy="723448"/>
          </a:xfrm>
          <a:prstGeom prst="arc">
            <a:avLst>
              <a:gd name="adj1" fmla="val 19278226"/>
              <a:gd name="adj2" fmla="val 13439875"/>
            </a:avLst>
          </a:prstGeom>
          <a:noFill/>
          <a:ln w="254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36000" rIns="0" anchor="ctr"/>
          <a:lstStyle/>
          <a:p>
            <a:pPr lvl="0" algn="ctr">
              <a:lnSpc>
                <a:spcPct val="70000"/>
              </a:lnSpc>
            </a:pPr>
            <a:r>
              <a:rPr lang="en-GB" sz="160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control</a:t>
            </a:r>
            <a:endParaRPr lang="en-GB" sz="160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  <a:p>
            <a:pPr lvl="0" algn="ctr">
              <a:lnSpc>
                <a:spcPct val="70000"/>
              </a:lnSpc>
            </a:pPr>
            <a:r>
              <a:rPr lang="en-GB" sz="160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config</a:t>
            </a:r>
            <a:endParaRPr lang="en-GB" sz="160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13" name="Connecteur droit 12"/>
          <p:cNvCxnSpPr/>
          <p:nvPr/>
        </p:nvCxnSpPr>
        <p:spPr bwMode="auto">
          <a:xfrm flipH="1" flipV="1">
            <a:off x="7057043" y="1010464"/>
            <a:ext cx="213122" cy="3033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5715979" y="702687"/>
            <a:ext cx="1784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smtClean="0">
                <a:solidFill>
                  <a:srgbClr val="3333CC">
                    <a:lumMod val="75000"/>
                  </a:srgbClr>
                </a:solidFill>
                <a:latin typeface="Cambria" pitchFamily="18" charset="0"/>
              </a:rPr>
              <a:t>priorité la plus élevée</a:t>
            </a:r>
            <a:endParaRPr lang="fr-FR" sz="2000" i="1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419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OS embarqué : facilités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089584" y="1133744"/>
            <a:ext cx="7915966" cy="3006274"/>
          </a:xfrm>
          <a:prstGeom prst="rect">
            <a:avLst/>
          </a:prstGeom>
          <a:solidFill>
            <a:srgbClr val="F5EECF"/>
          </a:soli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90000" rIns="144000" bIns="144000">
            <a:spAutoFit/>
          </a:bodyPr>
          <a:lstStyle/>
          <a:p>
            <a:r>
              <a:rPr lang="fr-FR" sz="2000" smtClean="0">
                <a:latin typeface="Calibri" pitchFamily="34" charset="0"/>
              </a:rPr>
              <a:t>Multitâches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fr-FR" sz="2000" smtClean="0">
                <a:latin typeface="Calibri" pitchFamily="34" charset="0"/>
              </a:rPr>
              <a:t>Toujours au moins 2 tâches typiques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fr-FR" sz="2000" smtClean="0">
                <a:latin typeface="Calibri" pitchFamily="34" charset="0"/>
              </a:rPr>
              <a:t>Autant de « data flow » que de connexions</a:t>
            </a: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 smtClean="0">
                <a:latin typeface="Calibri" pitchFamily="34" charset="0"/>
              </a:rPr>
              <a:t>RTOS</a:t>
            </a:r>
            <a:r>
              <a:rPr lang="en-US" sz="200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n-US" sz="2000" smtClean="0">
                <a:latin typeface="Calibri"/>
                <a:sym typeface="Wingdings" pitchFamily="2" charset="2"/>
              </a:rPr>
              <a:t>→ maitrise de la réactivité</a:t>
            </a:r>
            <a:endParaRPr lang="fr-FR" sz="2000" smtClean="0">
              <a:latin typeface="Calibri" pitchFamily="34" charset="0"/>
            </a:endParaRPr>
          </a:p>
          <a:p>
            <a:pPr marL="446088" lvl="1" indent="-269875">
              <a:buFont typeface="Wingdings" pitchFamily="2" charset="2"/>
              <a:buChar char="ü"/>
            </a:pPr>
            <a:endParaRPr lang="en-US" sz="2000">
              <a:latin typeface="Calibri" pitchFamily="34" charset="0"/>
            </a:endParaRPr>
          </a:p>
          <a:p>
            <a:r>
              <a:rPr lang="en-US" sz="2000" smtClean="0">
                <a:latin typeface="Calibri" pitchFamily="34" charset="0"/>
              </a:rPr>
              <a:t>Connectivité réseau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en-US" sz="2000" smtClean="0">
                <a:latin typeface="Calibri" pitchFamily="34" charset="0"/>
              </a:rPr>
              <a:t>APIs réseau standards, éprouvés, optimisés</a:t>
            </a: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 smtClean="0">
                <a:latin typeface="Calibri" pitchFamily="34" charset="0"/>
              </a:rPr>
              <a:t>APIs spécifiques hautes performances (ZCopy dans VxWorks)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en-US" sz="2000" smtClean="0">
                <a:latin typeface="Calibri" pitchFamily="34" charset="0"/>
              </a:rPr>
              <a:t>Optimisations hardware intégrées aux drivers (checksum offload)</a:t>
            </a:r>
          </a:p>
        </p:txBody>
      </p:sp>
      <p:sp>
        <p:nvSpPr>
          <p:cNvPr id="8" name="Arc 7"/>
          <p:cNvSpPr/>
          <p:nvPr/>
        </p:nvSpPr>
        <p:spPr bwMode="auto">
          <a:xfrm>
            <a:off x="7912138" y="1236885"/>
            <a:ext cx="786284" cy="723448"/>
          </a:xfrm>
          <a:prstGeom prst="arc">
            <a:avLst>
              <a:gd name="adj1" fmla="val 19281402"/>
              <a:gd name="adj2" fmla="val 13444794"/>
            </a:avLst>
          </a:prstGeom>
          <a:noFill/>
          <a:ln w="25400" cap="flat" cmpd="sng">
            <a:solidFill>
              <a:srgbClr val="FF3300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08000" bIns="108000" anchor="ctr"/>
          <a:lstStyle/>
          <a:p>
            <a:pPr lvl="0" algn="ctr">
              <a:lnSpc>
                <a:spcPct val="70000"/>
              </a:lnSpc>
            </a:pPr>
            <a:r>
              <a:rPr lang="en-GB" sz="1600" smtClean="0">
                <a:solidFill>
                  <a:srgbClr val="FF3300"/>
                </a:solidFill>
                <a:latin typeface="Calibri" pitchFamily="34" charset="0"/>
              </a:rPr>
              <a:t>data</a:t>
            </a:r>
            <a:br>
              <a:rPr lang="en-GB" sz="1600" smtClean="0">
                <a:solidFill>
                  <a:srgbClr val="FF3300"/>
                </a:solidFill>
                <a:latin typeface="Calibri" pitchFamily="34" charset="0"/>
              </a:rPr>
            </a:br>
            <a:r>
              <a:rPr lang="en-GB" sz="1600" smtClean="0">
                <a:solidFill>
                  <a:srgbClr val="FF3300"/>
                </a:solidFill>
                <a:latin typeface="Calibri" pitchFamily="34" charset="0"/>
              </a:rPr>
              <a:t>flow</a:t>
            </a:r>
            <a:endParaRPr lang="en-GB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" name="Arc 8"/>
          <p:cNvSpPr/>
          <p:nvPr/>
        </p:nvSpPr>
        <p:spPr bwMode="auto">
          <a:xfrm>
            <a:off x="6877023" y="1223755"/>
            <a:ext cx="786284" cy="723448"/>
          </a:xfrm>
          <a:prstGeom prst="arc">
            <a:avLst>
              <a:gd name="adj1" fmla="val 19278226"/>
              <a:gd name="adj2" fmla="val 13439875"/>
            </a:avLst>
          </a:prstGeom>
          <a:noFill/>
          <a:ln w="254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36000" rIns="0" anchor="ctr"/>
          <a:lstStyle/>
          <a:p>
            <a:pPr lvl="0" algn="ctr">
              <a:lnSpc>
                <a:spcPct val="70000"/>
              </a:lnSpc>
            </a:pPr>
            <a:r>
              <a:rPr lang="en-GB" sz="160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control</a:t>
            </a:r>
            <a:endParaRPr lang="en-GB" sz="160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  <a:p>
            <a:pPr lvl="0" algn="ctr">
              <a:lnSpc>
                <a:spcPct val="70000"/>
              </a:lnSpc>
            </a:pPr>
            <a:r>
              <a:rPr lang="en-GB" sz="160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config</a:t>
            </a:r>
            <a:endParaRPr lang="en-GB" sz="160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13" name="Connecteur droit 12"/>
          <p:cNvCxnSpPr/>
          <p:nvPr/>
        </p:nvCxnSpPr>
        <p:spPr bwMode="auto">
          <a:xfrm flipH="1" flipV="1">
            <a:off x="7057043" y="1010464"/>
            <a:ext cx="213122" cy="3033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5715979" y="702687"/>
            <a:ext cx="1784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smtClean="0">
                <a:solidFill>
                  <a:srgbClr val="3333CC">
                    <a:lumMod val="75000"/>
                  </a:srgbClr>
                </a:solidFill>
                <a:latin typeface="Cambria" pitchFamily="18" charset="0"/>
              </a:rPr>
              <a:t>priorité la plus élevée</a:t>
            </a:r>
            <a:endParaRPr lang="fr-FR" sz="2000" i="1">
              <a:latin typeface="Cambria" pitchFamily="18" charset="0"/>
            </a:endParaRPr>
          </a:p>
        </p:txBody>
      </p:sp>
      <p:sp>
        <p:nvSpPr>
          <p:cNvPr id="3" name="Flèche vers le bas 2"/>
          <p:cNvSpPr/>
          <p:nvPr/>
        </p:nvSpPr>
        <p:spPr bwMode="auto">
          <a:xfrm>
            <a:off x="4055000" y="4224460"/>
            <a:ext cx="1395156" cy="990110"/>
          </a:xfrm>
          <a:prstGeom prst="downArrow">
            <a:avLst>
              <a:gd name="adj1" fmla="val 64681"/>
              <a:gd name="adj2" fmla="val 55172"/>
            </a:avLst>
          </a:prstGeom>
          <a:gradFill>
            <a:gsLst>
              <a:gs pos="0">
                <a:srgbClr val="A3271D"/>
              </a:gs>
              <a:gs pos="57000">
                <a:srgbClr val="CF5349">
                  <a:lumMod val="96000"/>
                </a:srgbClr>
              </a:gs>
              <a:gs pos="100000">
                <a:srgbClr val="E2C1BC"/>
              </a:gs>
            </a:gsLst>
            <a:lin ang="13200000" scaled="0"/>
          </a:gra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fr-FR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109302" y="5263975"/>
            <a:ext cx="7915966" cy="667172"/>
          </a:xfrm>
          <a:prstGeom prst="rect">
            <a:avLst/>
          </a:prstGeom>
          <a:solidFill>
            <a:srgbClr val="F5EECF"/>
          </a:soli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90000" rIns="144000" bIns="144000">
            <a:spAutoFit/>
          </a:bodyPr>
          <a:lstStyle/>
          <a:p>
            <a:pPr algn="ctr"/>
            <a:r>
              <a:rPr lang="en-US" sz="2800" b="1" smtClean="0">
                <a:solidFill>
                  <a:srgbClr val="CF534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Utilisation d’un middleware</a:t>
            </a:r>
          </a:p>
        </p:txBody>
      </p:sp>
    </p:spTree>
    <p:extLst>
      <p:ext uri="{BB962C8B-B14F-4D97-AF65-F5344CB8AC3E}">
        <p14:creationId xmlns:p14="http://schemas.microsoft.com/office/powerpoint/2010/main" val="3206079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3381753"/>
            <a:ext cx="9144000" cy="52322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Protocole commandes propriétaire /</a:t>
            </a:r>
            <a:r>
              <a:rPr kumimoji="0" lang="fr-FR" sz="2800" b="0" i="0" u="none" strike="noStrike" kern="0" cap="none" spc="0" normalizeH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firmware</a:t>
            </a:r>
            <a:endParaRPr kumimoji="0" lang="fr-FR" sz="1600" b="0" i="0" u="none" strike="noStrike" kern="0" cap="none" spc="0" normalizeH="0" baseline="0" noProof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CE99D54-B97D-40F8-8EBB-EFF6D534F686}" type="datetime1">
              <a:rPr lang="fr-FR" smtClean="0"/>
              <a:pPr/>
              <a:t>28/11/2012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C508-7A65-480E-9D43-729F5090729E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2806068"/>
            <a:ext cx="9144000" cy="523220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Client-Server Architecture</a:t>
            </a:r>
            <a:endParaRPr kumimoji="0" lang="fr-FR" sz="1600" b="0" i="0" u="none" strike="noStrike" kern="0" cap="none" spc="0" normalizeH="0" baseline="0" noProof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3963920"/>
            <a:ext cx="9144000" cy="52322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50" normalizeH="0" baseline="0" noProof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TCP Protocol</a:t>
            </a:r>
            <a:endParaRPr kumimoji="0" lang="fr-FR" sz="1600" b="1" i="0" u="none" strike="noStrike" kern="0" cap="none" spc="50" normalizeH="0" baseline="0" noProof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4542846"/>
            <a:ext cx="9144000" cy="52322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50" normalizeH="0" baseline="0" noProof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IP Networking</a:t>
            </a:r>
            <a:endParaRPr kumimoji="0" lang="fr-FR" sz="1600" b="1" i="0" u="none" strike="noStrike" kern="0" cap="none" spc="50" normalizeH="0" baseline="0" noProof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5121774"/>
            <a:ext cx="9144000" cy="52322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50" normalizeH="0" baseline="0" noProof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Switched Ethernet</a:t>
            </a:r>
            <a:endParaRPr kumimoji="0" lang="fr-FR" sz="1600" b="1" i="0" u="none" strike="noStrike" kern="0" cap="none" spc="50" normalizeH="0" baseline="0" noProof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2996953" y="1275888"/>
            <a:ext cx="3327648" cy="781512"/>
          </a:xfrm>
          <a:prstGeom prst="ellipse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~10000 processes</a:t>
            </a:r>
            <a:endParaRPr kumimoji="0" lang="fr-FR" sz="1600" b="0" i="0" u="none" strike="noStrike" kern="0" cap="none" spc="0" normalizeH="0" baseline="0" noProof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3384994"/>
            <a:ext cx="9144000" cy="52322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Middleware: </a:t>
            </a:r>
            <a:r>
              <a:rPr kumimoji="0" lang="fr-FR" sz="2800" b="0" i="0" u="none" strike="noStrike" kern="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ysClr val="window" lastClr="FFFFFF">
                      <a:alpha val="40000"/>
                    </a:sys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I</a:t>
            </a:r>
            <a:r>
              <a:rPr kumimoji="0" lang="fr-FR" sz="2800" b="0" i="0" u="none" strike="noStrike" kern="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nternet </a:t>
            </a:r>
            <a:r>
              <a:rPr kumimoji="0" lang="fr-FR" sz="2800" b="0" i="0" u="none" strike="noStrike" kern="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ysClr val="window" lastClr="FFFFFF">
                      <a:alpha val="40000"/>
                    </a:sys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</a:t>
            </a:r>
            <a:r>
              <a:rPr kumimoji="0" lang="fr-FR" sz="2800" b="0" i="0" u="none" strike="noStrike" kern="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ommunication </a:t>
            </a:r>
            <a:r>
              <a:rPr kumimoji="0" lang="fr-FR" sz="2800" b="0" i="0" u="none" strike="noStrike" kern="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ysClr val="window" lastClr="FFFFFF">
                      <a:alpha val="40000"/>
                    </a:sys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E</a:t>
            </a:r>
            <a:r>
              <a:rPr kumimoji="0" lang="fr-FR" sz="2800" b="0" i="0" u="none" strike="noStrike" kern="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ngine</a:t>
            </a:r>
            <a:endParaRPr kumimoji="0" lang="fr-FR" sz="1600" b="0" i="0" u="none" strike="noStrike" kern="0" cap="none" spc="0" normalizeH="0" baseline="0" noProof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022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Middleware applications distribuées</a:t>
            </a:r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F26E964-8064-4571-894A-DE73145C0880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F39052-C883-48B9-B238-5F6B7462DF15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783412" y="1213784"/>
            <a:ext cx="1828330" cy="1039615"/>
          </a:xfrm>
          <a:prstGeom prst="ellipse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Client</a:t>
            </a:r>
          </a:p>
        </p:txBody>
      </p:sp>
      <p:sp>
        <p:nvSpPr>
          <p:cNvPr id="22" name="Ellipse 21"/>
          <p:cNvSpPr/>
          <p:nvPr/>
        </p:nvSpPr>
        <p:spPr>
          <a:xfrm>
            <a:off x="4367490" y="1213783"/>
            <a:ext cx="1828330" cy="1039615"/>
          </a:xfrm>
          <a:prstGeom prst="ellipse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Server</a:t>
            </a:r>
          </a:p>
        </p:txBody>
      </p:sp>
      <p:sp>
        <p:nvSpPr>
          <p:cNvPr id="23" name="Organigramme : Document 22"/>
          <p:cNvSpPr/>
          <p:nvPr/>
        </p:nvSpPr>
        <p:spPr>
          <a:xfrm>
            <a:off x="2420373" y="2356783"/>
            <a:ext cx="2138486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Contract: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Interface Defintion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/>
          <p:cNvCxnSpPr>
            <a:endCxn id="23" idx="0"/>
          </p:cNvCxnSpPr>
          <p:nvPr/>
        </p:nvCxnSpPr>
        <p:spPr>
          <a:xfrm>
            <a:off x="3489616" y="1733592"/>
            <a:ext cx="0" cy="623191"/>
          </a:xfrm>
          <a:prstGeom prst="line">
            <a:avLst/>
          </a:prstGeom>
          <a:noFill/>
          <a:ln w="38100" cap="flat" cmpd="sng" algn="ctr">
            <a:solidFill>
              <a:srgbClr val="FF8F26"/>
            </a:solidFill>
            <a:prstDash val="sysDash"/>
          </a:ln>
          <a:effectLst/>
        </p:spPr>
      </p:cxnSp>
      <p:cxnSp>
        <p:nvCxnSpPr>
          <p:cNvPr id="25" name="Connecteur droit avec flèche 24"/>
          <p:cNvCxnSpPr>
            <a:stCxn id="21" idx="6"/>
            <a:endCxn id="22" idx="2"/>
          </p:cNvCxnSpPr>
          <p:nvPr/>
        </p:nvCxnSpPr>
        <p:spPr>
          <a:xfrm flipV="1">
            <a:off x="2611742" y="1733591"/>
            <a:ext cx="1755748" cy="1"/>
          </a:xfrm>
          <a:prstGeom prst="straightConnector1">
            <a:avLst/>
          </a:prstGeom>
          <a:noFill/>
          <a:ln w="28575" cap="flat" cmpd="sng" algn="ctr">
            <a:solidFill>
              <a:srgbClr val="FF9933"/>
            </a:solidFill>
            <a:prstDash val="solid"/>
            <a:tailEnd type="arrow" w="lg" len="lg"/>
          </a:ln>
          <a:effectLst>
            <a:softEdge rad="0"/>
          </a:effectLst>
        </p:spPr>
      </p:cxnSp>
      <p:sp>
        <p:nvSpPr>
          <p:cNvPr id="26" name="Flèche droite rayée 25"/>
          <p:cNvSpPr/>
          <p:nvPr/>
        </p:nvSpPr>
        <p:spPr>
          <a:xfrm rot="6720000" flipV="1">
            <a:off x="2002813" y="3512015"/>
            <a:ext cx="698069" cy="685800"/>
          </a:xfrm>
          <a:prstGeom prst="stripedRightArrow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rganigramme : Document 26"/>
          <p:cNvSpPr/>
          <p:nvPr/>
        </p:nvSpPr>
        <p:spPr>
          <a:xfrm>
            <a:off x="1295773" y="4261784"/>
            <a:ext cx="1445592" cy="1093985"/>
          </a:xfrm>
          <a:prstGeom prst="flowChartDocumen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Code: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Client </a:t>
            </a: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Language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rganigramme : Document 27"/>
          <p:cNvSpPr/>
          <p:nvPr/>
        </p:nvSpPr>
        <p:spPr>
          <a:xfrm>
            <a:off x="4189165" y="4261783"/>
            <a:ext cx="1445592" cy="1093985"/>
          </a:xfrm>
          <a:prstGeom prst="flowChartDocumen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Code: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Server </a:t>
            </a: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Language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Flèche droite rayée 28"/>
          <p:cNvSpPr/>
          <p:nvPr/>
        </p:nvSpPr>
        <p:spPr>
          <a:xfrm rot="14891847" flipH="1">
            <a:off x="4306523" y="3511368"/>
            <a:ext cx="698069" cy="685800"/>
          </a:xfrm>
          <a:prstGeom prst="stripedRightArrow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rganigramme : Document 29"/>
          <p:cNvSpPr/>
          <p:nvPr/>
        </p:nvSpPr>
        <p:spPr>
          <a:xfrm>
            <a:off x="6331862" y="4261783"/>
            <a:ext cx="2504899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Code: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Server Implementation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Croix 30"/>
          <p:cNvSpPr/>
          <p:nvPr/>
        </p:nvSpPr>
        <p:spPr>
          <a:xfrm>
            <a:off x="5851416" y="4619535"/>
            <a:ext cx="275094" cy="275094"/>
          </a:xfrm>
          <a:prstGeom prst="plus">
            <a:avLst>
              <a:gd name="adj" fmla="val 38688"/>
            </a:avLst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2" name="Connecteur droit 31"/>
          <p:cNvCxnSpPr>
            <a:stCxn id="21" idx="4"/>
          </p:cNvCxnSpPr>
          <p:nvPr/>
        </p:nvCxnSpPr>
        <p:spPr>
          <a:xfrm>
            <a:off x="1697577" y="2253399"/>
            <a:ext cx="0" cy="2008385"/>
          </a:xfrm>
          <a:prstGeom prst="line">
            <a:avLst/>
          </a:prstGeom>
          <a:noFill/>
          <a:ln w="38100" cap="flat" cmpd="sng" algn="ctr">
            <a:solidFill>
              <a:srgbClr val="FF8F26"/>
            </a:solidFill>
            <a:prstDash val="sysDash"/>
            <a:headEnd type="none" w="med" len="med"/>
            <a:tailEnd type="arrow" w="med" len="med"/>
          </a:ln>
          <a:effectLst/>
        </p:spPr>
      </p:cxnSp>
      <p:cxnSp>
        <p:nvCxnSpPr>
          <p:cNvPr id="33" name="Connecteur droit 32"/>
          <p:cNvCxnSpPr>
            <a:stCxn id="22" idx="5"/>
            <a:endCxn id="30" idx="0"/>
          </p:cNvCxnSpPr>
          <p:nvPr/>
        </p:nvCxnSpPr>
        <p:spPr>
          <a:xfrm>
            <a:off x="5928067" y="2101150"/>
            <a:ext cx="1656245" cy="2160633"/>
          </a:xfrm>
          <a:prstGeom prst="line">
            <a:avLst/>
          </a:prstGeom>
          <a:noFill/>
          <a:ln w="38100" cap="flat" cmpd="sng" algn="ctr">
            <a:solidFill>
              <a:srgbClr val="FF8F26"/>
            </a:solidFill>
            <a:prstDash val="sysDash"/>
            <a:headEnd type="none" w="med" len="med"/>
            <a:tailEnd type="arrow" w="med" len="med"/>
          </a:ln>
          <a:effectLst/>
        </p:spPr>
      </p:cxnSp>
      <p:sp>
        <p:nvSpPr>
          <p:cNvPr id="34" name="Rectangle 33"/>
          <p:cNvSpPr/>
          <p:nvPr/>
        </p:nvSpPr>
        <p:spPr>
          <a:xfrm>
            <a:off x="6934200" y="1529168"/>
            <a:ext cx="1828800" cy="304801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0" tIns="252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Generated</a:t>
            </a: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934200" y="1099003"/>
            <a:ext cx="1828800" cy="304801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52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Implemented</a:t>
            </a: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3" name="Groupe 52"/>
          <p:cNvGrpSpPr/>
          <p:nvPr/>
        </p:nvGrpSpPr>
        <p:grpSpPr>
          <a:xfrm>
            <a:off x="976290" y="5890302"/>
            <a:ext cx="5400000" cy="372268"/>
            <a:chOff x="1263574" y="5994503"/>
            <a:chExt cx="5400000" cy="372268"/>
          </a:xfrm>
          <a:noFill/>
        </p:grpSpPr>
        <p:sp>
          <p:nvSpPr>
            <p:cNvPr id="40" name="Rectangle 39"/>
            <p:cNvSpPr/>
            <p:nvPr/>
          </p:nvSpPr>
          <p:spPr>
            <a:xfrm>
              <a:off x="1263574" y="5995971"/>
              <a:ext cx="108000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Linux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503574" y="5995971"/>
              <a:ext cx="108000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iOS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423574" y="5995971"/>
              <a:ext cx="108000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Windows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343574" y="5995971"/>
              <a:ext cx="108000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Mac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583574" y="5995971"/>
              <a:ext cx="108000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Android</a:t>
              </a:r>
            </a:p>
          </p:txBody>
        </p:sp>
        <p:cxnSp>
          <p:nvCxnSpPr>
            <p:cNvPr id="44" name="Connecteur droit 43"/>
            <p:cNvCxnSpPr/>
            <p:nvPr/>
          </p:nvCxnSpPr>
          <p:spPr bwMode="auto">
            <a:xfrm>
              <a:off x="2343574" y="5994503"/>
              <a:ext cx="0" cy="370800"/>
            </a:xfrm>
            <a:prstGeom prst="line">
              <a:avLst/>
            </a:prstGeom>
            <a:grpFill/>
            <a:ln w="12700" cap="flat" cmpd="sng" algn="ctr">
              <a:solidFill>
                <a:srgbClr val="BB1605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49" name="Connecteur droit 48"/>
            <p:cNvCxnSpPr/>
            <p:nvPr/>
          </p:nvCxnSpPr>
          <p:spPr bwMode="auto">
            <a:xfrm>
              <a:off x="3423574" y="5995971"/>
              <a:ext cx="0" cy="370800"/>
            </a:xfrm>
            <a:prstGeom prst="line">
              <a:avLst/>
            </a:prstGeom>
            <a:grpFill/>
            <a:ln w="12700" cap="flat" cmpd="sng" algn="ctr">
              <a:solidFill>
                <a:srgbClr val="BB1605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0" name="Connecteur droit 49"/>
            <p:cNvCxnSpPr/>
            <p:nvPr/>
          </p:nvCxnSpPr>
          <p:spPr bwMode="auto">
            <a:xfrm>
              <a:off x="5583574" y="5995971"/>
              <a:ext cx="0" cy="370800"/>
            </a:xfrm>
            <a:prstGeom prst="line">
              <a:avLst/>
            </a:prstGeom>
            <a:grpFill/>
            <a:ln w="12700" cap="flat" cmpd="sng" algn="ctr">
              <a:solidFill>
                <a:srgbClr val="BB1605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1" name="Connecteur droit 50"/>
            <p:cNvCxnSpPr/>
            <p:nvPr/>
          </p:nvCxnSpPr>
          <p:spPr bwMode="auto">
            <a:xfrm>
              <a:off x="4503574" y="5995971"/>
              <a:ext cx="0" cy="370800"/>
            </a:xfrm>
            <a:prstGeom prst="line">
              <a:avLst/>
            </a:prstGeom>
            <a:grpFill/>
            <a:ln w="12700" cap="flat" cmpd="sng" algn="ctr">
              <a:solidFill>
                <a:srgbClr val="BB1605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61" name="Groupe 60"/>
          <p:cNvGrpSpPr/>
          <p:nvPr/>
        </p:nvGrpSpPr>
        <p:grpSpPr>
          <a:xfrm>
            <a:off x="971551" y="3572707"/>
            <a:ext cx="8172449" cy="2309890"/>
            <a:chOff x="971551" y="3572707"/>
            <a:chExt cx="8172449" cy="2309890"/>
          </a:xfrm>
        </p:grpSpPr>
        <p:sp>
          <p:nvSpPr>
            <p:cNvPr id="39" name="Rectangle 38"/>
            <p:cNvSpPr/>
            <p:nvPr/>
          </p:nvSpPr>
          <p:spPr>
            <a:xfrm>
              <a:off x="2859050" y="3572707"/>
              <a:ext cx="1350050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C++</a:t>
              </a:r>
            </a:p>
            <a:p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Java</a:t>
              </a:r>
            </a:p>
            <a:p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C#</a:t>
              </a:r>
              <a:endParaRPr lang="fr-FR" smtClean="0"/>
            </a:p>
            <a:p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Python</a:t>
              </a:r>
            </a:p>
            <a:p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Ruby</a:t>
              </a:r>
            </a:p>
            <a:p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PHP</a:t>
              </a:r>
            </a:p>
            <a:p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Objective C</a:t>
              </a:r>
            </a:p>
            <a:p>
              <a:r>
                <a:rPr lang="en-US" sz="1800" b="1" kern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ActionScript</a:t>
              </a:r>
              <a:endParaRPr lang="en-US" sz="1800" b="1" ker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cxnSp>
          <p:nvCxnSpPr>
            <p:cNvPr id="54" name="Connecteur droit 53"/>
            <p:cNvCxnSpPr/>
            <p:nvPr/>
          </p:nvCxnSpPr>
          <p:spPr bwMode="auto">
            <a:xfrm>
              <a:off x="2859050" y="3572707"/>
              <a:ext cx="0" cy="2308324"/>
            </a:xfrm>
            <a:prstGeom prst="line">
              <a:avLst/>
            </a:prstGeom>
            <a:noFill/>
            <a:ln w="12700" cap="flat" cmpd="sng" algn="ctr">
              <a:solidFill>
                <a:srgbClr val="BB1605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6" name="Connecteur droit 55"/>
            <p:cNvCxnSpPr/>
            <p:nvPr/>
          </p:nvCxnSpPr>
          <p:spPr bwMode="auto">
            <a:xfrm flipH="1">
              <a:off x="971551" y="5882597"/>
              <a:ext cx="8172449" cy="0"/>
            </a:xfrm>
            <a:prstGeom prst="line">
              <a:avLst/>
            </a:prstGeom>
            <a:noFill/>
            <a:ln w="12700" cap="flat" cmpd="sng" algn="ctr">
              <a:solidFill>
                <a:srgbClr val="BB1605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3703843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Middleware Ice sur cibles SoC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042988" y="808355"/>
            <a:ext cx="8101012" cy="5616575"/>
          </a:xfrm>
        </p:spPr>
        <p:txBody>
          <a:bodyPr/>
          <a:lstStyle/>
          <a:p>
            <a:r>
              <a:rPr lang="en-US" smtClean="0"/>
              <a:t>Portage de Ice Embedded sur VxWorks 6.x</a:t>
            </a:r>
          </a:p>
          <a:p>
            <a:pPr lvl="1"/>
            <a:r>
              <a:rPr lang="en-US" smtClean="0"/>
              <a:t>possible car open source</a:t>
            </a:r>
          </a:p>
          <a:p>
            <a:pPr lvl="1"/>
            <a:r>
              <a:rPr lang="en-US" smtClean="0"/>
              <a:t>C++ de qualité</a:t>
            </a:r>
          </a:p>
          <a:p>
            <a:pPr lvl="1"/>
            <a:r>
              <a:rPr lang="en-US" smtClean="0"/>
              <a:t>support complet C++ par VxWorks 6.x (même dans le kernel)</a:t>
            </a:r>
          </a:p>
          <a:p>
            <a:pPr lvl="1"/>
            <a:r>
              <a:rPr lang="en-US" smtClean="0"/>
              <a:t>support API multitâches POSIX</a:t>
            </a:r>
          </a:p>
          <a:p>
            <a:pPr lvl="1"/>
            <a:r>
              <a:rPr lang="en-US" smtClean="0"/>
              <a:t>support API réseau de type BSD</a:t>
            </a:r>
          </a:p>
          <a:p>
            <a:pPr lvl="1"/>
            <a:r>
              <a:rPr lang="en-US" smtClean="0"/>
              <a:t>debugger et simulateur Windriver Workbench</a:t>
            </a:r>
          </a:p>
          <a:p>
            <a:pPr lvl="1"/>
            <a:r>
              <a:rPr lang="en-US" smtClean="0"/>
              <a:t>une semaine de travail (plein temps) pour le portage simple</a:t>
            </a:r>
          </a:p>
          <a:p>
            <a:pPr lvl="1"/>
            <a:r>
              <a:rPr lang="en-US" smtClean="0"/>
              <a:t>deux semaines pour version hautes performances réseau</a:t>
            </a:r>
          </a:p>
          <a:p>
            <a:r>
              <a:rPr lang="en-US" smtClean="0"/>
              <a:t>Portage </a:t>
            </a:r>
            <a:r>
              <a:rPr lang="en-US" smtClean="0"/>
              <a:t>de Ice Embedded sur Linux embarqué PPC440 Virtex-5</a:t>
            </a:r>
          </a:p>
          <a:p>
            <a:pPr lvl="1"/>
            <a:r>
              <a:rPr lang="en-US" smtClean="0"/>
              <a:t>un jour (normal, c’est sur du Linux à la base)</a:t>
            </a:r>
          </a:p>
          <a:p>
            <a:r>
              <a:rPr lang="en-US" smtClean="0"/>
              <a:t>Portage </a:t>
            </a:r>
            <a:r>
              <a:rPr lang="en-US" smtClean="0"/>
              <a:t>de Ice Embedded sur RTEMS</a:t>
            </a:r>
          </a:p>
          <a:p>
            <a:pPr lvl="1"/>
            <a:r>
              <a:rPr lang="en-US" smtClean="0"/>
              <a:t>quelques jours en utilisant le portage VxWorks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E99D54-B97D-40F8-8EBB-EFF6D534F686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6EC508-7A65-480E-9D43-729F5090729E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sp>
        <p:nvSpPr>
          <p:cNvPr id="8" name="Flèche vers le bas 7"/>
          <p:cNvSpPr/>
          <p:nvPr/>
        </p:nvSpPr>
        <p:spPr bwMode="auto">
          <a:xfrm rot="16200000">
            <a:off x="1377588" y="5701060"/>
            <a:ext cx="660790" cy="680065"/>
          </a:xfrm>
          <a:prstGeom prst="downArrow">
            <a:avLst>
              <a:gd name="adj1" fmla="val 64681"/>
              <a:gd name="adj2" fmla="val 55172"/>
            </a:avLst>
          </a:prstGeom>
          <a:gradFill>
            <a:gsLst>
              <a:gs pos="0">
                <a:srgbClr val="A3271D"/>
              </a:gs>
              <a:gs pos="57000">
                <a:srgbClr val="CF5349">
                  <a:lumMod val="96000"/>
                </a:srgbClr>
              </a:gs>
              <a:gs pos="100000">
                <a:srgbClr val="E2C1BC"/>
              </a:gs>
            </a:gsLst>
            <a:lin ang="13200000" scaled="0"/>
          </a:gra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fr-FR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37529" y="5779482"/>
            <a:ext cx="61847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Maitrise du code</a:t>
            </a:r>
            <a: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source (indépendance)</a:t>
            </a:r>
            <a:endParaRPr lang="fr-FR" sz="3200"/>
          </a:p>
        </p:txBody>
      </p:sp>
    </p:spTree>
    <p:extLst>
      <p:ext uri="{BB962C8B-B14F-4D97-AF65-F5344CB8AC3E}">
        <p14:creationId xmlns:p14="http://schemas.microsoft.com/office/powerpoint/2010/main" val="1309861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OS embarqué : facilités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>
                <a:solidFill>
                  <a:srgbClr val="FFFFFF"/>
                </a:solidFill>
              </a:rPr>
              <a:pPr>
                <a:defRPr/>
              </a:pPr>
              <a:t>28/11/2012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089584" y="1133744"/>
            <a:ext cx="7915966" cy="4237380"/>
          </a:xfrm>
          <a:prstGeom prst="rect">
            <a:avLst/>
          </a:prstGeom>
          <a:solidFill>
            <a:srgbClr val="F5EECF"/>
          </a:soli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90000" rIns="144000" bIns="14400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latin typeface="Calibri" pitchFamily="34" charset="0"/>
              </a:rPr>
              <a:t>Multitâches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fr-FR" sz="2000">
                <a:solidFill>
                  <a:srgbClr val="000000"/>
                </a:solidFill>
                <a:latin typeface="Calibri" pitchFamily="34" charset="0"/>
              </a:rPr>
              <a:t>Toujours au moins 2 tâches typiques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fr-FR" sz="2000" smtClean="0">
                <a:solidFill>
                  <a:srgbClr val="000000"/>
                </a:solidFill>
                <a:latin typeface="Calibri" pitchFamily="34" charset="0"/>
              </a:rPr>
              <a:t>Presque toujours : monitoring, multi-connexions…</a:t>
            </a:r>
            <a:endParaRPr lang="fr-FR" sz="2000">
              <a:solidFill>
                <a:srgbClr val="000000"/>
              </a:solidFill>
              <a:latin typeface="Calibri" pitchFamily="34" charset="0"/>
            </a:endParaRP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RTOS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→ maitrise de la réactivité</a:t>
            </a:r>
            <a:endParaRPr lang="fr-FR" sz="2000">
              <a:solidFill>
                <a:srgbClr val="000000"/>
              </a:solidFill>
              <a:latin typeface="Calibri" pitchFamily="34" charset="0"/>
            </a:endParaRPr>
          </a:p>
          <a:p>
            <a:pPr marL="446088" lvl="1" indent="-269875">
              <a:buFont typeface="Wingdings" pitchFamily="2" charset="2"/>
              <a:buChar char="ü"/>
            </a:pPr>
            <a:endParaRPr lang="en-US" sz="200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Connectivité réseau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APIs réseau standards, éprouvés, optimisés</a:t>
            </a: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APIs spécifiques hautes performances (ZCopy dans VxWorks)</a:t>
            </a:r>
          </a:p>
          <a:p>
            <a:pPr marL="446088" lvl="1" indent="-269875"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Optimisations hardware intégrées aux drivers (checksum offload)</a:t>
            </a:r>
          </a:p>
          <a:p>
            <a:pPr marL="446088" lvl="1" indent="-269875">
              <a:buFont typeface="Wingdings" pitchFamily="2" charset="2"/>
              <a:buChar char="ü"/>
            </a:pPr>
            <a:endParaRPr lang="fr-FR" sz="200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Programmation kernel</a:t>
            </a: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RTOS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→ facilité de 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programmation </a:t>
            </a:r>
            <a:r>
              <a:rPr lang="en-US" sz="2000" smtClean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au niveau kernel (interruptions…)</a:t>
            </a:r>
            <a:r>
              <a:rPr lang="en-US" sz="200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n-US" sz="2000">
              <a:solidFill>
                <a:srgbClr val="000000"/>
              </a:solidFill>
              <a:latin typeface="Calibri" pitchFamily="34" charset="0"/>
            </a:endParaRP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RTOS VxWorks 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→ 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C++ haut niveau même dans le kernel</a:t>
            </a:r>
          </a:p>
        </p:txBody>
      </p:sp>
      <p:sp>
        <p:nvSpPr>
          <p:cNvPr id="8" name="Arc 7"/>
          <p:cNvSpPr/>
          <p:nvPr/>
        </p:nvSpPr>
        <p:spPr bwMode="auto">
          <a:xfrm>
            <a:off x="7912138" y="1236885"/>
            <a:ext cx="786284" cy="723448"/>
          </a:xfrm>
          <a:prstGeom prst="arc">
            <a:avLst>
              <a:gd name="adj1" fmla="val 19281402"/>
              <a:gd name="adj2" fmla="val 13444794"/>
            </a:avLst>
          </a:prstGeom>
          <a:noFill/>
          <a:ln w="25400" cap="flat" cmpd="sng">
            <a:solidFill>
              <a:srgbClr val="FF3300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08000" bIns="108000" anchor="ctr"/>
          <a:lstStyle/>
          <a:p>
            <a:pPr algn="ctr">
              <a:lnSpc>
                <a:spcPct val="70000"/>
              </a:lnSpc>
            </a:pPr>
            <a:r>
              <a:rPr lang="en-GB" sz="1600">
                <a:solidFill>
                  <a:srgbClr val="FF3300"/>
                </a:solidFill>
                <a:latin typeface="Calibri" pitchFamily="34" charset="0"/>
              </a:rPr>
              <a:t>data</a:t>
            </a:r>
            <a:br>
              <a:rPr lang="en-GB" sz="1600">
                <a:solidFill>
                  <a:srgbClr val="FF3300"/>
                </a:solidFill>
                <a:latin typeface="Calibri" pitchFamily="34" charset="0"/>
              </a:rPr>
            </a:br>
            <a:r>
              <a:rPr lang="en-GB" sz="1600">
                <a:solidFill>
                  <a:srgbClr val="FF3300"/>
                </a:solidFill>
                <a:latin typeface="Calibri" pitchFamily="34" charset="0"/>
              </a:rPr>
              <a:t>flow</a:t>
            </a:r>
            <a:endParaRPr lang="en-GB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" name="Arc 8"/>
          <p:cNvSpPr/>
          <p:nvPr/>
        </p:nvSpPr>
        <p:spPr bwMode="auto">
          <a:xfrm>
            <a:off x="6877023" y="1223755"/>
            <a:ext cx="786284" cy="723448"/>
          </a:xfrm>
          <a:prstGeom prst="arc">
            <a:avLst>
              <a:gd name="adj1" fmla="val 19278226"/>
              <a:gd name="adj2" fmla="val 13439875"/>
            </a:avLst>
          </a:prstGeom>
          <a:noFill/>
          <a:ln w="254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36000" rIns="0" anchor="ctr"/>
          <a:lstStyle/>
          <a:p>
            <a:pPr algn="ctr">
              <a:lnSpc>
                <a:spcPct val="70000"/>
              </a:lnSpc>
            </a:pPr>
            <a:r>
              <a:rPr lang="en-GB" sz="1600">
                <a:solidFill>
                  <a:srgbClr val="3333CC">
                    <a:lumMod val="75000"/>
                  </a:srgbClr>
                </a:solidFill>
                <a:latin typeface="Calibri" pitchFamily="34" charset="0"/>
              </a:rPr>
              <a:t>control</a:t>
            </a:r>
          </a:p>
          <a:p>
            <a:pPr algn="ctr">
              <a:lnSpc>
                <a:spcPct val="70000"/>
              </a:lnSpc>
            </a:pPr>
            <a:r>
              <a:rPr lang="en-GB" sz="1600">
                <a:solidFill>
                  <a:srgbClr val="3333CC">
                    <a:lumMod val="75000"/>
                  </a:srgbClr>
                </a:solidFill>
                <a:latin typeface="Calibri" pitchFamily="34" charset="0"/>
              </a:rPr>
              <a:t>config</a:t>
            </a:r>
          </a:p>
        </p:txBody>
      </p:sp>
      <p:cxnSp>
        <p:nvCxnSpPr>
          <p:cNvPr id="13" name="Connecteur droit 12"/>
          <p:cNvCxnSpPr/>
          <p:nvPr/>
        </p:nvCxnSpPr>
        <p:spPr bwMode="auto">
          <a:xfrm flipH="1" flipV="1">
            <a:off x="7057043" y="1010464"/>
            <a:ext cx="213122" cy="3033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5715979" y="702687"/>
            <a:ext cx="1784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>
                <a:solidFill>
                  <a:srgbClr val="3333CC">
                    <a:lumMod val="75000"/>
                  </a:srgbClr>
                </a:solidFill>
                <a:latin typeface="Cambria" pitchFamily="18" charset="0"/>
              </a:rPr>
              <a:t>priorité la plus élevée</a:t>
            </a:r>
            <a:endParaRPr lang="fr-FR" sz="2000" i="1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604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OS embarqué : facilités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>
                <a:solidFill>
                  <a:srgbClr val="FFFFFF"/>
                </a:solidFill>
              </a:rPr>
              <a:pPr>
                <a:defRPr/>
              </a:pPr>
              <a:t>28/11/2012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089584" y="4181029"/>
            <a:ext cx="7915966" cy="1159615"/>
          </a:xfrm>
          <a:prstGeom prst="rect">
            <a:avLst/>
          </a:prstGeom>
          <a:solidFill>
            <a:srgbClr val="F5EECF"/>
          </a:soli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90000" rIns="144000" bIns="144000">
            <a:spAutoFit/>
          </a:bodyPr>
          <a:lstStyle/>
          <a:p>
            <a:r>
              <a:rPr lang="en-US" sz="2000" smtClean="0">
                <a:solidFill>
                  <a:srgbClr val="000000"/>
                </a:solidFill>
                <a:latin typeface="Calibri" pitchFamily="34" charset="0"/>
              </a:rPr>
              <a:t>Programmation 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kernel</a:t>
            </a: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RTOS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→ facilité de programmation des i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nterruptions </a:t>
            </a:r>
          </a:p>
          <a:p>
            <a:pPr marL="446088" lvl="1" indent="-269875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RTOS VxWorks 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→ 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C++ haut niveau même dans le kernel</a:t>
            </a:r>
          </a:p>
        </p:txBody>
      </p:sp>
      <p:sp>
        <p:nvSpPr>
          <p:cNvPr id="12" name="Flèche vers le bas 11"/>
          <p:cNvSpPr/>
          <p:nvPr/>
        </p:nvSpPr>
        <p:spPr bwMode="auto">
          <a:xfrm rot="10800000">
            <a:off x="4055000" y="3117020"/>
            <a:ext cx="1395156" cy="990110"/>
          </a:xfrm>
          <a:prstGeom prst="downArrow">
            <a:avLst>
              <a:gd name="adj1" fmla="val 64681"/>
              <a:gd name="adj2" fmla="val 55172"/>
            </a:avLst>
          </a:prstGeom>
          <a:gradFill>
            <a:gsLst>
              <a:gs pos="0">
                <a:srgbClr val="A3271D"/>
              </a:gs>
              <a:gs pos="57000">
                <a:srgbClr val="CF5349">
                  <a:lumMod val="96000"/>
                </a:srgbClr>
              </a:gs>
              <a:gs pos="100000">
                <a:srgbClr val="E2C1BC"/>
              </a:gs>
            </a:gsLst>
            <a:lin ang="13200000" scaled="0"/>
          </a:gra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fr-FR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109302" y="1927520"/>
            <a:ext cx="7915966" cy="1098060"/>
          </a:xfrm>
          <a:prstGeom prst="rect">
            <a:avLst/>
          </a:prstGeom>
          <a:solidFill>
            <a:srgbClr val="F5EECF"/>
          </a:soli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90000" rIns="144000" bIns="144000">
            <a:spAutoFit/>
          </a:bodyPr>
          <a:lstStyle/>
          <a:p>
            <a:pPr algn="ctr"/>
            <a:r>
              <a:rPr lang="en-US" sz="2800" b="1" smtClean="0">
                <a:solidFill>
                  <a:srgbClr val="CF534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Framework de développement de</a:t>
            </a:r>
            <a:br>
              <a:rPr lang="en-US" sz="2800" b="1" smtClean="0">
                <a:solidFill>
                  <a:srgbClr val="CF534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</a:br>
            <a:r>
              <a:rPr lang="en-US" sz="2800" b="1" smtClean="0">
                <a:solidFill>
                  <a:srgbClr val="CF534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systèmes mixtes firmware / software</a:t>
            </a:r>
          </a:p>
        </p:txBody>
      </p:sp>
    </p:spTree>
    <p:extLst>
      <p:ext uri="{BB962C8B-B14F-4D97-AF65-F5344CB8AC3E}">
        <p14:creationId xmlns:p14="http://schemas.microsoft.com/office/powerpoint/2010/main" val="172825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Framework MDaq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575" y="819578"/>
            <a:ext cx="921192" cy="55667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68" y="823070"/>
            <a:ext cx="909634" cy="54969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e 191"/>
          <p:cNvGrpSpPr/>
          <p:nvPr/>
        </p:nvGrpSpPr>
        <p:grpSpPr>
          <a:xfrm>
            <a:off x="1137431" y="1598126"/>
            <a:ext cx="7264400" cy="771976"/>
            <a:chOff x="334911" y="3619614"/>
            <a:chExt cx="8656676" cy="914284"/>
          </a:xfrm>
        </p:grpSpPr>
        <p:sp>
          <p:nvSpPr>
            <p:cNvPr id="34" name="Cube 33"/>
            <p:cNvSpPr/>
            <p:nvPr/>
          </p:nvSpPr>
          <p:spPr>
            <a:xfrm>
              <a:off x="894074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5" name="Cube 34"/>
            <p:cNvSpPr/>
            <p:nvPr/>
          </p:nvSpPr>
          <p:spPr>
            <a:xfrm>
              <a:off x="1538185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6" name="Cube 35"/>
            <p:cNvSpPr/>
            <p:nvPr/>
          </p:nvSpPr>
          <p:spPr>
            <a:xfrm>
              <a:off x="2182296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7" name="Cube 36"/>
            <p:cNvSpPr/>
            <p:nvPr/>
          </p:nvSpPr>
          <p:spPr>
            <a:xfrm>
              <a:off x="2826407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3470518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4114629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4758740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1" name="Cube 40"/>
            <p:cNvSpPr/>
            <p:nvPr/>
          </p:nvSpPr>
          <p:spPr>
            <a:xfrm>
              <a:off x="5402851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2" name="Cube 41"/>
            <p:cNvSpPr/>
            <p:nvPr/>
          </p:nvSpPr>
          <p:spPr>
            <a:xfrm>
              <a:off x="6046962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6691075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7335186" y="4280019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7979299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6" name="Cube 45"/>
            <p:cNvSpPr/>
            <p:nvPr/>
          </p:nvSpPr>
          <p:spPr>
            <a:xfrm>
              <a:off x="334911" y="3746495"/>
              <a:ext cx="8656676" cy="656924"/>
            </a:xfrm>
            <a:prstGeom prst="cube">
              <a:avLst>
                <a:gd name="adj" fmla="val 43388"/>
              </a:avLst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0" tIns="28800" rIns="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itchFamily="34" charset="0"/>
                </a:rPr>
                <a:t>Ethernet Switch</a:t>
              </a:r>
              <a:endParaRPr kumimoji="0" lang="fr-FR" sz="20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7" name="Cube 46"/>
            <p:cNvSpPr/>
            <p:nvPr/>
          </p:nvSpPr>
          <p:spPr>
            <a:xfrm>
              <a:off x="894074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8" name="Cube 47"/>
            <p:cNvSpPr/>
            <p:nvPr/>
          </p:nvSpPr>
          <p:spPr>
            <a:xfrm>
              <a:off x="1538185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9" name="Cube 48"/>
            <p:cNvSpPr/>
            <p:nvPr/>
          </p:nvSpPr>
          <p:spPr>
            <a:xfrm>
              <a:off x="2182296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0" name="Cube 49"/>
            <p:cNvSpPr/>
            <p:nvPr/>
          </p:nvSpPr>
          <p:spPr>
            <a:xfrm>
              <a:off x="2826407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1" name="Cube 50"/>
            <p:cNvSpPr/>
            <p:nvPr/>
          </p:nvSpPr>
          <p:spPr>
            <a:xfrm>
              <a:off x="3470518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2" name="Cube 51"/>
            <p:cNvSpPr/>
            <p:nvPr/>
          </p:nvSpPr>
          <p:spPr>
            <a:xfrm>
              <a:off x="4114630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3" name="Cube 52"/>
            <p:cNvSpPr/>
            <p:nvPr/>
          </p:nvSpPr>
          <p:spPr>
            <a:xfrm>
              <a:off x="4758742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4" name="Cube 53"/>
            <p:cNvSpPr/>
            <p:nvPr/>
          </p:nvSpPr>
          <p:spPr>
            <a:xfrm>
              <a:off x="5402853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5" name="Cube 54"/>
            <p:cNvSpPr/>
            <p:nvPr/>
          </p:nvSpPr>
          <p:spPr>
            <a:xfrm>
              <a:off x="6046963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" name="Cube 55"/>
            <p:cNvSpPr/>
            <p:nvPr/>
          </p:nvSpPr>
          <p:spPr>
            <a:xfrm>
              <a:off x="6691077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" name="Cube 56"/>
            <p:cNvSpPr/>
            <p:nvPr/>
          </p:nvSpPr>
          <p:spPr>
            <a:xfrm>
              <a:off x="7335188" y="3619614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" name="Cube 57"/>
            <p:cNvSpPr/>
            <p:nvPr/>
          </p:nvSpPr>
          <p:spPr>
            <a:xfrm>
              <a:off x="7979310" y="3619620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</p:grpSp>
      <p:cxnSp>
        <p:nvCxnSpPr>
          <p:cNvPr id="61" name="Connecteur droit 60"/>
          <p:cNvCxnSpPr>
            <a:stCxn id="51202" idx="2"/>
            <a:endCxn id="47" idx="1"/>
          </p:cNvCxnSpPr>
          <p:nvPr/>
        </p:nvCxnSpPr>
        <p:spPr bwMode="auto">
          <a:xfrm>
            <a:off x="1785171" y="1376254"/>
            <a:ext cx="80" cy="263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Connecteur droit 62"/>
          <p:cNvCxnSpPr>
            <a:stCxn id="28" idx="2"/>
            <a:endCxn id="49" idx="1"/>
          </p:cNvCxnSpPr>
          <p:nvPr/>
        </p:nvCxnSpPr>
        <p:spPr bwMode="auto">
          <a:xfrm>
            <a:off x="2866285" y="1372762"/>
            <a:ext cx="0" cy="26651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861" y="823070"/>
            <a:ext cx="909632" cy="54969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1" name="Connecteur droit 80"/>
          <p:cNvCxnSpPr>
            <a:stCxn id="80" idx="2"/>
            <a:endCxn id="51" idx="1"/>
          </p:cNvCxnSpPr>
          <p:nvPr/>
        </p:nvCxnSpPr>
        <p:spPr bwMode="auto">
          <a:xfrm>
            <a:off x="3939677" y="1372760"/>
            <a:ext cx="7642" cy="26651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822535"/>
            <a:ext cx="911396" cy="55075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3" name="Connecteur droit 82"/>
          <p:cNvCxnSpPr>
            <a:stCxn id="82" idx="2"/>
            <a:endCxn id="53" idx="1"/>
          </p:cNvCxnSpPr>
          <p:nvPr/>
        </p:nvCxnSpPr>
        <p:spPr bwMode="auto">
          <a:xfrm>
            <a:off x="5027699" y="1373293"/>
            <a:ext cx="656" cy="26598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335" y="819287"/>
            <a:ext cx="922142" cy="55725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5" name="Connecteur droit 84"/>
          <p:cNvCxnSpPr>
            <a:stCxn id="84" idx="2"/>
            <a:endCxn id="55" idx="1"/>
          </p:cNvCxnSpPr>
          <p:nvPr/>
        </p:nvCxnSpPr>
        <p:spPr bwMode="auto">
          <a:xfrm>
            <a:off x="6108406" y="1376539"/>
            <a:ext cx="982" cy="26273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985" y="820460"/>
            <a:ext cx="918256" cy="55490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7" name="Connecteur droit 86"/>
          <p:cNvCxnSpPr>
            <a:stCxn id="86" idx="2"/>
            <a:endCxn id="57" idx="1"/>
          </p:cNvCxnSpPr>
          <p:nvPr/>
        </p:nvCxnSpPr>
        <p:spPr bwMode="auto">
          <a:xfrm>
            <a:off x="7189113" y="1375364"/>
            <a:ext cx="1311" cy="2639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Connecteur droit 99"/>
          <p:cNvCxnSpPr/>
          <p:nvPr/>
        </p:nvCxnSpPr>
        <p:spPr bwMode="auto">
          <a:xfrm>
            <a:off x="2334529" y="2370101"/>
            <a:ext cx="0" cy="3432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tower"/>
          <p:cNvSpPr>
            <a:spLocks noEditPoints="1" noChangeArrowheads="1"/>
          </p:cNvSpPr>
          <p:nvPr/>
        </p:nvSpPr>
        <p:spPr bwMode="auto">
          <a:xfrm>
            <a:off x="1860497" y="2713393"/>
            <a:ext cx="1028657" cy="1349935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06" name="Organigramme : Document 105"/>
          <p:cNvSpPr/>
          <p:nvPr/>
        </p:nvSpPr>
        <p:spPr>
          <a:xfrm>
            <a:off x="1081521" y="444393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Hardware description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07" name="Ellipse 106"/>
          <p:cNvSpPr/>
          <p:nvPr/>
        </p:nvSpPr>
        <p:spPr>
          <a:xfrm>
            <a:off x="1224617" y="3005506"/>
            <a:ext cx="2096486" cy="1231413"/>
          </a:xfrm>
          <a:prstGeom prst="ellips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0000" rIns="0" rtlCol="0" anchor="ctr" anchorCtr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Electronics</a:t>
            </a:r>
            <a:br>
              <a:rPr lang="fr-FR" sz="2000" b="1" ker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fr-FR" sz="2000" b="1" ker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Control &amp; Configuration</a:t>
            </a:r>
            <a:endParaRPr lang="fr-FR" sz="20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8" name="Organigramme : Document 107"/>
          <p:cNvSpPr/>
          <p:nvPr/>
        </p:nvSpPr>
        <p:spPr>
          <a:xfrm>
            <a:off x="1146645" y="51972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09" name="Organigramme : Document 108"/>
          <p:cNvSpPr/>
          <p:nvPr/>
        </p:nvSpPr>
        <p:spPr>
          <a:xfrm>
            <a:off x="1236478" y="53496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0" name="Organigramme : Document 109"/>
          <p:cNvSpPr/>
          <p:nvPr/>
        </p:nvSpPr>
        <p:spPr>
          <a:xfrm>
            <a:off x="1328047" y="55020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2" name="Flèche droite rayée 111"/>
          <p:cNvSpPr/>
          <p:nvPr/>
        </p:nvSpPr>
        <p:spPr>
          <a:xfrm rot="5400000" flipH="1" flipV="1">
            <a:off x="2028096" y="4041435"/>
            <a:ext cx="507194" cy="498280"/>
          </a:xfrm>
          <a:prstGeom prst="stripedRightArrow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228" name="Picture 3" descr="C:\temp\Screenshot from 2012-11-28 21%3A01%3A3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43" y="2508657"/>
            <a:ext cx="4463570" cy="4071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466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108" grpId="0" animBg="1"/>
      <p:bldP spid="109" grpId="0" animBg="1"/>
      <p:bldP spid="110" grpId="0" animBg="1"/>
      <p:bldP spid="1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Framework MDaq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575" y="819578"/>
            <a:ext cx="921192" cy="55667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68" y="823070"/>
            <a:ext cx="909634" cy="54969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e 191"/>
          <p:cNvGrpSpPr/>
          <p:nvPr/>
        </p:nvGrpSpPr>
        <p:grpSpPr>
          <a:xfrm>
            <a:off x="1137431" y="1598126"/>
            <a:ext cx="7264400" cy="771976"/>
            <a:chOff x="334911" y="3619614"/>
            <a:chExt cx="8656676" cy="914284"/>
          </a:xfrm>
        </p:grpSpPr>
        <p:sp>
          <p:nvSpPr>
            <p:cNvPr id="34" name="Cube 33"/>
            <p:cNvSpPr/>
            <p:nvPr/>
          </p:nvSpPr>
          <p:spPr>
            <a:xfrm>
              <a:off x="894074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5" name="Cube 34"/>
            <p:cNvSpPr/>
            <p:nvPr/>
          </p:nvSpPr>
          <p:spPr>
            <a:xfrm>
              <a:off x="1538185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6" name="Cube 35"/>
            <p:cNvSpPr/>
            <p:nvPr/>
          </p:nvSpPr>
          <p:spPr>
            <a:xfrm>
              <a:off x="2182296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7" name="Cube 36"/>
            <p:cNvSpPr/>
            <p:nvPr/>
          </p:nvSpPr>
          <p:spPr>
            <a:xfrm>
              <a:off x="2826407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3470518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4114629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4758740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1" name="Cube 40"/>
            <p:cNvSpPr/>
            <p:nvPr/>
          </p:nvSpPr>
          <p:spPr>
            <a:xfrm>
              <a:off x="5402851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2" name="Cube 41"/>
            <p:cNvSpPr/>
            <p:nvPr/>
          </p:nvSpPr>
          <p:spPr>
            <a:xfrm>
              <a:off x="6046962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6691075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7335186" y="4280019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7979299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6" name="Cube 45"/>
            <p:cNvSpPr/>
            <p:nvPr/>
          </p:nvSpPr>
          <p:spPr>
            <a:xfrm>
              <a:off x="334911" y="3746495"/>
              <a:ext cx="8656676" cy="656924"/>
            </a:xfrm>
            <a:prstGeom prst="cube">
              <a:avLst>
                <a:gd name="adj" fmla="val 43388"/>
              </a:avLst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0" tIns="28800" rIns="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itchFamily="34" charset="0"/>
                </a:rPr>
                <a:t>Ethernet Switch</a:t>
              </a:r>
              <a:endParaRPr kumimoji="0" lang="fr-FR" sz="20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7" name="Cube 46"/>
            <p:cNvSpPr/>
            <p:nvPr/>
          </p:nvSpPr>
          <p:spPr>
            <a:xfrm>
              <a:off x="894074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8" name="Cube 47"/>
            <p:cNvSpPr/>
            <p:nvPr/>
          </p:nvSpPr>
          <p:spPr>
            <a:xfrm>
              <a:off x="1538185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9" name="Cube 48"/>
            <p:cNvSpPr/>
            <p:nvPr/>
          </p:nvSpPr>
          <p:spPr>
            <a:xfrm>
              <a:off x="2182296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0" name="Cube 49"/>
            <p:cNvSpPr/>
            <p:nvPr/>
          </p:nvSpPr>
          <p:spPr>
            <a:xfrm>
              <a:off x="2826407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1" name="Cube 50"/>
            <p:cNvSpPr/>
            <p:nvPr/>
          </p:nvSpPr>
          <p:spPr>
            <a:xfrm>
              <a:off x="3470518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2" name="Cube 51"/>
            <p:cNvSpPr/>
            <p:nvPr/>
          </p:nvSpPr>
          <p:spPr>
            <a:xfrm>
              <a:off x="4114630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3" name="Cube 52"/>
            <p:cNvSpPr/>
            <p:nvPr/>
          </p:nvSpPr>
          <p:spPr>
            <a:xfrm>
              <a:off x="4758742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4" name="Cube 53"/>
            <p:cNvSpPr/>
            <p:nvPr/>
          </p:nvSpPr>
          <p:spPr>
            <a:xfrm>
              <a:off x="5402853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5" name="Cube 54"/>
            <p:cNvSpPr/>
            <p:nvPr/>
          </p:nvSpPr>
          <p:spPr>
            <a:xfrm>
              <a:off x="6046963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" name="Cube 55"/>
            <p:cNvSpPr/>
            <p:nvPr/>
          </p:nvSpPr>
          <p:spPr>
            <a:xfrm>
              <a:off x="6691077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" name="Cube 56"/>
            <p:cNvSpPr/>
            <p:nvPr/>
          </p:nvSpPr>
          <p:spPr>
            <a:xfrm>
              <a:off x="7335188" y="3619614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" name="Cube 57"/>
            <p:cNvSpPr/>
            <p:nvPr/>
          </p:nvSpPr>
          <p:spPr>
            <a:xfrm>
              <a:off x="7979310" y="3619620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</p:grpSp>
      <p:cxnSp>
        <p:nvCxnSpPr>
          <p:cNvPr id="61" name="Connecteur droit 60"/>
          <p:cNvCxnSpPr>
            <a:stCxn id="51202" idx="2"/>
            <a:endCxn id="47" idx="1"/>
          </p:cNvCxnSpPr>
          <p:nvPr/>
        </p:nvCxnSpPr>
        <p:spPr bwMode="auto">
          <a:xfrm>
            <a:off x="1785171" y="1376254"/>
            <a:ext cx="80" cy="263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Connecteur droit 62"/>
          <p:cNvCxnSpPr>
            <a:stCxn id="28" idx="2"/>
            <a:endCxn id="49" idx="1"/>
          </p:cNvCxnSpPr>
          <p:nvPr/>
        </p:nvCxnSpPr>
        <p:spPr bwMode="auto">
          <a:xfrm>
            <a:off x="2866285" y="1372762"/>
            <a:ext cx="0" cy="26651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861" y="823070"/>
            <a:ext cx="909632" cy="54969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1" name="Connecteur droit 80"/>
          <p:cNvCxnSpPr>
            <a:stCxn id="80" idx="2"/>
            <a:endCxn id="51" idx="1"/>
          </p:cNvCxnSpPr>
          <p:nvPr/>
        </p:nvCxnSpPr>
        <p:spPr bwMode="auto">
          <a:xfrm>
            <a:off x="3939677" y="1372760"/>
            <a:ext cx="7642" cy="26651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822535"/>
            <a:ext cx="911396" cy="55075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3" name="Connecteur droit 82"/>
          <p:cNvCxnSpPr>
            <a:stCxn id="82" idx="2"/>
            <a:endCxn id="53" idx="1"/>
          </p:cNvCxnSpPr>
          <p:nvPr/>
        </p:nvCxnSpPr>
        <p:spPr bwMode="auto">
          <a:xfrm>
            <a:off x="5027699" y="1373293"/>
            <a:ext cx="656" cy="26598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335" y="819287"/>
            <a:ext cx="922142" cy="55725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5" name="Connecteur droit 84"/>
          <p:cNvCxnSpPr>
            <a:stCxn id="84" idx="2"/>
            <a:endCxn id="55" idx="1"/>
          </p:cNvCxnSpPr>
          <p:nvPr/>
        </p:nvCxnSpPr>
        <p:spPr bwMode="auto">
          <a:xfrm>
            <a:off x="6108406" y="1376539"/>
            <a:ext cx="982" cy="26273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985" y="820460"/>
            <a:ext cx="918256" cy="55490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7" name="Connecteur droit 86"/>
          <p:cNvCxnSpPr>
            <a:stCxn id="86" idx="2"/>
            <a:endCxn id="57" idx="1"/>
          </p:cNvCxnSpPr>
          <p:nvPr/>
        </p:nvCxnSpPr>
        <p:spPr bwMode="auto">
          <a:xfrm>
            <a:off x="7189113" y="1375364"/>
            <a:ext cx="1311" cy="2639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Connecteur droit 99"/>
          <p:cNvCxnSpPr/>
          <p:nvPr/>
        </p:nvCxnSpPr>
        <p:spPr bwMode="auto">
          <a:xfrm>
            <a:off x="2334529" y="2370101"/>
            <a:ext cx="0" cy="3432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tower"/>
          <p:cNvSpPr>
            <a:spLocks noEditPoints="1" noChangeArrowheads="1"/>
          </p:cNvSpPr>
          <p:nvPr/>
        </p:nvSpPr>
        <p:spPr bwMode="auto">
          <a:xfrm>
            <a:off x="1860497" y="2713393"/>
            <a:ext cx="1028657" cy="1349935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06" name="Organigramme : Document 105"/>
          <p:cNvSpPr/>
          <p:nvPr/>
        </p:nvSpPr>
        <p:spPr>
          <a:xfrm>
            <a:off x="1081521" y="444393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Hardware description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07" name="Ellipse 106"/>
          <p:cNvSpPr/>
          <p:nvPr/>
        </p:nvSpPr>
        <p:spPr>
          <a:xfrm>
            <a:off x="1224618" y="3005506"/>
            <a:ext cx="2096484" cy="1231413"/>
          </a:xfrm>
          <a:prstGeom prst="ellips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0000" rIns="0" rtlCol="0" anchor="ctr" anchorCtr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Electronics</a:t>
            </a:r>
            <a:br>
              <a:rPr lang="fr-FR" sz="2000" b="1" ker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fr-FR" sz="2000" b="1" ker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Control &amp; Configuration</a:t>
            </a:r>
            <a:endParaRPr lang="fr-FR" sz="20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8" name="Organigramme : Document 107"/>
          <p:cNvSpPr/>
          <p:nvPr/>
        </p:nvSpPr>
        <p:spPr>
          <a:xfrm>
            <a:off x="1146645" y="51972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09" name="Organigramme : Document 108"/>
          <p:cNvSpPr/>
          <p:nvPr/>
        </p:nvSpPr>
        <p:spPr>
          <a:xfrm>
            <a:off x="1236478" y="53496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0" name="Organigramme : Document 109"/>
          <p:cNvSpPr/>
          <p:nvPr/>
        </p:nvSpPr>
        <p:spPr>
          <a:xfrm>
            <a:off x="1328047" y="55020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2" name="Flèche droite rayée 111"/>
          <p:cNvSpPr/>
          <p:nvPr/>
        </p:nvSpPr>
        <p:spPr>
          <a:xfrm rot="5400000" flipH="1" flipV="1">
            <a:off x="2028096" y="4041435"/>
            <a:ext cx="507194" cy="498280"/>
          </a:xfrm>
          <a:prstGeom prst="stripedRightArrow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Flèche droite rayée 58"/>
          <p:cNvSpPr/>
          <p:nvPr/>
        </p:nvSpPr>
        <p:spPr>
          <a:xfrm flipH="1" flipV="1">
            <a:off x="3484861" y="3414094"/>
            <a:ext cx="507194" cy="498280"/>
          </a:xfrm>
          <a:prstGeom prst="stripedRightArrow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060" y="1097240"/>
            <a:ext cx="4619625" cy="5438775"/>
          </a:xfrm>
          <a:prstGeom prst="rect">
            <a:avLst/>
          </a:prstGeom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 rot="16200000">
            <a:off x="7718108" y="3585794"/>
            <a:ext cx="1687385" cy="461665"/>
          </a:xfrm>
          <a:prstGeom prst="rect">
            <a:avLst/>
          </a:prstGeom>
          <a:solidFill>
            <a:srgbClr val="FEEC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fr-FR" b="1" smtClean="0">
                <a:latin typeface="Calibri" pitchFamily="34" charset="0"/>
              </a:rPr>
              <a:t>Script client</a:t>
            </a:r>
            <a:endParaRPr lang="fr-FR" b="1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441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Framework MDaq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575" y="819578"/>
            <a:ext cx="921192" cy="55667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68" y="823070"/>
            <a:ext cx="909634" cy="54969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e 191"/>
          <p:cNvGrpSpPr/>
          <p:nvPr/>
        </p:nvGrpSpPr>
        <p:grpSpPr>
          <a:xfrm>
            <a:off x="1137431" y="1598126"/>
            <a:ext cx="7264400" cy="771976"/>
            <a:chOff x="334911" y="3619614"/>
            <a:chExt cx="8656676" cy="914284"/>
          </a:xfrm>
        </p:grpSpPr>
        <p:sp>
          <p:nvSpPr>
            <p:cNvPr id="34" name="Cube 33"/>
            <p:cNvSpPr/>
            <p:nvPr/>
          </p:nvSpPr>
          <p:spPr>
            <a:xfrm>
              <a:off x="894074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5" name="Cube 34"/>
            <p:cNvSpPr/>
            <p:nvPr/>
          </p:nvSpPr>
          <p:spPr>
            <a:xfrm>
              <a:off x="1538185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6" name="Cube 35"/>
            <p:cNvSpPr/>
            <p:nvPr/>
          </p:nvSpPr>
          <p:spPr>
            <a:xfrm>
              <a:off x="2182296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7" name="Cube 36"/>
            <p:cNvSpPr/>
            <p:nvPr/>
          </p:nvSpPr>
          <p:spPr>
            <a:xfrm>
              <a:off x="2826407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3470518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4114629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4758740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1" name="Cube 40"/>
            <p:cNvSpPr/>
            <p:nvPr/>
          </p:nvSpPr>
          <p:spPr>
            <a:xfrm>
              <a:off x="5402851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2" name="Cube 41"/>
            <p:cNvSpPr/>
            <p:nvPr/>
          </p:nvSpPr>
          <p:spPr>
            <a:xfrm>
              <a:off x="6046962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6691075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7335186" y="4280019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7979299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6" name="Cube 45"/>
            <p:cNvSpPr/>
            <p:nvPr/>
          </p:nvSpPr>
          <p:spPr>
            <a:xfrm>
              <a:off x="334911" y="3746495"/>
              <a:ext cx="8656676" cy="656924"/>
            </a:xfrm>
            <a:prstGeom prst="cube">
              <a:avLst>
                <a:gd name="adj" fmla="val 43388"/>
              </a:avLst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0" tIns="28800" rIns="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itchFamily="34" charset="0"/>
                </a:rPr>
                <a:t>Ethernet Switch</a:t>
              </a:r>
              <a:endParaRPr kumimoji="0" lang="fr-FR" sz="20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7" name="Cube 46"/>
            <p:cNvSpPr/>
            <p:nvPr/>
          </p:nvSpPr>
          <p:spPr>
            <a:xfrm>
              <a:off x="894074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8" name="Cube 47"/>
            <p:cNvSpPr/>
            <p:nvPr/>
          </p:nvSpPr>
          <p:spPr>
            <a:xfrm>
              <a:off x="1538185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9" name="Cube 48"/>
            <p:cNvSpPr/>
            <p:nvPr/>
          </p:nvSpPr>
          <p:spPr>
            <a:xfrm>
              <a:off x="2182296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0" name="Cube 49"/>
            <p:cNvSpPr/>
            <p:nvPr/>
          </p:nvSpPr>
          <p:spPr>
            <a:xfrm>
              <a:off x="2826407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1" name="Cube 50"/>
            <p:cNvSpPr/>
            <p:nvPr/>
          </p:nvSpPr>
          <p:spPr>
            <a:xfrm>
              <a:off x="3470518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2" name="Cube 51"/>
            <p:cNvSpPr/>
            <p:nvPr/>
          </p:nvSpPr>
          <p:spPr>
            <a:xfrm>
              <a:off x="4114630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3" name="Cube 52"/>
            <p:cNvSpPr/>
            <p:nvPr/>
          </p:nvSpPr>
          <p:spPr>
            <a:xfrm>
              <a:off x="4758742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4" name="Cube 53"/>
            <p:cNvSpPr/>
            <p:nvPr/>
          </p:nvSpPr>
          <p:spPr>
            <a:xfrm>
              <a:off x="5402853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5" name="Cube 54"/>
            <p:cNvSpPr/>
            <p:nvPr/>
          </p:nvSpPr>
          <p:spPr>
            <a:xfrm>
              <a:off x="6046963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" name="Cube 55"/>
            <p:cNvSpPr/>
            <p:nvPr/>
          </p:nvSpPr>
          <p:spPr>
            <a:xfrm>
              <a:off x="6691077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" name="Cube 56"/>
            <p:cNvSpPr/>
            <p:nvPr/>
          </p:nvSpPr>
          <p:spPr>
            <a:xfrm>
              <a:off x="7335188" y="3619614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" name="Cube 57"/>
            <p:cNvSpPr/>
            <p:nvPr/>
          </p:nvSpPr>
          <p:spPr>
            <a:xfrm>
              <a:off x="7979310" y="3619620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</p:grpSp>
      <p:cxnSp>
        <p:nvCxnSpPr>
          <p:cNvPr id="61" name="Connecteur droit 60"/>
          <p:cNvCxnSpPr>
            <a:stCxn id="51202" idx="2"/>
            <a:endCxn id="47" idx="1"/>
          </p:cNvCxnSpPr>
          <p:nvPr/>
        </p:nvCxnSpPr>
        <p:spPr bwMode="auto">
          <a:xfrm>
            <a:off x="1785171" y="1376254"/>
            <a:ext cx="80" cy="263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Connecteur droit 62"/>
          <p:cNvCxnSpPr>
            <a:stCxn id="28" idx="2"/>
            <a:endCxn id="49" idx="1"/>
          </p:cNvCxnSpPr>
          <p:nvPr/>
        </p:nvCxnSpPr>
        <p:spPr bwMode="auto">
          <a:xfrm>
            <a:off x="2866285" y="1372762"/>
            <a:ext cx="0" cy="26651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861" y="823070"/>
            <a:ext cx="909632" cy="54969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1" name="Connecteur droit 80"/>
          <p:cNvCxnSpPr>
            <a:stCxn id="80" idx="2"/>
            <a:endCxn id="51" idx="1"/>
          </p:cNvCxnSpPr>
          <p:nvPr/>
        </p:nvCxnSpPr>
        <p:spPr bwMode="auto">
          <a:xfrm>
            <a:off x="3939677" y="1372760"/>
            <a:ext cx="7642" cy="26651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822535"/>
            <a:ext cx="911396" cy="55075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3" name="Connecteur droit 82"/>
          <p:cNvCxnSpPr>
            <a:stCxn id="82" idx="2"/>
            <a:endCxn id="53" idx="1"/>
          </p:cNvCxnSpPr>
          <p:nvPr/>
        </p:nvCxnSpPr>
        <p:spPr bwMode="auto">
          <a:xfrm>
            <a:off x="5027699" y="1373293"/>
            <a:ext cx="656" cy="26598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335" y="819287"/>
            <a:ext cx="922142" cy="55725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5" name="Connecteur droit 84"/>
          <p:cNvCxnSpPr>
            <a:stCxn id="84" idx="2"/>
            <a:endCxn id="55" idx="1"/>
          </p:cNvCxnSpPr>
          <p:nvPr/>
        </p:nvCxnSpPr>
        <p:spPr bwMode="auto">
          <a:xfrm>
            <a:off x="6108406" y="1376539"/>
            <a:ext cx="982" cy="26273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985" y="820460"/>
            <a:ext cx="918256" cy="55490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7" name="Connecteur droit 86"/>
          <p:cNvCxnSpPr>
            <a:stCxn id="86" idx="2"/>
            <a:endCxn id="57" idx="1"/>
          </p:cNvCxnSpPr>
          <p:nvPr/>
        </p:nvCxnSpPr>
        <p:spPr bwMode="auto">
          <a:xfrm>
            <a:off x="7189113" y="1375364"/>
            <a:ext cx="1311" cy="2639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Connecteur droit 99"/>
          <p:cNvCxnSpPr/>
          <p:nvPr/>
        </p:nvCxnSpPr>
        <p:spPr bwMode="auto">
          <a:xfrm>
            <a:off x="2334529" y="2370101"/>
            <a:ext cx="0" cy="3432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tower"/>
          <p:cNvSpPr>
            <a:spLocks noEditPoints="1" noChangeArrowheads="1"/>
          </p:cNvSpPr>
          <p:nvPr/>
        </p:nvSpPr>
        <p:spPr bwMode="auto">
          <a:xfrm>
            <a:off x="1860497" y="2713393"/>
            <a:ext cx="1028657" cy="1349935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06" name="Organigramme : Document 105"/>
          <p:cNvSpPr/>
          <p:nvPr/>
        </p:nvSpPr>
        <p:spPr>
          <a:xfrm>
            <a:off x="1081521" y="444393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Hardware description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07" name="Ellipse 106"/>
          <p:cNvSpPr/>
          <p:nvPr/>
        </p:nvSpPr>
        <p:spPr>
          <a:xfrm>
            <a:off x="1224617" y="3005506"/>
            <a:ext cx="2096486" cy="1231413"/>
          </a:xfrm>
          <a:prstGeom prst="ellips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0000" rIns="0" rtlCol="0" anchor="ctr" anchorCtr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Electronics</a:t>
            </a:r>
            <a:br>
              <a:rPr lang="fr-FR" sz="2000" b="1" ker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fr-FR" sz="2000" b="1" ker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Control &amp; Configuration</a:t>
            </a:r>
            <a:endParaRPr lang="fr-FR" sz="2000" b="1" ker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8" name="Organigramme : Document 107"/>
          <p:cNvSpPr/>
          <p:nvPr/>
        </p:nvSpPr>
        <p:spPr>
          <a:xfrm>
            <a:off x="1146645" y="51972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09" name="Organigramme : Document 108"/>
          <p:cNvSpPr/>
          <p:nvPr/>
        </p:nvSpPr>
        <p:spPr>
          <a:xfrm>
            <a:off x="1236478" y="53496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0" name="Organigramme : Document 109"/>
          <p:cNvSpPr/>
          <p:nvPr/>
        </p:nvSpPr>
        <p:spPr>
          <a:xfrm>
            <a:off x="1328047" y="55020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2" name="Flèche droite rayée 111"/>
          <p:cNvSpPr/>
          <p:nvPr/>
        </p:nvSpPr>
        <p:spPr>
          <a:xfrm rot="5400000" flipH="1" flipV="1">
            <a:off x="2028096" y="4041435"/>
            <a:ext cx="507194" cy="498280"/>
          </a:xfrm>
          <a:prstGeom prst="stripedRightArrow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utoShape 2" descr="https://dsm-trac.cea.fr/km3/raw-attachment/wiki/KDaqOperation/Shot-KDaqRC.jpg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3252" name="Picture 4" descr="https://dsm-trac.cea.fr/km3/raw-attachment/wiki/KDaqOperation/Shot-KDaqR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102" y="2827951"/>
            <a:ext cx="6594195" cy="376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611463" y="2805389"/>
            <a:ext cx="1435329" cy="461665"/>
          </a:xfrm>
          <a:prstGeom prst="rect">
            <a:avLst/>
          </a:prstGeom>
          <a:solidFill>
            <a:srgbClr val="FEEC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fr-FR" b="1" smtClean="0">
                <a:latin typeface="Calibri" pitchFamily="34" charset="0"/>
              </a:rPr>
              <a:t>GUI client</a:t>
            </a:r>
            <a:endParaRPr lang="fr-FR" b="1">
              <a:latin typeface="Calibri" pitchFamily="34" charset="0"/>
            </a:endParaRPr>
          </a:p>
        </p:txBody>
      </p:sp>
      <p:sp>
        <p:nvSpPr>
          <p:cNvPr id="59" name="Flèche droite rayée 58"/>
          <p:cNvSpPr/>
          <p:nvPr/>
        </p:nvSpPr>
        <p:spPr>
          <a:xfrm flipH="1" flipV="1">
            <a:off x="2977667" y="3372072"/>
            <a:ext cx="507194" cy="498280"/>
          </a:xfrm>
          <a:prstGeom prst="stripedRightArrow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895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Framework MDaq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575" y="819578"/>
            <a:ext cx="921192" cy="55667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68" y="823070"/>
            <a:ext cx="909634" cy="54969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e 191"/>
          <p:cNvGrpSpPr/>
          <p:nvPr/>
        </p:nvGrpSpPr>
        <p:grpSpPr>
          <a:xfrm>
            <a:off x="1137431" y="1598126"/>
            <a:ext cx="7264400" cy="771976"/>
            <a:chOff x="334911" y="3619614"/>
            <a:chExt cx="8656676" cy="914284"/>
          </a:xfrm>
        </p:grpSpPr>
        <p:sp>
          <p:nvSpPr>
            <p:cNvPr id="34" name="Cube 33"/>
            <p:cNvSpPr/>
            <p:nvPr/>
          </p:nvSpPr>
          <p:spPr>
            <a:xfrm>
              <a:off x="894074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5" name="Cube 34"/>
            <p:cNvSpPr/>
            <p:nvPr/>
          </p:nvSpPr>
          <p:spPr>
            <a:xfrm>
              <a:off x="1538185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6" name="Cube 35"/>
            <p:cNvSpPr/>
            <p:nvPr/>
          </p:nvSpPr>
          <p:spPr>
            <a:xfrm>
              <a:off x="2182296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7" name="Cube 36"/>
            <p:cNvSpPr/>
            <p:nvPr/>
          </p:nvSpPr>
          <p:spPr>
            <a:xfrm>
              <a:off x="2826407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3470518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4114629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4758740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1" name="Cube 40"/>
            <p:cNvSpPr/>
            <p:nvPr/>
          </p:nvSpPr>
          <p:spPr>
            <a:xfrm>
              <a:off x="5402851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2" name="Cube 41"/>
            <p:cNvSpPr/>
            <p:nvPr/>
          </p:nvSpPr>
          <p:spPr>
            <a:xfrm>
              <a:off x="6046962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6691075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7335186" y="4280019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7979299" y="4280018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6" name="Cube 45"/>
            <p:cNvSpPr/>
            <p:nvPr/>
          </p:nvSpPr>
          <p:spPr>
            <a:xfrm>
              <a:off x="334911" y="3746495"/>
              <a:ext cx="8656676" cy="656924"/>
            </a:xfrm>
            <a:prstGeom prst="cube">
              <a:avLst>
                <a:gd name="adj" fmla="val 43388"/>
              </a:avLst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0" tIns="28800" rIns="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itchFamily="34" charset="0"/>
                </a:rPr>
                <a:t>Ethernet Switch</a:t>
              </a:r>
              <a:endParaRPr kumimoji="0" lang="fr-FR" sz="20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7" name="Cube 46"/>
            <p:cNvSpPr/>
            <p:nvPr/>
          </p:nvSpPr>
          <p:spPr>
            <a:xfrm>
              <a:off x="894074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8" name="Cube 47"/>
            <p:cNvSpPr/>
            <p:nvPr/>
          </p:nvSpPr>
          <p:spPr>
            <a:xfrm>
              <a:off x="1538185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49" name="Cube 48"/>
            <p:cNvSpPr/>
            <p:nvPr/>
          </p:nvSpPr>
          <p:spPr>
            <a:xfrm>
              <a:off x="2182296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0" name="Cube 49"/>
            <p:cNvSpPr/>
            <p:nvPr/>
          </p:nvSpPr>
          <p:spPr>
            <a:xfrm>
              <a:off x="2826407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1" name="Cube 50"/>
            <p:cNvSpPr/>
            <p:nvPr/>
          </p:nvSpPr>
          <p:spPr>
            <a:xfrm>
              <a:off x="3470518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2" name="Cube 51"/>
            <p:cNvSpPr/>
            <p:nvPr/>
          </p:nvSpPr>
          <p:spPr>
            <a:xfrm>
              <a:off x="4114630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3" name="Cube 52"/>
            <p:cNvSpPr/>
            <p:nvPr/>
          </p:nvSpPr>
          <p:spPr>
            <a:xfrm>
              <a:off x="4758742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4" name="Cube 53"/>
            <p:cNvSpPr/>
            <p:nvPr/>
          </p:nvSpPr>
          <p:spPr>
            <a:xfrm>
              <a:off x="5402853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5" name="Cube 54"/>
            <p:cNvSpPr/>
            <p:nvPr/>
          </p:nvSpPr>
          <p:spPr>
            <a:xfrm>
              <a:off x="6046963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" name="Cube 55"/>
            <p:cNvSpPr/>
            <p:nvPr/>
          </p:nvSpPr>
          <p:spPr>
            <a:xfrm>
              <a:off x="6691077" y="3619615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" name="Cube 56"/>
            <p:cNvSpPr/>
            <p:nvPr/>
          </p:nvSpPr>
          <p:spPr>
            <a:xfrm>
              <a:off x="7335188" y="3619614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" name="Cube 57"/>
            <p:cNvSpPr/>
            <p:nvPr/>
          </p:nvSpPr>
          <p:spPr>
            <a:xfrm>
              <a:off x="7979310" y="3619620"/>
              <a:ext cx="474673" cy="253879"/>
            </a:xfrm>
            <a:prstGeom prst="cube">
              <a:avLst>
                <a:gd name="adj" fmla="val 19197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50800" sy="23000" kx="-1200000" algn="bl" rotWithShape="0">
                <a:prstClr val="black">
                  <a:alpha val="82000"/>
                </a:prstClr>
              </a:outerShdw>
            </a:effectLst>
          </p:spPr>
          <p:txBody>
            <a:bodyPr tIns="7200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endParaRPr>
            </a:p>
          </p:txBody>
        </p:sp>
      </p:grpSp>
      <p:cxnSp>
        <p:nvCxnSpPr>
          <p:cNvPr id="61" name="Connecteur droit 60"/>
          <p:cNvCxnSpPr>
            <a:stCxn id="51202" idx="2"/>
            <a:endCxn id="47" idx="1"/>
          </p:cNvCxnSpPr>
          <p:nvPr/>
        </p:nvCxnSpPr>
        <p:spPr bwMode="auto">
          <a:xfrm>
            <a:off x="1785171" y="1376254"/>
            <a:ext cx="80" cy="263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Connecteur droit 62"/>
          <p:cNvCxnSpPr>
            <a:stCxn id="28" idx="2"/>
            <a:endCxn id="49" idx="1"/>
          </p:cNvCxnSpPr>
          <p:nvPr/>
        </p:nvCxnSpPr>
        <p:spPr bwMode="auto">
          <a:xfrm>
            <a:off x="2866285" y="1372762"/>
            <a:ext cx="0" cy="26651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861" y="823070"/>
            <a:ext cx="909632" cy="54969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1" name="Connecteur droit 80"/>
          <p:cNvCxnSpPr>
            <a:stCxn id="80" idx="2"/>
            <a:endCxn id="51" idx="1"/>
          </p:cNvCxnSpPr>
          <p:nvPr/>
        </p:nvCxnSpPr>
        <p:spPr bwMode="auto">
          <a:xfrm>
            <a:off x="3939677" y="1372760"/>
            <a:ext cx="7642" cy="26651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822535"/>
            <a:ext cx="911396" cy="55075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3" name="Connecteur droit 82"/>
          <p:cNvCxnSpPr>
            <a:stCxn id="82" idx="2"/>
            <a:endCxn id="53" idx="1"/>
          </p:cNvCxnSpPr>
          <p:nvPr/>
        </p:nvCxnSpPr>
        <p:spPr bwMode="auto">
          <a:xfrm>
            <a:off x="5027699" y="1373293"/>
            <a:ext cx="656" cy="26598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335" y="819287"/>
            <a:ext cx="922142" cy="55725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5" name="Connecteur droit 84"/>
          <p:cNvCxnSpPr>
            <a:stCxn id="84" idx="2"/>
            <a:endCxn id="55" idx="1"/>
          </p:cNvCxnSpPr>
          <p:nvPr/>
        </p:nvCxnSpPr>
        <p:spPr bwMode="auto">
          <a:xfrm>
            <a:off x="6108406" y="1376539"/>
            <a:ext cx="982" cy="26273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985" y="820460"/>
            <a:ext cx="918256" cy="55490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7" name="Connecteur droit 86"/>
          <p:cNvCxnSpPr>
            <a:stCxn id="86" idx="2"/>
            <a:endCxn id="57" idx="1"/>
          </p:cNvCxnSpPr>
          <p:nvPr/>
        </p:nvCxnSpPr>
        <p:spPr bwMode="auto">
          <a:xfrm>
            <a:off x="7189113" y="1375364"/>
            <a:ext cx="1311" cy="2639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Connecteur droit 99"/>
          <p:cNvCxnSpPr/>
          <p:nvPr/>
        </p:nvCxnSpPr>
        <p:spPr bwMode="auto">
          <a:xfrm>
            <a:off x="2334529" y="2370101"/>
            <a:ext cx="0" cy="3432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tower"/>
          <p:cNvSpPr>
            <a:spLocks noEditPoints="1" noChangeArrowheads="1"/>
          </p:cNvSpPr>
          <p:nvPr/>
        </p:nvSpPr>
        <p:spPr bwMode="auto">
          <a:xfrm>
            <a:off x="1860497" y="2713393"/>
            <a:ext cx="1028657" cy="1349935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06" name="Organigramme : Document 105"/>
          <p:cNvSpPr/>
          <p:nvPr/>
        </p:nvSpPr>
        <p:spPr>
          <a:xfrm>
            <a:off x="1081521" y="444393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Hardware description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07" name="Ellipse 106"/>
          <p:cNvSpPr/>
          <p:nvPr/>
        </p:nvSpPr>
        <p:spPr>
          <a:xfrm>
            <a:off x="1224617" y="3005506"/>
            <a:ext cx="2096486" cy="1231413"/>
          </a:xfrm>
          <a:prstGeom prst="ellipse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0000" rIns="0" rtlCol="0" anchor="ctr" anchorCtr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Electronics</a:t>
            </a:r>
            <a:br>
              <a:rPr kumimoji="0" lang="fr-FR" sz="20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</a:br>
            <a:r>
              <a:rPr kumimoji="0" lang="fr-FR" sz="20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Control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  <p:sp>
        <p:nvSpPr>
          <p:cNvPr id="108" name="Organigramme : Document 107"/>
          <p:cNvSpPr/>
          <p:nvPr/>
        </p:nvSpPr>
        <p:spPr>
          <a:xfrm>
            <a:off x="1146645" y="51972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09" name="Organigramme : Document 108"/>
          <p:cNvSpPr/>
          <p:nvPr/>
        </p:nvSpPr>
        <p:spPr>
          <a:xfrm>
            <a:off x="1236478" y="53496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0" name="Organigramme : Document 109"/>
          <p:cNvSpPr/>
          <p:nvPr/>
        </p:nvSpPr>
        <p:spPr>
          <a:xfrm>
            <a:off x="1328047" y="5502078"/>
            <a:ext cx="2529645" cy="1093985"/>
          </a:xfrm>
          <a:prstGeom prst="flowChartDocumen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3271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7200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File or Database</a:t>
            </a:r>
          </a:p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Setup &amp; Configuration</a:t>
            </a:r>
            <a:endParaRPr kumimoji="0" lang="fr-FR" sz="20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2" name="Flèche droite rayée 111"/>
          <p:cNvSpPr/>
          <p:nvPr/>
        </p:nvSpPr>
        <p:spPr>
          <a:xfrm rot="5400000" flipH="1" flipV="1">
            <a:off x="2028096" y="4041435"/>
            <a:ext cx="507194" cy="498280"/>
          </a:xfrm>
          <a:prstGeom prst="stripedRightArrow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utoShape 2" descr="https://dsm-trac.cea.fr/km3/raw-attachment/wiki/KDaqOperation/Shot-KDaqRC.jpg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0" name="Picture 3" descr="C:\temp\Screenshot from 2012-11-28 21%3A01%3A3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43" y="2508657"/>
            <a:ext cx="4463570" cy="4071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 rot="20700000">
            <a:off x="2039581" y="3069046"/>
            <a:ext cx="5538418" cy="1043532"/>
          </a:xfrm>
          <a:prstGeom prst="rect">
            <a:avLst/>
          </a:prstGeom>
          <a:solidFill>
            <a:srgbClr val="FFFFFF">
              <a:alpha val="58039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44000" tIns="72000" bIns="108000">
            <a:spAutoFit/>
          </a:bodyPr>
          <a:lstStyle/>
          <a:p>
            <a:pPr algn="ctr"/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tencil" pitchFamily="82" charset="0"/>
                <a:ea typeface="+mj-ea"/>
                <a:cs typeface="+mj-cs"/>
              </a:rPr>
              <a:t>Développement conjoint firmware / software</a:t>
            </a:r>
            <a:endParaRPr lang="fr-FR">
              <a:latin typeface="Stencil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772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Développement conjoint firmware / software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Pour l’électronicien firmware</a:t>
            </a:r>
          </a:p>
          <a:p>
            <a:pPr lvl="1"/>
            <a:r>
              <a:rPr lang="en-US" smtClean="0"/>
              <a:t>une image VxWorks pour sa carte de développement</a:t>
            </a:r>
          </a:p>
          <a:p>
            <a:pPr lvl="1"/>
            <a:r>
              <a:rPr lang="en-US" smtClean="0"/>
              <a:t>un serveur MDaq embarqué pour cette plateforme</a:t>
            </a:r>
          </a:p>
          <a:p>
            <a:pPr lvl="1"/>
            <a:r>
              <a:rPr lang="en-US" smtClean="0"/>
              <a:t>le package logiciel MDaq pour station de développement</a:t>
            </a:r>
          </a:p>
          <a:p>
            <a:pPr lvl="2"/>
            <a:r>
              <a:rPr lang="en-US" smtClean="0"/>
              <a:t>serveur ECC (Electronics Control &amp; Configuration)</a:t>
            </a:r>
          </a:p>
          <a:p>
            <a:pPr lvl="2"/>
            <a:r>
              <a:rPr lang="en-US" smtClean="0"/>
              <a:t>éditeur de configurations hardware</a:t>
            </a:r>
          </a:p>
          <a:p>
            <a:pPr lvl="2"/>
            <a:r>
              <a:rPr lang="en-US" smtClean="0"/>
              <a:t>interface GUI et/ou script</a:t>
            </a:r>
          </a:p>
          <a:p>
            <a:pPr lvl="1"/>
            <a:endParaRPr lang="en-US"/>
          </a:p>
          <a:p>
            <a:pPr marL="476250" lvl="1" indent="0">
              <a:buNone/>
            </a:pPr>
            <a:endParaRPr lang="en-US" smtClean="0"/>
          </a:p>
          <a:p>
            <a:pPr marL="476250" lvl="1" indent="0">
              <a:buNone/>
            </a:pPr>
            <a:endParaRPr lang="en-US"/>
          </a:p>
          <a:p>
            <a:r>
              <a:rPr lang="en-US" smtClean="0"/>
              <a:t>Pour de développeur instrumentations (composants I2C, SPI, etc.)</a:t>
            </a:r>
          </a:p>
          <a:p>
            <a:pPr lvl="1"/>
            <a:r>
              <a:rPr lang="en-US" smtClean="0"/>
              <a:t>mêmes outils pour sa plateforme propre (target et workstation) </a:t>
            </a:r>
          </a:p>
          <a:p>
            <a:pPr lvl="1"/>
            <a:endParaRPr lang="en-US" smtClean="0"/>
          </a:p>
          <a:p>
            <a:pPr lvl="1"/>
            <a:endParaRPr lang="fr-FR" smtClean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E99D54-B97D-40F8-8EBB-EFF6D534F686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6EC508-7A65-480E-9D43-729F5090729E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  <p:sp>
        <p:nvSpPr>
          <p:cNvPr id="7" name="Flèche vers le bas 6"/>
          <p:cNvSpPr/>
          <p:nvPr/>
        </p:nvSpPr>
        <p:spPr bwMode="auto">
          <a:xfrm rot="16200000">
            <a:off x="211609" y="3485750"/>
            <a:ext cx="660790" cy="680065"/>
          </a:xfrm>
          <a:prstGeom prst="downArrow">
            <a:avLst>
              <a:gd name="adj1" fmla="val 64681"/>
              <a:gd name="adj2" fmla="val 55172"/>
            </a:avLst>
          </a:prstGeom>
          <a:gradFill>
            <a:gsLst>
              <a:gs pos="0">
                <a:srgbClr val="A3271D"/>
              </a:gs>
              <a:gs pos="57000">
                <a:srgbClr val="CF5349">
                  <a:lumMod val="96000"/>
                </a:srgbClr>
              </a:gs>
              <a:gs pos="100000">
                <a:srgbClr val="E2C1BC"/>
              </a:gs>
            </a:gsLst>
            <a:lin ang="13200000" scaled="0"/>
          </a:gra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fr-FR" sz="160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1550" y="3523532"/>
            <a:ext cx="7301999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développement &amp; test autonome du firmware</a:t>
            </a:r>
            <a:b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US" sz="2000" i="0" u="none" strike="noStrike" kern="0" cap="none" spc="0" normalizeH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exemple du projet GET: 1 électronicien du Michigan State University</a:t>
            </a:r>
            <a:br>
              <a:rPr kumimoji="0" lang="en-US" sz="2000" i="0" u="none" strike="noStrike" kern="0" cap="none" spc="0" normalizeH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</a:br>
            <a:r>
              <a:rPr kumimoji="0" lang="en-US" sz="2000" i="0" u="none" strike="noStrike" kern="0" cap="none" spc="0" normalizeH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cible: Virtex-5 PPC440 VxWorks, station développement: MacOS </a:t>
            </a:r>
            <a:endParaRPr lang="fr-FR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Flèche vers le bas 8"/>
          <p:cNvSpPr/>
          <p:nvPr/>
        </p:nvSpPr>
        <p:spPr bwMode="auto">
          <a:xfrm rot="16200000">
            <a:off x="211609" y="5273487"/>
            <a:ext cx="660790" cy="680065"/>
          </a:xfrm>
          <a:prstGeom prst="downArrow">
            <a:avLst>
              <a:gd name="adj1" fmla="val 64681"/>
              <a:gd name="adj2" fmla="val 55172"/>
            </a:avLst>
          </a:prstGeom>
          <a:gradFill>
            <a:gsLst>
              <a:gs pos="0">
                <a:srgbClr val="A3271D"/>
              </a:gs>
              <a:gs pos="57000">
                <a:srgbClr val="CF5349">
                  <a:lumMod val="96000"/>
                </a:srgbClr>
              </a:gs>
              <a:gs pos="100000">
                <a:srgbClr val="E2C1BC"/>
              </a:gs>
            </a:gsLst>
            <a:lin ang="13200000" scaled="0"/>
          </a:gradFill>
          <a:ln w="19050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fr-FR" sz="160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1550" y="5329505"/>
            <a:ext cx="8008924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développement &amp; test autonome </a:t>
            </a:r>
            <a:r>
              <a:rPr kumimoji="0" lang="fr-FR" sz="2800" b="1" i="0" u="none" strike="noStrike" kern="0" cap="none" spc="0" normalizeH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« remote drivers »</a:t>
            </a:r>
            <a:br>
              <a:rPr kumimoji="0" lang="fr-FR" sz="2800" b="1" i="0" u="none" strike="noStrike" kern="0" cap="none" spc="0" normalizeH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</a:b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exemple du projet GET: un développeur soft Ganil</a:t>
            </a:r>
            <a:b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cible:</a:t>
            </a:r>
            <a:r>
              <a:rPr kumimoji="0" lang="en-US" sz="2000" b="0" i="0" u="none" strike="noStrike" kern="0" cap="none" spc="0" normalizeH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 Virtex-5 PPC440 Linux, station développement: Fedora Linux</a:t>
            </a:r>
            <a:endParaRPr lang="fr-FR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516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Quelques réflexions</a:t>
            </a:r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l’usage d’un µP sur cible embarquée spécifique « incontournable »</a:t>
            </a:r>
          </a:p>
          <a:p>
            <a:pPr lvl="1"/>
            <a:r>
              <a:rPr lang="fr-FR" smtClean="0"/>
              <a:t>systèmes complexes : toujours du contrôle et de la configuration</a:t>
            </a:r>
          </a:p>
          <a:p>
            <a:pPr lvl="1"/>
            <a:r>
              <a:rPr lang="fr-FR" smtClean="0"/>
              <a:t>flexibilité plus grande du logiciel dans les évolutions de design</a:t>
            </a:r>
          </a:p>
          <a:p>
            <a:pPr lvl="1"/>
            <a:r>
              <a:rPr lang="fr-FR" smtClean="0"/>
              <a:t>développement en équipe plus facile que pour le firmware pur</a:t>
            </a:r>
          </a:p>
          <a:p>
            <a:r>
              <a:rPr lang="fr-FR" smtClean="0"/>
              <a:t>l’usage d’un OS présente des avantages importants</a:t>
            </a:r>
          </a:p>
          <a:p>
            <a:pPr lvl="1"/>
            <a:r>
              <a:rPr lang="fr-FR" smtClean="0"/>
              <a:t>APIs standards pour le réseau et le multitâches</a:t>
            </a:r>
          </a:p>
          <a:p>
            <a:pPr lvl="1"/>
            <a:r>
              <a:rPr lang="fr-FR" smtClean="0"/>
              <a:t>possibilité de </a:t>
            </a:r>
            <a:r>
              <a:rPr lang="fr-FR" i="1" smtClean="0"/>
              <a:t>portage</a:t>
            </a:r>
            <a:r>
              <a:rPr lang="fr-FR" smtClean="0"/>
              <a:t> de middlewares, frameworks, outils…</a:t>
            </a:r>
          </a:p>
          <a:p>
            <a:pPr lvl="1"/>
            <a:r>
              <a:rPr lang="fr-FR" smtClean="0"/>
              <a:t>développement de frameworks « maison »</a:t>
            </a:r>
          </a:p>
          <a:p>
            <a:pPr lvl="1"/>
            <a:r>
              <a:rPr lang="fr-FR" smtClean="0"/>
              <a:t>réutilisation plus facile car s’appuyant sur </a:t>
            </a:r>
            <a:r>
              <a:rPr lang="fr-FR" smtClean="0"/>
              <a:t>APIs </a:t>
            </a:r>
            <a:r>
              <a:rPr lang="fr-FR" smtClean="0"/>
              <a:t>plus abtstraits</a:t>
            </a:r>
          </a:p>
          <a:p>
            <a:r>
              <a:rPr lang="en-US" smtClean="0"/>
              <a:t>inconvénients ?</a:t>
            </a:r>
          </a:p>
          <a:p>
            <a:pPr lvl="1"/>
            <a:r>
              <a:rPr lang="en-US" smtClean="0"/>
              <a:t>évolution des plateformes embarquées : efforts importants pour maintenir les développements à jour</a:t>
            </a:r>
          </a:p>
          <a:p>
            <a:pPr lvl="1"/>
            <a:r>
              <a:rPr lang="en-US" smtClean="0"/>
              <a:t>évolution des middlewares et frameworks externes :</a:t>
            </a:r>
            <a:r>
              <a:rPr lang="en-US" smtClean="0"/>
              <a:t>efforts importants pour maintenir les développements à jour</a:t>
            </a:r>
          </a:p>
          <a:p>
            <a:pPr lvl="1"/>
            <a:r>
              <a:rPr lang="en-US" smtClean="0"/>
              <a:t>investissement important dans les outils associés au firmware</a:t>
            </a:r>
            <a:endParaRPr lang="fr-FR" smtClean="0"/>
          </a:p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Séminaire Irfu -  29 Novembre 2012,  Saclay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56C09B-27E2-46DF-8D34-4B493D54D1A1}" type="datetime1">
              <a:rPr lang="fr-FR" smtClean="0"/>
              <a:pPr>
                <a:defRPr/>
              </a:pPr>
              <a:t>28/11/2012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0EDF6-F168-4562-BAF5-D1606B43C63A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831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u_Bellay_Dapnia">
  <a:themeElements>
    <a:clrScheme name="Du_Bellay_Dapni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u_Bellay_Dapni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E7F1F5"/>
        </a:solidFill>
        <a:ln w="19050" algn="ctr">
          <a:noFill/>
          <a:round/>
          <a:headEnd/>
          <a:tailEnd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lnSpc>
            <a:spcPct val="80000"/>
          </a:lnSpc>
          <a:defRPr sz="1600">
            <a:solidFill>
              <a:srgbClr val="000000"/>
            </a:solidFill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u_Bellay_Dapn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u_Bellay_Dapni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u_Bellay_Dapni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u_Bellay_Dapni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u_Bellay_Dapni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u_Bellay_Dapni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u_Bellay_Dapni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6254</TotalTime>
  <Words>1533</Words>
  <Application>Microsoft Office PowerPoint</Application>
  <PresentationFormat>Affichage à l'écran (4:3)</PresentationFormat>
  <Paragraphs>485</Paragraphs>
  <Slides>25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25</vt:i4>
      </vt:variant>
    </vt:vector>
  </HeadingPairs>
  <TitlesOfParts>
    <vt:vector size="32" baseType="lpstr">
      <vt:lpstr>Times New Roman</vt:lpstr>
      <vt:lpstr>Arial</vt:lpstr>
      <vt:lpstr>Calibri</vt:lpstr>
      <vt:lpstr>Comic Sans MS</vt:lpstr>
      <vt:lpstr>Du_Bellay_Dapnia</vt:lpstr>
      <vt:lpstr>1_Conception personnalisée</vt:lpstr>
      <vt:lpstr>Conception personnalisée</vt:lpstr>
      <vt:lpstr>Présentation PowerPoint</vt:lpstr>
      <vt:lpstr>OS sur FPGA au Sédi</vt:lpstr>
      <vt:lpstr>Xilinx PowerPC design flow  </vt:lpstr>
      <vt:lpstr>Xilinx Zynq design flow  </vt:lpstr>
      <vt:lpstr>Conception mixte matérielle/logicielle </vt:lpstr>
      <vt:lpstr>Système d’acquisition sous-marin Antares versus KM3NeT</vt:lpstr>
      <vt:lpstr>Carte prototype Processeur KM3NeT</vt:lpstr>
      <vt:lpstr>Performances réseau PPC440 sous vxWorks</vt:lpstr>
      <vt:lpstr>Control, Acquisition &amp; Online Processing Chain</vt:lpstr>
      <vt:lpstr>Global View of DAQ Hardware Infrastructure</vt:lpstr>
      <vt:lpstr>Typical Acquisition Process Architecture</vt:lpstr>
      <vt:lpstr>Présentation PowerPoint</vt:lpstr>
      <vt:lpstr>OS embarqué : facilités</vt:lpstr>
      <vt:lpstr>OS embarqué : facilités</vt:lpstr>
      <vt:lpstr>Présentation PowerPoint</vt:lpstr>
      <vt:lpstr>Middleware applications distribuées</vt:lpstr>
      <vt:lpstr>Middleware Ice sur cibles SoC</vt:lpstr>
      <vt:lpstr>OS embarqué : facilités</vt:lpstr>
      <vt:lpstr>OS embarqué : facilités</vt:lpstr>
      <vt:lpstr>Framework MDaq</vt:lpstr>
      <vt:lpstr>Framework MDaq</vt:lpstr>
      <vt:lpstr>Framework MDaq</vt:lpstr>
      <vt:lpstr>Framework MDaq</vt:lpstr>
      <vt:lpstr>Développement conjoint firmware / software</vt:lpstr>
      <vt:lpstr>Quelques réflexions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Leprovo</dc:creator>
  <cp:lastModifiedBy>Shebli ANVAR</cp:lastModifiedBy>
  <cp:revision>626</cp:revision>
  <cp:lastPrinted>2002-05-28T12:54:19Z</cp:lastPrinted>
  <dcterms:created xsi:type="dcterms:W3CDTF">2007-05-29T08:04:57Z</dcterms:created>
  <dcterms:modified xsi:type="dcterms:W3CDTF">2012-11-28T21:38:44Z</dcterms:modified>
</cp:coreProperties>
</file>