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59" r:id="rId6"/>
    <p:sldId id="260" r:id="rId7"/>
    <p:sldId id="268" r:id="rId8"/>
    <p:sldId id="263" r:id="rId9"/>
    <p:sldId id="266" r:id="rId10"/>
    <p:sldId id="267" r:id="rId11"/>
    <p:sldId id="262" r:id="rId12"/>
    <p:sldId id="264" r:id="rId13"/>
    <p:sldId id="265" r:id="rId1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E8CB"/>
          </a:solidFill>
        </a:fill>
      </a:tcStyle>
    </a:wholeTbl>
    <a:band2H>
      <a:tcTxStyle/>
      <a:tcStyle>
        <a:tcBdr/>
        <a:fill>
          <a:solidFill>
            <a:srgbClr val="FE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D9CA"/>
          </a:solidFill>
        </a:fill>
      </a:tcStyle>
    </a:wholeTbl>
    <a:band2H>
      <a:tcTxStyle/>
      <a:tcStyle>
        <a:tcBdr/>
        <a:fill>
          <a:solidFill>
            <a:srgbClr val="FE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CAF4"/>
          </a:solidFill>
        </a:fill>
      </a:tcStyle>
    </a:wholeTbl>
    <a:band2H>
      <a:tcTxStyle/>
      <a:tcStyle>
        <a:tcBdr/>
        <a:fill>
          <a:solidFill>
            <a:srgbClr val="ECE6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45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3857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Espace réservé pour une image  4"/>
          <p:cNvSpPr>
            <a:spLocks noGrp="1"/>
          </p:cNvSpPr>
          <p:nvPr>
            <p:ph type="pic" sz="quarter" idx="10" hasCustomPrompt="1"/>
          </p:nvPr>
        </p:nvSpPr>
        <p:spPr>
          <a:xfrm>
            <a:off x="996950" y="6210300"/>
            <a:ext cx="7687104" cy="55245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LOGO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5764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908720"/>
            <a:ext cx="9144000" cy="1"/>
          </a:xfrm>
          <a:prstGeom prst="line">
            <a:avLst/>
          </a:prstGeom>
          <a:ln w="38100">
            <a:solidFill>
              <a:srgbClr val="5F0EAA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" name="image1.jpg" descr="ATTRACT_PRINT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504" y="5795236"/>
            <a:ext cx="2123728" cy="10627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/>
          <p:nvPr/>
        </p:nvSpPr>
        <p:spPr>
          <a:xfrm>
            <a:off x="0" y="5877271"/>
            <a:ext cx="9144000" cy="1"/>
          </a:xfrm>
          <a:prstGeom prst="line">
            <a:avLst/>
          </a:prstGeom>
          <a:ln w="38100">
            <a:solidFill>
              <a:srgbClr val="5F0EAA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5" name="image2.png" descr="Screen Shot 2015-05-29 at 09.06.24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612577" y="0"/>
            <a:ext cx="9756577" cy="27810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8546818" y="6237311"/>
            <a:ext cx="273654" cy="26425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 defTabSz="457200">
              <a:defRPr sz="1200">
                <a:solidFill>
                  <a:srgbClr val="5F0EA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1370012" y="769937"/>
            <a:ext cx="73152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5103812" y="2438400"/>
            <a:ext cx="35814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ttract-eu.org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rdit.e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ndico.cern.ch/event/542659/" TargetMode="External"/><Relationship Id="rId2" Type="http://schemas.openxmlformats.org/officeDocument/2006/relationships/hyperlink" Target="https://indico.cern.ch/event/470460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2988241"/>
            <a:ext cx="9144000" cy="2033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457200">
              <a:spcBef>
                <a:spcPts val="1900"/>
              </a:spcBef>
              <a:defRPr sz="36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Status of Planning</a:t>
            </a:r>
          </a:p>
          <a:p>
            <a:pPr algn="ctr" defTabSz="457200">
              <a:spcBef>
                <a:spcPts val="1000"/>
              </a:spcBef>
              <a:defRPr sz="2400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Presentation at </a:t>
            </a:r>
            <a:r>
              <a:rPr lang="fr-CH" dirty="0" smtClean="0"/>
              <a:t>CEA/IRFU</a:t>
            </a:r>
            <a:endParaRPr dirty="0"/>
          </a:p>
          <a:p>
            <a:pPr algn="ctr" defTabSz="457200">
              <a:spcBef>
                <a:spcPts val="1000"/>
              </a:spcBef>
              <a:defRPr sz="2400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Saclay</a:t>
            </a:r>
            <a:r>
              <a:rPr dirty="0" smtClean="0"/>
              <a:t>, </a:t>
            </a:r>
            <a:r>
              <a:rPr lang="fr-CH" dirty="0" smtClean="0"/>
              <a:t>06 </a:t>
            </a:r>
            <a:r>
              <a:rPr lang="fr-CH" dirty="0" err="1" smtClean="0"/>
              <a:t>October</a:t>
            </a:r>
            <a:r>
              <a:rPr dirty="0" smtClean="0"/>
              <a:t> </a:t>
            </a:r>
            <a:r>
              <a:rPr dirty="0"/>
              <a:t>2016</a:t>
            </a:r>
          </a:p>
          <a:p>
            <a:pPr algn="ctr" defTabSz="457200">
              <a:spcBef>
                <a:spcPts val="900"/>
              </a:spcBef>
              <a:defRPr b="1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Markus Nordberg (CERN </a:t>
            </a:r>
            <a:r>
              <a:rPr dirty="0" smtClean="0"/>
              <a:t>RC</a:t>
            </a:r>
            <a:r>
              <a:rPr lang="fr-CH" dirty="0" smtClean="0"/>
              <a:t>S</a:t>
            </a:r>
            <a:r>
              <a:rPr dirty="0" smtClean="0"/>
              <a:t>-</a:t>
            </a:r>
            <a:r>
              <a:rPr dirty="0"/>
              <a:t>PRJ-DI)</a:t>
            </a:r>
          </a:p>
        </p:txBody>
      </p:sp>
      <p:pic>
        <p:nvPicPr>
          <p:cNvPr id="34" name="image3.jpg" descr="ATTRACT_PRIN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9751" y="1052736"/>
            <a:ext cx="4029040" cy="2016225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36" name="Shape 36"/>
          <p:cNvSpPr/>
          <p:nvPr/>
        </p:nvSpPr>
        <p:spPr>
          <a:xfrm>
            <a:off x="7164288" y="6217568"/>
            <a:ext cx="1728193" cy="2888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defRPr sz="1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www.attract-eu.org</a:t>
            </a:r>
          </a:p>
        </p:txBody>
      </p:sp>
      <p:pic>
        <p:nvPicPr>
          <p:cNvPr id="37" name="image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20" y="6046842"/>
            <a:ext cx="6650751" cy="6492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body" idx="4294967295"/>
          </p:nvPr>
        </p:nvSpPr>
        <p:spPr>
          <a:xfrm>
            <a:off x="35495" y="1844824"/>
            <a:ext cx="8845650" cy="37878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dirty="0"/>
              <a:t>ATTRACT is a new, open, pan-EU initiative to accelerate the development of high-performance detector and imaging </a:t>
            </a:r>
            <a:r>
              <a:rPr dirty="0" smtClean="0"/>
              <a:t>technologies</a:t>
            </a:r>
            <a:endParaRPr sz="1800"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endParaRPr sz="1800"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dirty="0"/>
              <a:t>It involves European Research Infrastructures (ERIs), European research institutes and RTOs, small and medium enterprises (SMEs), companies, universities and business and innovation </a:t>
            </a:r>
            <a:r>
              <a:rPr dirty="0" smtClean="0"/>
              <a:t>specialists </a:t>
            </a:r>
            <a:endParaRPr dirty="0"/>
          </a:p>
        </p:txBody>
      </p:sp>
      <p:sp>
        <p:nvSpPr>
          <p:cNvPr id="40" name="Shape 40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What is ATTRACT? Brief Reminder…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42" name="Shape 42"/>
          <p:cNvSpPr/>
          <p:nvPr/>
        </p:nvSpPr>
        <p:spPr>
          <a:xfrm>
            <a:off x="3170803" y="5039597"/>
            <a:ext cx="2998102" cy="375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u="sng" dirty="0">
                <a:solidFill>
                  <a:srgbClr val="D2D200"/>
                </a:solidFill>
                <a:uFill>
                  <a:solidFill>
                    <a:srgbClr val="D2D200"/>
                  </a:solidFill>
                </a:uFill>
                <a:hlinkClick r:id="rId2"/>
              </a:rPr>
              <a:t>http://www.attract-eu.org/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body" idx="4294967295"/>
          </p:nvPr>
        </p:nvSpPr>
        <p:spPr>
          <a:xfrm>
            <a:off x="35495" y="1844824"/>
            <a:ext cx="8845650" cy="37878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lang="fr-CH" dirty="0" err="1"/>
              <a:t>D</a:t>
            </a:r>
            <a:r>
              <a:rPr lang="fr-CH" dirty="0" err="1" smtClean="0"/>
              <a:t>etection</a:t>
            </a:r>
            <a:r>
              <a:rPr lang="fr-CH" dirty="0" smtClean="0"/>
              <a:t> &amp; </a:t>
            </a:r>
            <a:r>
              <a:rPr lang="fr-CH" dirty="0" err="1" smtClean="0"/>
              <a:t>imaging</a:t>
            </a:r>
            <a:r>
              <a:rPr lang="fr-CH" dirty="0" smtClean="0"/>
              <a:t> has not been visible on European R&amp;D roadmap(s)</a:t>
            </a:r>
            <a:endParaRPr sz="1800"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lang="fr-CH" dirty="0" err="1" smtClean="0"/>
              <a:t>Research</a:t>
            </a:r>
            <a:r>
              <a:rPr lang="fr-CH" dirty="0" smtClean="0"/>
              <a:t> infrastructures </a:t>
            </a:r>
            <a:r>
              <a:rPr lang="fr-CH" dirty="0" err="1" smtClean="0"/>
              <a:t>can</a:t>
            </a:r>
            <a:r>
              <a:rPr lang="fr-CH" dirty="0" smtClean="0"/>
              <a:t> </a:t>
            </a:r>
            <a:r>
              <a:rPr lang="fr-CH" dirty="0" err="1" smtClean="0"/>
              <a:t>act</a:t>
            </a:r>
            <a:r>
              <a:rPr lang="fr-CH" dirty="0" smtClean="0"/>
              <a:t> as </a:t>
            </a:r>
            <a:r>
              <a:rPr lang="fr-CH" dirty="0" err="1" smtClean="0"/>
              <a:t>engines</a:t>
            </a:r>
            <a:r>
              <a:rPr lang="fr-CH" dirty="0" smtClean="0"/>
              <a:t> of innovation, in </a:t>
            </a:r>
            <a:r>
              <a:rPr lang="fr-CH" dirty="0" err="1" smtClean="0"/>
              <a:t>co-development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RTOs</a:t>
            </a:r>
            <a:r>
              <a:rPr lang="fr-CH" dirty="0" smtClean="0"/>
              <a:t>, </a:t>
            </a:r>
            <a:r>
              <a:rPr lang="fr-CH" dirty="0" err="1" smtClean="0"/>
              <a:t>universities</a:t>
            </a:r>
            <a:r>
              <a:rPr lang="fr-CH" dirty="0" smtClean="0"/>
              <a:t>, industries and innovation experts</a:t>
            </a:r>
            <a:endParaRPr lang="fr-CH"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lang="fr-CH" dirty="0" smtClean="0"/>
              <a:t>Open Science, Open Innovation and Open Access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expected</a:t>
            </a:r>
            <a:r>
              <a:rPr lang="fr-CH" dirty="0" smtClean="0"/>
              <a:t> to </a:t>
            </a:r>
            <a:r>
              <a:rPr lang="fr-CH" dirty="0" err="1" smtClean="0"/>
              <a:t>contribute</a:t>
            </a:r>
            <a:r>
              <a:rPr lang="fr-CH" dirty="0" smtClean="0"/>
              <a:t> to </a:t>
            </a:r>
            <a:r>
              <a:rPr lang="fr-CH" dirty="0" err="1" smtClean="0"/>
              <a:t>breakthrough</a:t>
            </a:r>
            <a:r>
              <a:rPr lang="fr-CH" dirty="0" smtClean="0"/>
              <a:t> innovation and </a:t>
            </a:r>
            <a:r>
              <a:rPr lang="fr-CH" dirty="0" err="1" smtClean="0"/>
              <a:t>economic</a:t>
            </a:r>
            <a:r>
              <a:rPr lang="fr-CH" dirty="0" smtClean="0"/>
              <a:t> </a:t>
            </a:r>
            <a:r>
              <a:rPr lang="fr-CH" dirty="0" err="1" smtClean="0"/>
              <a:t>growth</a:t>
            </a:r>
            <a:endParaRPr dirty="0"/>
          </a:p>
        </p:txBody>
      </p:sp>
      <p:sp>
        <p:nvSpPr>
          <p:cNvPr id="40" name="Shape 40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 smtClean="0"/>
              <a:t>Wh</a:t>
            </a:r>
            <a:r>
              <a:rPr lang="fr-CH" dirty="0" smtClean="0"/>
              <a:t>y</a:t>
            </a:r>
            <a:r>
              <a:rPr dirty="0" smtClean="0"/>
              <a:t> </a:t>
            </a:r>
            <a:r>
              <a:rPr dirty="0"/>
              <a:t>ATTRACT? 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964772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45" name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865" y="908719"/>
            <a:ext cx="7966639" cy="5949281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What type of ATTRACT technologies?</a:t>
            </a:r>
          </a:p>
        </p:txBody>
      </p:sp>
      <p:sp>
        <p:nvSpPr>
          <p:cNvPr id="47" name="Shape 47"/>
          <p:cNvSpPr/>
          <p:nvPr/>
        </p:nvSpPr>
        <p:spPr>
          <a:xfrm rot="16200000">
            <a:off x="6414649" y="3225935"/>
            <a:ext cx="4557237" cy="313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D2D200"/>
                </a:solidFill>
                <a:uFill>
                  <a:solidFill>
                    <a:srgbClr val="D2D200"/>
                  </a:solidFill>
                </a:uFill>
                <a:hlinkClick r:id="rId3"/>
              </a:rPr>
              <a:t>http://erdit.eu/</a:t>
            </a:r>
            <a:r>
              <a:t> . Courtesy of Cinzia da Via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body" idx="4294967295"/>
          </p:nvPr>
        </p:nvSpPr>
        <p:spPr>
          <a:xfrm>
            <a:off x="0" y="1268759"/>
            <a:ext cx="8964488" cy="345638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lvl="1" indent="457200" algn="just">
              <a:spcBef>
                <a:spcPts val="400"/>
              </a:spcBef>
              <a:buSzTx/>
              <a:buNone/>
              <a:defRPr sz="2400">
                <a:solidFill>
                  <a:srgbClr val="263B86"/>
                </a:solidFill>
              </a:defRPr>
            </a:pPr>
            <a:endParaRPr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dirty="0"/>
              <a:t>(Integrated) 3D detectors for photon and electron identification (&lt;&lt; 1 ps,  1micron spatial resolution</a:t>
            </a:r>
            <a:r>
              <a:rPr dirty="0" smtClean="0"/>
              <a:t>)</a:t>
            </a:r>
            <a:endParaRPr sz="1800"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dirty="0"/>
              <a:t>Fast (&lt; 1ps, 100Mcounts/s) preamplifiers and TDC electronics, with potential for medical </a:t>
            </a:r>
            <a:r>
              <a:rPr dirty="0" smtClean="0"/>
              <a:t>imaging</a:t>
            </a:r>
            <a:endParaRPr sz="1800" dirty="0"/>
          </a:p>
          <a:p>
            <a:pPr lvl="1" algn="just">
              <a:spcBef>
                <a:spcPts val="400"/>
              </a:spcBef>
              <a:buFont typeface="Arial"/>
              <a:buChar char="•"/>
              <a:defRPr sz="2400">
                <a:solidFill>
                  <a:srgbClr val="263B86"/>
                </a:solidFill>
              </a:defRPr>
            </a:pPr>
            <a:r>
              <a:rPr dirty="0"/>
              <a:t>New Additive Manufacturing tools for integrated manufacturing of detector support structures, with potential for compact (customized) electronic systems for eg. </a:t>
            </a:r>
            <a:r>
              <a:rPr dirty="0" smtClean="0"/>
              <a:t>avionics</a:t>
            </a:r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Examples of Projects for ATTRACT?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“Mini-ATTRACT” Phases 1 and </a:t>
            </a:r>
            <a:r>
              <a:rPr dirty="0" smtClean="0"/>
              <a:t>2</a:t>
            </a:r>
            <a:r>
              <a:rPr lang="fr-CH" dirty="0" smtClean="0"/>
              <a:t> – </a:t>
            </a:r>
            <a:r>
              <a:rPr lang="fr-CH" dirty="0" err="1" smtClean="0"/>
              <a:t>When</a:t>
            </a:r>
            <a:r>
              <a:rPr lang="fr-CH" dirty="0" smtClean="0"/>
              <a:t>?</a:t>
            </a:r>
            <a:endParaRPr dirty="0"/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79511" y="1144504"/>
            <a:ext cx="8712970" cy="4093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>
              <a:defRPr sz="2400" b="1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Phase 1 </a:t>
            </a:r>
            <a:r>
              <a:rPr sz="2000" dirty="0" smtClean="0"/>
              <a:t>(2018</a:t>
            </a:r>
            <a:r>
              <a:rPr lang="fr-CH" sz="2000" dirty="0" smtClean="0"/>
              <a:t>-2019</a:t>
            </a:r>
            <a:r>
              <a:rPr sz="2000" dirty="0" smtClean="0"/>
              <a:t>), </a:t>
            </a:r>
            <a:r>
              <a:rPr sz="2000" dirty="0"/>
              <a:t>20ME</a:t>
            </a:r>
          </a:p>
          <a:p>
            <a:pPr marL="342900" indent="-34290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A wide scope of technologies with breakthrough potential (TRL 2 to 4). Planting </a:t>
            </a:r>
            <a:r>
              <a:rPr lang="fr-CH" sz="2000" dirty="0" smtClean="0"/>
              <a:t>of </a:t>
            </a:r>
            <a:r>
              <a:rPr sz="2000" dirty="0" smtClean="0"/>
              <a:t>the </a:t>
            </a:r>
            <a:r>
              <a:rPr sz="2000" dirty="0"/>
              <a:t>“Flowers</a:t>
            </a:r>
            <a:r>
              <a:rPr sz="2000" dirty="0" smtClean="0"/>
              <a:t>”</a:t>
            </a:r>
            <a:r>
              <a:rPr lang="fr-CH" sz="2000" dirty="0" smtClean="0"/>
              <a:t>, 100 </a:t>
            </a:r>
            <a:r>
              <a:rPr lang="fr-CH" sz="2000" dirty="0" err="1" smtClean="0"/>
              <a:t>kE</a:t>
            </a:r>
            <a:r>
              <a:rPr lang="fr-CH" sz="2000" dirty="0" smtClean="0"/>
              <a:t> </a:t>
            </a:r>
            <a:r>
              <a:rPr lang="fr-CH" sz="2000" dirty="0" err="1" smtClean="0"/>
              <a:t>each</a:t>
            </a:r>
            <a:r>
              <a:rPr lang="fr-CH" sz="2000" dirty="0" smtClean="0"/>
              <a:t> for 1 </a:t>
            </a:r>
            <a:r>
              <a:rPr lang="fr-CH" sz="2000" dirty="0" err="1" smtClean="0"/>
              <a:t>year</a:t>
            </a:r>
            <a:endParaRPr sz="2000" dirty="0"/>
          </a:p>
          <a:p>
            <a:pPr marL="342900" indent="-34290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Selection process based on excellence (scientific merit, industrial scalability and social added value</a:t>
            </a:r>
            <a:r>
              <a:rPr sz="2000" dirty="0" smtClean="0"/>
              <a:t>)</a:t>
            </a:r>
            <a:endParaRPr sz="2000" dirty="0"/>
          </a:p>
          <a:p>
            <a:pPr algn="just"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  <a:p>
            <a:pPr algn="just">
              <a:defRPr sz="2400" b="1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Phase 2 (2019+), 30ME</a:t>
            </a:r>
            <a:r>
              <a:rPr sz="2000" dirty="0" smtClean="0"/>
              <a:t>+</a:t>
            </a:r>
            <a:endParaRPr sz="2000" dirty="0"/>
          </a:p>
          <a:p>
            <a:pPr marL="342900" indent="-34290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Scalability of </a:t>
            </a:r>
            <a:r>
              <a:rPr lang="fr-CH" sz="2000" dirty="0" err="1" smtClean="0"/>
              <a:t>projects</a:t>
            </a:r>
            <a:r>
              <a:rPr lang="fr-CH" sz="2000" dirty="0" smtClean="0"/>
              <a:t> </a:t>
            </a:r>
            <a:r>
              <a:rPr lang="fr-CH" sz="2000" dirty="0" err="1" smtClean="0"/>
              <a:t>selected</a:t>
            </a:r>
            <a:r>
              <a:rPr lang="fr-CH" sz="2000" dirty="0" smtClean="0"/>
              <a:t> </a:t>
            </a:r>
            <a:r>
              <a:rPr lang="fr-CH" sz="2000" dirty="0" err="1" smtClean="0"/>
              <a:t>from</a:t>
            </a:r>
            <a:r>
              <a:rPr lang="fr-CH" sz="2000" dirty="0" smtClean="0"/>
              <a:t> </a:t>
            </a:r>
            <a:r>
              <a:rPr sz="2000" dirty="0" smtClean="0"/>
              <a:t>Phase 1</a:t>
            </a:r>
            <a:r>
              <a:rPr lang="fr-CH" sz="2000" dirty="0" smtClean="0"/>
              <a:t> </a:t>
            </a:r>
            <a:r>
              <a:rPr sz="2000" dirty="0" smtClean="0"/>
              <a:t>towards </a:t>
            </a:r>
            <a:r>
              <a:rPr sz="2000" dirty="0"/>
              <a:t>industrial deployment (TRL 5 to </a:t>
            </a:r>
            <a:r>
              <a:rPr lang="fr-CH" sz="2000" dirty="0" smtClean="0"/>
              <a:t>7</a:t>
            </a:r>
            <a:r>
              <a:rPr sz="2000" dirty="0" smtClean="0"/>
              <a:t>). </a:t>
            </a:r>
            <a:r>
              <a:rPr sz="2000" dirty="0"/>
              <a:t>Select and fund </a:t>
            </a:r>
            <a:r>
              <a:rPr lang="fr-CH" sz="2000" dirty="0" smtClean="0"/>
              <a:t>up to </a:t>
            </a:r>
            <a:r>
              <a:rPr sz="2000" dirty="0" smtClean="0"/>
              <a:t>10</a:t>
            </a:r>
            <a:r>
              <a:rPr sz="2000" dirty="0"/>
              <a:t>% of Phase 1 </a:t>
            </a:r>
            <a:r>
              <a:rPr sz="2000" dirty="0" smtClean="0"/>
              <a:t>projects</a:t>
            </a:r>
            <a:r>
              <a:rPr lang="fr-CH" sz="2000" dirty="0" smtClean="0"/>
              <a:t>, </a:t>
            </a:r>
            <a:r>
              <a:rPr lang="fr-CH" sz="2000" dirty="0" err="1" smtClean="0"/>
              <a:t>depending</a:t>
            </a:r>
            <a:r>
              <a:rPr lang="fr-CH" sz="2000" dirty="0" smtClean="0"/>
              <a:t> on </a:t>
            </a:r>
            <a:r>
              <a:rPr lang="fr-CH" sz="2000" dirty="0" err="1" smtClean="0"/>
              <a:t>funding</a:t>
            </a:r>
            <a:r>
              <a:rPr lang="fr-CH" sz="2000" dirty="0" smtClean="0"/>
              <a:t> </a:t>
            </a:r>
            <a:r>
              <a:rPr lang="fr-CH" sz="2000" dirty="0" err="1" smtClean="0"/>
              <a:t>available</a:t>
            </a:r>
            <a:endParaRPr sz="2000" dirty="0"/>
          </a:p>
          <a:p>
            <a:pPr marL="342900" indent="-34290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Construction and </a:t>
            </a:r>
            <a:r>
              <a:rPr lang="fr-CH" sz="2000" dirty="0" err="1" smtClean="0"/>
              <a:t>preparing</a:t>
            </a:r>
            <a:r>
              <a:rPr lang="fr-CH" sz="2000" dirty="0" smtClean="0"/>
              <a:t> for </a:t>
            </a:r>
            <a:r>
              <a:rPr sz="2000" dirty="0" smtClean="0"/>
              <a:t>a </a:t>
            </a:r>
            <a:r>
              <a:rPr sz="2000" dirty="0"/>
              <a:t>self-sustained initiative (“Maxi” ATTRACT</a:t>
            </a:r>
            <a:r>
              <a:rPr sz="2000" dirty="0" smtClean="0"/>
              <a:t>)</a:t>
            </a:r>
            <a:endParaRPr sz="2000" dirty="0"/>
          </a:p>
          <a:p>
            <a:pPr marL="342900" indent="-34290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2000" dirty="0" smtClean="0"/>
              <a:t>Start</a:t>
            </a:r>
            <a:r>
              <a:rPr sz="2000" dirty="0" smtClean="0"/>
              <a:t> </a:t>
            </a:r>
            <a:r>
              <a:rPr sz="2000" dirty="0"/>
              <a:t>to repeat the “Flowers” in </a:t>
            </a:r>
            <a:r>
              <a:rPr sz="2000" dirty="0" smtClean="0"/>
              <a:t>parallel</a:t>
            </a:r>
            <a:endParaRPr sz="2000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321219" y="1916832"/>
            <a:ext cx="8677553" cy="3637035"/>
            <a:chOff x="277730" y="1272510"/>
            <a:chExt cx="8677553" cy="3637035"/>
          </a:xfrm>
        </p:grpSpPr>
        <p:sp>
          <p:nvSpPr>
            <p:cNvPr id="29" name="Rectangle 28"/>
            <p:cNvSpPr/>
            <p:nvPr/>
          </p:nvSpPr>
          <p:spPr>
            <a:xfrm>
              <a:off x="345586" y="1851576"/>
              <a:ext cx="1440160" cy="52321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rgbClr val="BBE0E3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Seed Funding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1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 year)</a:t>
              </a:r>
              <a:endPara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2880" y="1851022"/>
              <a:ext cx="2952328" cy="523218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 cap="flat">
              <a:solidFill>
                <a:srgbClr val="BBE0E3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1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Scale Funding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1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 to 4 years)</a:t>
              </a:r>
              <a:endPara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436020" y="2500894"/>
              <a:ext cx="1440160" cy="307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solidFill>
                <a:srgbClr val="BBE0E3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Seed funding</a:t>
              </a:r>
              <a:endPara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76180" y="2500894"/>
              <a:ext cx="2952328" cy="307775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 cap="flat">
              <a:solidFill>
                <a:srgbClr val="BBE0E3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Scale funding</a:t>
              </a:r>
              <a:endPara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596602" y="2914298"/>
              <a:ext cx="1440160" cy="307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solidFill>
                <a:srgbClr val="BBE0E3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Seed funding</a:t>
              </a:r>
              <a:endPara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002955" y="2916518"/>
              <a:ext cx="2952328" cy="307775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 cap="flat">
              <a:solidFill>
                <a:srgbClr val="BBE0E3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Scale funding</a:t>
              </a:r>
              <a:endPara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7730" y="1272510"/>
              <a:ext cx="1508016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Large Number of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visionary projects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1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100k Euros/project</a:t>
              </a:r>
              <a:endParaRPr kumimoji="0" lang="en-GB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413780" y="1272510"/>
              <a:ext cx="1708890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Small Number of selected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projects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1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~2 to 4 M Euros/project</a:t>
              </a:r>
              <a:endParaRPr kumimoji="0" lang="en-GB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>
              <a:off x="939740" y="2446851"/>
              <a:ext cx="1" cy="536535"/>
            </a:xfrm>
            <a:prstGeom prst="straightConnector1">
              <a:avLst/>
            </a:prstGeom>
            <a:noFill/>
            <a:ln w="25400" cap="flat">
              <a:solidFill>
                <a:srgbClr val="BBE0E3"/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8" name="TextBox 37"/>
            <p:cNvSpPr txBox="1"/>
            <p:nvPr/>
          </p:nvSpPr>
          <p:spPr>
            <a:xfrm>
              <a:off x="425139" y="2981948"/>
              <a:ext cx="106695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Open call</a:t>
              </a:r>
              <a:endPara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1790086" y="2283070"/>
              <a:ext cx="4085" cy="1872208"/>
            </a:xfrm>
            <a:prstGeom prst="straightConnector1">
              <a:avLst/>
            </a:prstGeom>
            <a:noFill/>
            <a:ln w="25400" cap="flat">
              <a:solidFill>
                <a:srgbClr val="BBE0E3"/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0" name="TextBox 39"/>
            <p:cNvSpPr txBox="1"/>
            <p:nvPr/>
          </p:nvSpPr>
          <p:spPr>
            <a:xfrm>
              <a:off x="861523" y="4263216"/>
              <a:ext cx="1944216" cy="646329"/>
            </a:xfrm>
            <a:prstGeom prst="rect">
              <a:avLst/>
            </a:prstGeom>
            <a:noFill/>
            <a:ln w="38100" cap="flat">
              <a:solidFill>
                <a:srgbClr val="92D050"/>
              </a:solidFill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Evaluation by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Independent R&amp;D&amp;I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Committee</a:t>
              </a:r>
              <a:endPara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3027974" y="2935323"/>
              <a:ext cx="8692" cy="581173"/>
            </a:xfrm>
            <a:prstGeom prst="straightConnector1">
              <a:avLst/>
            </a:prstGeom>
            <a:noFill/>
            <a:ln w="25400" cap="flat">
              <a:solidFill>
                <a:srgbClr val="BBE0E3"/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2" name="TextBox 41"/>
            <p:cNvSpPr txBox="1"/>
            <p:nvPr/>
          </p:nvSpPr>
          <p:spPr>
            <a:xfrm>
              <a:off x="2494494" y="3461838"/>
              <a:ext cx="106695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Open call</a:t>
              </a:r>
              <a:endPara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027972" y="4257104"/>
              <a:ext cx="1944216" cy="646329"/>
            </a:xfrm>
            <a:prstGeom prst="rect">
              <a:avLst/>
            </a:prstGeom>
            <a:noFill/>
            <a:ln w="38100" cap="flat">
              <a:solidFill>
                <a:srgbClr val="92D050"/>
              </a:solidFill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Evaluation by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Independent R&amp;D&amp;I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Committee</a:t>
              </a:r>
              <a:endPara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H="1">
              <a:off x="3867471" y="2935323"/>
              <a:ext cx="3096" cy="1095682"/>
            </a:xfrm>
            <a:prstGeom prst="straightConnector1">
              <a:avLst/>
            </a:prstGeom>
            <a:noFill/>
            <a:ln w="25400" cap="flat">
              <a:solidFill>
                <a:srgbClr val="BBE0E3"/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5316682" y="3277173"/>
              <a:ext cx="0" cy="369330"/>
            </a:xfrm>
            <a:prstGeom prst="straightConnector1">
              <a:avLst/>
            </a:prstGeom>
            <a:noFill/>
            <a:ln w="25400" cap="flat">
              <a:solidFill>
                <a:srgbClr val="BBE0E3"/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6" name="TextBox 45"/>
            <p:cNvSpPr txBox="1"/>
            <p:nvPr/>
          </p:nvSpPr>
          <p:spPr>
            <a:xfrm>
              <a:off x="4805359" y="3586306"/>
              <a:ext cx="106695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Open call</a:t>
              </a:r>
              <a:endPara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6002955" y="3436155"/>
              <a:ext cx="11225" cy="719123"/>
            </a:xfrm>
            <a:prstGeom prst="straightConnector1">
              <a:avLst/>
            </a:prstGeom>
            <a:noFill/>
            <a:ln w="25400" cap="flat">
              <a:solidFill>
                <a:srgbClr val="BBE0E3"/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8" name="TextBox 47"/>
            <p:cNvSpPr txBox="1"/>
            <p:nvPr/>
          </p:nvSpPr>
          <p:spPr>
            <a:xfrm>
              <a:off x="5116205" y="4257104"/>
              <a:ext cx="1944216" cy="646329"/>
            </a:xfrm>
            <a:prstGeom prst="rect">
              <a:avLst/>
            </a:prstGeom>
            <a:noFill/>
            <a:ln w="38100" cap="flat">
              <a:solidFill>
                <a:srgbClr val="92D050"/>
              </a:solidFill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Evaluation by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Independent R&amp;D&amp;I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Committee</a:t>
              </a:r>
              <a:endPara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46608" y="1007514"/>
            <a:ext cx="4413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000000"/>
                </a:solidFill>
              </a:defRPr>
            </a:pPr>
            <a:r>
              <a:rPr lang="en-GB" dirty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“seed-scale” innovation cycle mechanism</a:t>
            </a:r>
          </a:p>
        </p:txBody>
      </p:sp>
      <p:sp>
        <p:nvSpPr>
          <p:cNvPr id="25" name="Shape 89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CH" dirty="0" err="1" smtClean="0"/>
              <a:t>Funding</a:t>
            </a:r>
            <a:r>
              <a:rPr lang="fr-CH" dirty="0" smtClean="0"/>
              <a:t> Cycles &amp; </a:t>
            </a:r>
            <a:r>
              <a:rPr lang="fr-CH" dirty="0" err="1" smtClean="0"/>
              <a:t>Scaling</a:t>
            </a:r>
            <a:r>
              <a:rPr lang="fr-CH" dirty="0" smtClean="0"/>
              <a:t> Up to </a:t>
            </a:r>
            <a:r>
              <a:rPr dirty="0" smtClean="0"/>
              <a:t>Maxi</a:t>
            </a:r>
            <a:r>
              <a:rPr lang="fr-CH" dirty="0" smtClean="0"/>
              <a:t>-</a:t>
            </a:r>
            <a:r>
              <a:rPr dirty="0" smtClean="0"/>
              <a:t>ATTRACT</a:t>
            </a:r>
            <a:endParaRPr dirty="0"/>
          </a:p>
        </p:txBody>
      </p:sp>
      <p:sp>
        <p:nvSpPr>
          <p:cNvPr id="26" name="Rectangle 25"/>
          <p:cNvSpPr/>
          <p:nvPr/>
        </p:nvSpPr>
        <p:spPr>
          <a:xfrm>
            <a:off x="303472" y="1432874"/>
            <a:ext cx="1220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000000"/>
                </a:solidFill>
              </a:defRPr>
            </a:pPr>
            <a:r>
              <a:rPr lang="fr-CH" sz="1400" dirty="0" smtClean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Phase 1</a:t>
            </a:r>
          </a:p>
          <a:p>
            <a:pPr algn="l">
              <a:defRPr sz="1800">
                <a:solidFill>
                  <a:srgbClr val="000000"/>
                </a:solidFill>
              </a:defRPr>
            </a:pPr>
            <a:r>
              <a:rPr lang="fr-CH" sz="1400" dirty="0" smtClean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CH" sz="1400" dirty="0" err="1" smtClean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  <a:r>
              <a:rPr lang="fr-CH" sz="1400" dirty="0" smtClean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GB" sz="1400" dirty="0">
              <a:solidFill>
                <a:srgbClr val="263B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820654" y="1421498"/>
            <a:ext cx="1220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000000"/>
                </a:solidFill>
              </a:defRPr>
            </a:pPr>
            <a:r>
              <a:rPr lang="fr-CH" sz="1400" dirty="0" smtClean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Phase 2</a:t>
            </a:r>
            <a:endParaRPr lang="en-GB" sz="1400" dirty="0">
              <a:solidFill>
                <a:srgbClr val="263B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928398" y="1423770"/>
            <a:ext cx="7761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000000"/>
                </a:solidFill>
              </a:defRPr>
            </a:pPr>
            <a:r>
              <a:rPr lang="fr-CH" sz="1400" dirty="0" smtClean="0">
                <a:solidFill>
                  <a:srgbClr val="263B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Maxi</a:t>
            </a:r>
            <a:endParaRPr lang="en-GB" sz="1400" dirty="0">
              <a:solidFill>
                <a:srgbClr val="263B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12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92" name="Shape 92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Mini-ATTRACT Submission H2020 WP 16-17 Call</a:t>
            </a:r>
          </a:p>
        </p:txBody>
      </p:sp>
      <p:sp>
        <p:nvSpPr>
          <p:cNvPr id="93" name="Shape 93"/>
          <p:cNvSpPr/>
          <p:nvPr/>
        </p:nvSpPr>
        <p:spPr>
          <a:xfrm>
            <a:off x="67219" y="980727"/>
            <a:ext cx="8753255" cy="4924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285750" indent="-28575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Call: </a:t>
            </a:r>
            <a:r>
              <a:rPr i="1" dirty="0"/>
              <a:t>INFRAINNOV-1-2017 – Fostering co-innovation for future detection and imaging </a:t>
            </a:r>
            <a:r>
              <a:rPr i="1" dirty="0" smtClean="0"/>
              <a:t>technologies</a:t>
            </a:r>
            <a:endParaRPr i="1" dirty="0"/>
          </a:p>
          <a:p>
            <a:pPr marL="285750" indent="-28575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i="1" dirty="0"/>
          </a:p>
          <a:p>
            <a:pPr marL="285750" indent="-28575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Budget up to 20 M Euros; call </a:t>
            </a:r>
            <a:r>
              <a:rPr dirty="0" smtClean="0"/>
              <a:t>dead</a:t>
            </a:r>
            <a:r>
              <a:rPr lang="fr-CH" dirty="0" smtClean="0"/>
              <a:t>-</a:t>
            </a:r>
            <a:r>
              <a:rPr dirty="0" smtClean="0"/>
              <a:t>line </a:t>
            </a:r>
            <a:r>
              <a:rPr dirty="0"/>
              <a:t>29/03/</a:t>
            </a:r>
            <a:r>
              <a:rPr dirty="0" smtClean="0"/>
              <a:t>2017</a:t>
            </a:r>
            <a:endParaRPr dirty="0"/>
          </a:p>
          <a:p>
            <a:pPr marL="285750" indent="-28575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285750" indent="-285750" algn="just">
              <a:buSzPct val="100000"/>
              <a:buFont typeface="Arial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The c</a:t>
            </a:r>
            <a:r>
              <a:rPr dirty="0" smtClean="0"/>
              <a:t>all </a:t>
            </a:r>
            <a:r>
              <a:rPr dirty="0"/>
              <a:t>text encourages the ATTRACT Core Consortium to apply for the above call </a:t>
            </a:r>
            <a:r>
              <a:rPr dirty="0" smtClean="0"/>
              <a:t>(Mini </a:t>
            </a:r>
            <a:r>
              <a:rPr dirty="0"/>
              <a:t>Phase 1), provided a sensible scheme can be found together with EC </a:t>
            </a:r>
            <a:r>
              <a:rPr lang="fr-CH" dirty="0" smtClean="0"/>
              <a:t>to pave </a:t>
            </a:r>
            <a:r>
              <a:rPr lang="fr-CH" dirty="0" err="1" smtClean="0"/>
              <a:t>way</a:t>
            </a:r>
            <a:r>
              <a:rPr lang="fr-CH" dirty="0" smtClean="0"/>
              <a:t> for</a:t>
            </a:r>
            <a:r>
              <a:rPr dirty="0" smtClean="0"/>
              <a:t> </a:t>
            </a:r>
            <a:r>
              <a:rPr dirty="0" err="1" smtClean="0"/>
              <a:t>scal</a:t>
            </a:r>
            <a:r>
              <a:rPr lang="fr-CH" dirty="0" err="1" smtClean="0"/>
              <a:t>ing</a:t>
            </a:r>
            <a:r>
              <a:rPr dirty="0" smtClean="0"/>
              <a:t> </a:t>
            </a:r>
            <a:r>
              <a:rPr dirty="0"/>
              <a:t>up to 1 billion Euros </a:t>
            </a:r>
            <a:r>
              <a:rPr lang="fr-CH" dirty="0" smtClean="0"/>
              <a:t>in</a:t>
            </a:r>
            <a:r>
              <a:rPr dirty="0" smtClean="0"/>
              <a:t> </a:t>
            </a:r>
            <a:r>
              <a:rPr dirty="0"/>
              <a:t>the next </a:t>
            </a:r>
            <a:r>
              <a:rPr lang="fr-CH" dirty="0" smtClean="0"/>
              <a:t>Framework Program (FP9)</a:t>
            </a:r>
            <a:endParaRPr dirty="0"/>
          </a:p>
          <a:p>
            <a:pPr marL="285750" indent="-285750" algn="just">
              <a:buSzPct val="100000"/>
              <a:buFont typeface="Arial"/>
              <a:buChar char="•"/>
              <a:defRPr sz="1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smtClean="0"/>
              <a:t>Mini-ATTRACT</a:t>
            </a:r>
            <a:r>
              <a:rPr lang="fr-CH" dirty="0"/>
              <a:t> </a:t>
            </a:r>
            <a:r>
              <a:rPr lang="fr-CH" dirty="0" err="1" smtClean="0"/>
              <a:t>Core</a:t>
            </a:r>
            <a:r>
              <a:rPr lang="fr-CH" dirty="0" smtClean="0"/>
              <a:t> Consortium</a:t>
            </a:r>
            <a:endParaRPr dirty="0"/>
          </a:p>
        </p:txBody>
      </p:sp>
      <p:sp>
        <p:nvSpPr>
          <p:cNvPr id="93" name="Shape 93"/>
          <p:cNvSpPr/>
          <p:nvPr/>
        </p:nvSpPr>
        <p:spPr>
          <a:xfrm>
            <a:off x="67219" y="980727"/>
            <a:ext cx="8753255" cy="5109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1"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  <a:p>
            <a:pPr>
              <a:buSzPct val="100000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A </a:t>
            </a:r>
            <a:r>
              <a:rPr lang="fr-CH" sz="1600" dirty="0" err="1" smtClean="0"/>
              <a:t>Core</a:t>
            </a:r>
            <a:r>
              <a:rPr lang="fr-CH" sz="1600" dirty="0" smtClean="0"/>
              <a:t> Consortium has been </a:t>
            </a:r>
            <a:r>
              <a:rPr lang="fr-CH" sz="1600" dirty="0" err="1" smtClean="0"/>
              <a:t>created</a:t>
            </a:r>
            <a:r>
              <a:rPr lang="fr-CH" sz="1600" dirty="0" smtClean="0"/>
              <a:t> to administrate the ATTRACT call(s) to be launched late 2017 or early 2018, depending if/when EC </a:t>
            </a:r>
            <a:r>
              <a:rPr lang="fr-CH" sz="1600" dirty="0" err="1" smtClean="0"/>
              <a:t>decides</a:t>
            </a:r>
            <a:r>
              <a:rPr lang="fr-CH" sz="1600" dirty="0" smtClean="0"/>
              <a:t> on the </a:t>
            </a:r>
            <a:r>
              <a:rPr lang="fr-CH" sz="1600" i="1" dirty="0"/>
              <a:t>INFRAINNOV-1-2017 </a:t>
            </a:r>
            <a:r>
              <a:rPr lang="fr-CH" sz="1600" dirty="0" smtClean="0"/>
              <a:t>call:</a:t>
            </a:r>
          </a:p>
          <a:p>
            <a:pPr marL="285750" lvl="3" indent="-285750"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18 ME will be redistributed in 100 kE grants, based on received and selected short, few-page </a:t>
            </a:r>
            <a:r>
              <a:rPr lang="fr-CH" sz="1600" dirty="0" err="1" smtClean="0"/>
              <a:t>proposals</a:t>
            </a:r>
            <a:r>
              <a:rPr lang="fr-CH" sz="1600" dirty="0" smtClean="0"/>
              <a:t>;</a:t>
            </a:r>
          </a:p>
          <a:p>
            <a:pPr marL="285750" lvl="7" indent="-285750"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2 </a:t>
            </a:r>
            <a:r>
              <a:rPr lang="fr-CH" sz="1600" dirty="0"/>
              <a:t>ME </a:t>
            </a:r>
            <a:r>
              <a:rPr lang="fr-CH" sz="1600" dirty="0" smtClean="0"/>
              <a:t>(10%) </a:t>
            </a:r>
            <a:r>
              <a:rPr lang="fr-CH" sz="1600" dirty="0" err="1" smtClean="0"/>
              <a:t>will</a:t>
            </a:r>
            <a:r>
              <a:rPr lang="fr-CH" sz="1600" dirty="0" smtClean="0"/>
              <a:t> </a:t>
            </a:r>
            <a:r>
              <a:rPr lang="fr-CH" sz="1600" dirty="0"/>
              <a:t>be used for administrating the call(s</a:t>
            </a:r>
            <a:r>
              <a:rPr lang="fr-CH" sz="1600" dirty="0" smtClean="0"/>
              <a:t>), </a:t>
            </a:r>
            <a:r>
              <a:rPr lang="fr-CH" sz="1600" dirty="0" err="1" smtClean="0"/>
              <a:t>relying</a:t>
            </a:r>
            <a:r>
              <a:rPr lang="fr-CH" sz="1600" dirty="0" smtClean="0"/>
              <a:t> on in-</a:t>
            </a:r>
            <a:r>
              <a:rPr lang="fr-CH" sz="1600" dirty="0" err="1" smtClean="0"/>
              <a:t>kind</a:t>
            </a:r>
            <a:r>
              <a:rPr lang="fr-CH" sz="1600" dirty="0" smtClean="0"/>
              <a:t> contributions </a:t>
            </a:r>
            <a:r>
              <a:rPr lang="fr-CH" sz="1600" dirty="0" err="1" smtClean="0"/>
              <a:t>from</a:t>
            </a:r>
            <a:r>
              <a:rPr lang="fr-CH" sz="1600" dirty="0" smtClean="0"/>
              <a:t> the </a:t>
            </a:r>
            <a:r>
              <a:rPr lang="fr-CH" sz="1600" dirty="0" err="1" smtClean="0"/>
              <a:t>Core</a:t>
            </a:r>
            <a:r>
              <a:rPr lang="fr-CH" sz="1600" dirty="0" smtClean="0"/>
              <a:t> Consortium  </a:t>
            </a:r>
            <a:r>
              <a:rPr lang="fr-CH" sz="1600" dirty="0" err="1" smtClean="0"/>
              <a:t>partners</a:t>
            </a:r>
            <a:r>
              <a:rPr lang="fr-CH" sz="1600" dirty="0" smtClean="0"/>
              <a:t> (</a:t>
            </a:r>
            <a:r>
              <a:rPr lang="fr-CH" sz="1600" dirty="0" err="1" smtClean="0"/>
              <a:t>legal</a:t>
            </a:r>
            <a:r>
              <a:rPr lang="fr-CH" sz="1600" dirty="0" smtClean="0"/>
              <a:t>, </a:t>
            </a:r>
            <a:r>
              <a:rPr lang="fr-CH" sz="1600" dirty="0" err="1" smtClean="0"/>
              <a:t>financial</a:t>
            </a:r>
            <a:r>
              <a:rPr lang="fr-CH" sz="1600" dirty="0" smtClean="0"/>
              <a:t>, </a:t>
            </a:r>
            <a:r>
              <a:rPr lang="fr-CH" sz="1600" dirty="0" err="1" smtClean="0"/>
              <a:t>project</a:t>
            </a:r>
            <a:r>
              <a:rPr lang="fr-CH" sz="1600" dirty="0" smtClean="0"/>
              <a:t> office support);</a:t>
            </a:r>
          </a:p>
          <a:p>
            <a:pPr marL="285750" lvl="3" indent="-285750"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Proposals selected by an </a:t>
            </a:r>
            <a:r>
              <a:rPr lang="fr-CH" sz="1600" dirty="0" err="1" smtClean="0"/>
              <a:t>independent</a:t>
            </a:r>
            <a:r>
              <a:rPr lang="fr-CH" sz="1600" dirty="0" smtClean="0"/>
              <a:t> scientific advisory committee (IC; coordinated by prof. S. Bertolucci);</a:t>
            </a:r>
          </a:p>
          <a:p>
            <a:pPr marL="285750" lvl="3" indent="-285750"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Some 20 </a:t>
            </a:r>
            <a:r>
              <a:rPr lang="fr-CH" sz="1600" dirty="0" err="1" smtClean="0"/>
              <a:t>distinguished</a:t>
            </a:r>
            <a:r>
              <a:rPr lang="fr-CH" sz="1600" dirty="0" smtClean="0"/>
              <a:t>, </a:t>
            </a:r>
            <a:r>
              <a:rPr lang="fr-CH" sz="1600" dirty="0" err="1" smtClean="0"/>
              <a:t>publicly</a:t>
            </a:r>
            <a:r>
              <a:rPr lang="fr-CH" sz="1600" dirty="0" smtClean="0"/>
              <a:t> </a:t>
            </a:r>
            <a:r>
              <a:rPr lang="fr-CH" sz="1600" dirty="0" err="1" smtClean="0"/>
              <a:t>identified</a:t>
            </a:r>
            <a:r>
              <a:rPr lang="fr-CH" sz="1600" dirty="0" smtClean="0"/>
              <a:t> </a:t>
            </a:r>
            <a:r>
              <a:rPr lang="fr-CH" sz="1600" dirty="0" err="1" smtClean="0"/>
              <a:t>members</a:t>
            </a:r>
            <a:r>
              <a:rPr lang="fr-CH" sz="1600" dirty="0" smtClean="0"/>
              <a:t> </a:t>
            </a:r>
            <a:r>
              <a:rPr lang="fr-CH" sz="1600" dirty="0" err="1" smtClean="0"/>
              <a:t>from</a:t>
            </a:r>
            <a:r>
              <a:rPr lang="fr-CH" sz="1600" dirty="0" smtClean="0"/>
              <a:t> the </a:t>
            </a:r>
            <a:r>
              <a:rPr lang="fr-CH" sz="1600" dirty="0" err="1" smtClean="0"/>
              <a:t>detection</a:t>
            </a:r>
            <a:r>
              <a:rPr lang="fr-CH" sz="1600" dirty="0" smtClean="0"/>
              <a:t> &amp; </a:t>
            </a:r>
            <a:r>
              <a:rPr lang="fr-CH" sz="1600" dirty="0" err="1" smtClean="0"/>
              <a:t>imaging</a:t>
            </a:r>
            <a:r>
              <a:rPr lang="fr-CH" sz="1600" dirty="0" smtClean="0"/>
              <a:t> </a:t>
            </a:r>
            <a:r>
              <a:rPr lang="fr-CH" sz="1600" dirty="0" err="1" smtClean="0"/>
              <a:t>communities</a:t>
            </a:r>
            <a:r>
              <a:rPr lang="fr-CH" sz="1600" dirty="0" smtClean="0"/>
              <a:t>, supported by reviewers selected by the members (but not made public).</a:t>
            </a:r>
          </a:p>
          <a:p>
            <a:pPr marL="285750" lvl="3" indent="-285750"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fr-CH" sz="1600" dirty="0" smtClean="0"/>
          </a:p>
          <a:p>
            <a:pPr>
              <a:buSzPct val="100000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Funded projects have 12 months to </a:t>
            </a:r>
            <a:r>
              <a:rPr lang="fr-CH" sz="1600" dirty="0" err="1" smtClean="0"/>
              <a:t>develop</a:t>
            </a:r>
            <a:r>
              <a:rPr lang="fr-CH" sz="1600" dirty="0" smtClean="0"/>
              <a:t> &amp; </a:t>
            </a:r>
            <a:r>
              <a:rPr lang="fr-CH" sz="1600" dirty="0" err="1" smtClean="0"/>
              <a:t>prepare</a:t>
            </a:r>
            <a:r>
              <a:rPr lang="fr-CH" sz="1600" dirty="0" smtClean="0"/>
              <a:t> </a:t>
            </a:r>
            <a:r>
              <a:rPr lang="fr-CH" sz="1600" dirty="0" err="1" smtClean="0"/>
              <a:t>their</a:t>
            </a:r>
            <a:r>
              <a:rPr lang="fr-CH" sz="1600" dirty="0" smtClean="0"/>
              <a:t> ideas/prototypes for the next </a:t>
            </a:r>
            <a:r>
              <a:rPr lang="fr-CH" sz="1600" dirty="0" err="1" smtClean="0"/>
              <a:t>funding</a:t>
            </a:r>
            <a:r>
              <a:rPr lang="fr-CH" sz="1600" dirty="0" smtClean="0"/>
              <a:t> stage (Phase 2). Big event in Brussels in </a:t>
            </a:r>
            <a:r>
              <a:rPr lang="fr-CH" sz="1600" dirty="0" err="1" smtClean="0"/>
              <a:t>early</a:t>
            </a:r>
            <a:r>
              <a:rPr lang="fr-CH" sz="1600" dirty="0" smtClean="0"/>
              <a:t> 2019.</a:t>
            </a:r>
          </a:p>
          <a:p>
            <a:pPr>
              <a:buSzPct val="100000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fr-CH" sz="1600" dirty="0" smtClean="0"/>
          </a:p>
          <a:p>
            <a:pPr>
              <a:buSzPct val="100000"/>
              <a:defRPr sz="2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sz="1600" dirty="0" smtClean="0"/>
              <a:t>An ad-hoc advisory body has been set up to prepare the way for “Maxi“, </a:t>
            </a:r>
            <a:r>
              <a:rPr lang="fr-CH" sz="1600" dirty="0" err="1" smtClean="0"/>
              <a:t>soon</a:t>
            </a:r>
            <a:r>
              <a:rPr lang="fr-CH" sz="1600" dirty="0" smtClean="0"/>
              <a:t> to merge with Mini-ATTRACT Project Advisory Committee (PAC). Chaired by prof. J. Wood</a:t>
            </a:r>
          </a:p>
          <a:p>
            <a:pPr marL="285750" indent="-285750" algn="just">
              <a:buSzPct val="100000"/>
              <a:buFont typeface="Arial"/>
              <a:buChar char="•"/>
              <a:defRPr sz="14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pic>
        <p:nvPicPr>
          <p:cNvPr id="5" name="image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520" y="6097642"/>
            <a:ext cx="5879991" cy="57398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564842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880" y="1196752"/>
            <a:ext cx="915041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Mini-ATTRACT is implemented with a simple governing structure in line with H2020 rules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473553" y="1916832"/>
            <a:ext cx="6035321" cy="3141758"/>
            <a:chOff x="3387871" y="304799"/>
            <a:chExt cx="8659388" cy="4917680"/>
          </a:xfrm>
        </p:grpSpPr>
        <p:sp>
          <p:nvSpPr>
            <p:cNvPr id="8" name="Oval 7"/>
            <p:cNvSpPr/>
            <p:nvPr/>
          </p:nvSpPr>
          <p:spPr>
            <a:xfrm>
              <a:off x="9316418" y="882737"/>
              <a:ext cx="2730841" cy="1061049"/>
            </a:xfrm>
            <a:prstGeom prst="ellipse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EC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3387871" y="4363450"/>
              <a:ext cx="3642843" cy="859029"/>
            </a:xfrm>
            <a:prstGeom prst="ellipse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Independent R&amp;D&amp;I Committee (IC)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4135394" y="304799"/>
              <a:ext cx="4028303" cy="2169301"/>
            </a:xfrm>
            <a:prstGeom prst="ellipse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954139" y="2767711"/>
              <a:ext cx="2642938" cy="1256065"/>
            </a:xfrm>
            <a:prstGeom prst="ellipse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Project Advisory Committee (PAC)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5113636" y="1087222"/>
              <a:ext cx="2973861" cy="852617"/>
            </a:xfrm>
            <a:prstGeom prst="ellipse">
              <a:avLst/>
            </a:prstGeom>
            <a:gradFill rotWithShape="1">
              <a:gsLst>
                <a:gs pos="0">
                  <a:srgbClr val="70AD47">
                    <a:satMod val="103000"/>
                    <a:lumMod val="102000"/>
                    <a:tint val="94000"/>
                  </a:srgbClr>
                </a:gs>
                <a:gs pos="50000">
                  <a:srgbClr val="70AD47">
                    <a:satMod val="110000"/>
                    <a:lumMod val="100000"/>
                    <a:shade val="100000"/>
                  </a:srgbClr>
                </a:gs>
                <a:gs pos="100000">
                  <a:srgbClr val="70AD47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Coordinator/ Project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Administrative Office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(PAO)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39751" y="438142"/>
              <a:ext cx="2578996" cy="722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Project Consortium Board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(PCB)</a:t>
              </a:r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6211626" y="1866897"/>
              <a:ext cx="486032" cy="1528847"/>
            </a:xfrm>
            <a:prstGeom prst="downArrow">
              <a:avLst/>
            </a:prstGeom>
            <a:solidFill>
              <a:srgbClr val="92D050"/>
            </a:solidFill>
            <a:ln w="6350" cap="flat" cmpd="sng" algn="ctr">
              <a:solidFill>
                <a:srgbClr val="92D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Down Arrow 18"/>
            <p:cNvSpPr/>
            <p:nvPr/>
          </p:nvSpPr>
          <p:spPr>
            <a:xfrm rot="16200000">
              <a:off x="8476566" y="619552"/>
              <a:ext cx="486032" cy="1787956"/>
            </a:xfrm>
            <a:prstGeom prst="downArrow">
              <a:avLst/>
            </a:prstGeom>
            <a:solidFill>
              <a:srgbClr val="92D050"/>
            </a:solidFill>
            <a:ln w="6350" cap="flat" cmpd="sng" algn="ctr">
              <a:solidFill>
                <a:srgbClr val="92D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6849612" y="1866897"/>
              <a:ext cx="486032" cy="3273514"/>
            </a:xfrm>
            <a:prstGeom prst="downArrow">
              <a:avLst/>
            </a:prstGeom>
            <a:solidFill>
              <a:srgbClr val="92D050"/>
            </a:solidFill>
            <a:ln w="6350" cap="flat" cmpd="sng" algn="ctr">
              <a:solidFill>
                <a:srgbClr val="92D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25603" y="1308784"/>
              <a:ext cx="1613868" cy="38540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Contact with EC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89120" y="1870879"/>
            <a:ext cx="33009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Unique Governing body (PCB)</a:t>
            </a:r>
          </a:p>
          <a:p>
            <a:pPr algn="ctr"/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Purely Admin body (PAO)</a:t>
            </a:r>
            <a:endParaRPr lang="en-US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7505" y="3264583"/>
            <a:ext cx="27607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i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Ad-hoc</a:t>
            </a:r>
            <a:r>
              <a:rPr lang="en-US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independent Advisory body</a:t>
            </a:r>
          </a:p>
          <a:p>
            <a:pPr algn="ctr"/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(long term perspective)</a:t>
            </a:r>
            <a:endParaRPr lang="en-US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5536" y="4536376"/>
            <a:ext cx="204408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i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Ad-hoc</a:t>
            </a:r>
            <a:r>
              <a:rPr lang="en-US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independent Committee</a:t>
            </a:r>
          </a:p>
          <a:p>
            <a:pPr algn="ctr"/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(funding)</a:t>
            </a:r>
            <a:endParaRPr lang="en-US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Shape 58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smtClean="0"/>
              <a:t>Mini</a:t>
            </a:r>
            <a:r>
              <a:rPr lang="fr-CH" dirty="0" smtClean="0"/>
              <a:t>-</a:t>
            </a:r>
            <a:r>
              <a:rPr dirty="0" smtClean="0"/>
              <a:t>ATTRACT </a:t>
            </a:r>
            <a:r>
              <a:rPr dirty="0"/>
              <a:t>Phase 1: Proposed Governance</a:t>
            </a:r>
          </a:p>
        </p:txBody>
      </p:sp>
    </p:spTree>
    <p:extLst>
      <p:ext uri="{BB962C8B-B14F-4D97-AF65-F5344CB8AC3E}">
        <p14:creationId xmlns:p14="http://schemas.microsoft.com/office/powerpoint/2010/main" val="23567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89" name="Shape 89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CH" dirty="0" err="1" smtClean="0"/>
              <a:t>Estimated</a:t>
            </a:r>
            <a:r>
              <a:rPr dirty="0" smtClean="0"/>
              <a:t> </a:t>
            </a:r>
            <a:r>
              <a:rPr dirty="0"/>
              <a:t>Time-line From Mini to </a:t>
            </a:r>
            <a:r>
              <a:rPr dirty="0" smtClean="0"/>
              <a:t>Maxi</a:t>
            </a:r>
            <a:r>
              <a:rPr lang="fr-CH" dirty="0" smtClean="0"/>
              <a:t>-</a:t>
            </a:r>
            <a:r>
              <a:rPr dirty="0" smtClean="0"/>
              <a:t>ATTRACT</a:t>
            </a:r>
            <a:endParaRPr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4" y="1025440"/>
            <a:ext cx="8916248" cy="338437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xfrm>
            <a:off x="8631576" y="6237311"/>
            <a:ext cx="188896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96" name="Shape 96"/>
          <p:cNvSpPr/>
          <p:nvPr/>
        </p:nvSpPr>
        <p:spPr>
          <a:xfrm>
            <a:off x="395535" y="375016"/>
            <a:ext cx="87484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Symposium: Trends, Wishes and Dreams </a:t>
            </a:r>
            <a:r>
              <a:rPr lang="fr-CH" dirty="0" smtClean="0"/>
              <a:t>4-5.11</a:t>
            </a:r>
            <a:endParaRPr dirty="0"/>
          </a:p>
        </p:txBody>
      </p:sp>
      <p:sp>
        <p:nvSpPr>
          <p:cNvPr id="97" name="Shape 97"/>
          <p:cNvSpPr/>
          <p:nvPr/>
        </p:nvSpPr>
        <p:spPr>
          <a:xfrm>
            <a:off x="0" y="923676"/>
            <a:ext cx="9076781" cy="5570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285750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 dedicated Symposium </a:t>
            </a:r>
            <a:r>
              <a:rPr lang="fr-CH" dirty="0" err="1" smtClean="0"/>
              <a:t>was</a:t>
            </a:r>
            <a:r>
              <a:rPr dirty="0" smtClean="0"/>
              <a:t> </a:t>
            </a:r>
            <a:r>
              <a:rPr dirty="0"/>
              <a:t>organized on June 30 - July 1st in Barcelona to collect first ideas to show EC what Mini-ATTRACT could fund in </a:t>
            </a:r>
            <a:r>
              <a:rPr dirty="0" smtClean="0"/>
              <a:t>201</a:t>
            </a:r>
            <a:r>
              <a:rPr lang="fr-CH" dirty="0" smtClean="0"/>
              <a:t>8</a:t>
            </a:r>
            <a:endParaRPr dirty="0"/>
          </a:p>
          <a:p>
            <a:pPr marL="285750" lvl="6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 dirty="0" smtClean="0">
                <a:solidFill>
                  <a:srgbClr val="D2D200"/>
                </a:solidFill>
                <a:uFill>
                  <a:solidFill>
                    <a:srgbClr val="D2D200"/>
                  </a:solidFill>
                </a:uFill>
                <a:hlinkClick r:id="rId2"/>
              </a:rPr>
              <a:t>https</a:t>
            </a:r>
            <a:r>
              <a:rPr u="sng" dirty="0">
                <a:solidFill>
                  <a:srgbClr val="D2D200"/>
                </a:solidFill>
                <a:uFill>
                  <a:solidFill>
                    <a:srgbClr val="D2D200"/>
                  </a:solidFill>
                </a:uFill>
                <a:hlinkClick r:id="rId2"/>
              </a:rPr>
              <a:t>://indico.cern.ch/event/470460/</a:t>
            </a:r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Due to over-</a:t>
            </a:r>
            <a:r>
              <a:rPr lang="fr-CH" dirty="0" err="1" smtClean="0"/>
              <a:t>subscription</a:t>
            </a:r>
            <a:r>
              <a:rPr lang="fr-CH" dirty="0" smtClean="0"/>
              <a:t>, a 2</a:t>
            </a:r>
            <a:r>
              <a:rPr lang="fr-CH" baseline="30000" dirty="0" smtClean="0"/>
              <a:t>nd</a:t>
            </a:r>
            <a:r>
              <a:rPr lang="fr-CH" dirty="0" smtClean="0"/>
              <a:t> TWD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organized</a:t>
            </a:r>
            <a:r>
              <a:rPr lang="fr-CH" dirty="0" smtClean="0"/>
              <a:t> </a:t>
            </a:r>
            <a:r>
              <a:rPr lang="fr-CH" dirty="0" err="1" smtClean="0"/>
              <a:t>after</a:t>
            </a:r>
            <a:r>
              <a:rPr lang="fr-CH" dirty="0" smtClean="0"/>
              <a:t> NSS in Strasbourg, </a:t>
            </a:r>
            <a:r>
              <a:rPr lang="fr-CH" dirty="0" err="1" smtClean="0"/>
              <a:t>November</a:t>
            </a:r>
            <a:r>
              <a:rPr lang="fr-CH" dirty="0" smtClean="0"/>
              <a:t> 4-5, 2016 (M. Titov has </a:t>
            </a:r>
            <a:r>
              <a:rPr lang="fr-CH" dirty="0" err="1" smtClean="0"/>
              <a:t>played</a:t>
            </a:r>
            <a:r>
              <a:rPr lang="fr-CH" dirty="0" smtClean="0"/>
              <a:t> a major </a:t>
            </a:r>
            <a:r>
              <a:rPr lang="fr-CH" dirty="0" err="1" smtClean="0"/>
              <a:t>role</a:t>
            </a:r>
            <a:r>
              <a:rPr lang="fr-CH" dirty="0" smtClean="0"/>
              <a:t> in </a:t>
            </a:r>
            <a:r>
              <a:rPr lang="fr-CH" dirty="0" err="1" smtClean="0"/>
              <a:t>it</a:t>
            </a:r>
            <a:r>
              <a:rPr lang="fr-CH" dirty="0" smtClean="0"/>
              <a:t>)</a:t>
            </a:r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dirty="0">
                <a:hlinkClick r:id="rId3"/>
              </a:rPr>
              <a:t>http://indico.cern.ch/event/542659</a:t>
            </a:r>
            <a:r>
              <a:rPr lang="fr-CH" dirty="0" smtClean="0">
                <a:hlinkClick r:id="rId3"/>
              </a:rPr>
              <a:t>/</a:t>
            </a:r>
            <a:endParaRPr lang="fr-CH" dirty="0"/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Short</a:t>
            </a:r>
            <a:r>
              <a:rPr dirty="0"/>
              <a:t>, 10 minute pitches of raw ideas </a:t>
            </a:r>
            <a:r>
              <a:rPr dirty="0" smtClean="0"/>
              <a:t>in</a:t>
            </a:r>
            <a:r>
              <a:rPr lang="fr-CH" dirty="0" smtClean="0"/>
              <a:t>:</a:t>
            </a:r>
            <a:r>
              <a:rPr dirty="0" smtClean="0"/>
              <a:t> sensors</a:t>
            </a:r>
            <a:r>
              <a:rPr lang="fr-CH" dirty="0" smtClean="0"/>
              <a:t>;</a:t>
            </a:r>
            <a:r>
              <a:rPr dirty="0" smtClean="0"/>
              <a:t> FE/BE</a:t>
            </a:r>
            <a:r>
              <a:rPr lang="fr-CH" dirty="0" smtClean="0"/>
              <a:t>;</a:t>
            </a:r>
            <a:r>
              <a:rPr dirty="0" smtClean="0"/>
              <a:t> </a:t>
            </a:r>
            <a:r>
              <a:rPr dirty="0"/>
              <a:t>data acquisition and </a:t>
            </a:r>
            <a:r>
              <a:rPr dirty="0" smtClean="0"/>
              <a:t>processing</a:t>
            </a:r>
            <a:r>
              <a:rPr lang="fr-CH" dirty="0" smtClean="0"/>
              <a:t> </a:t>
            </a:r>
            <a:r>
              <a:rPr dirty="0" smtClean="0"/>
              <a:t>&amp;</a:t>
            </a:r>
            <a:r>
              <a:rPr lang="fr-CH" dirty="0" smtClean="0"/>
              <a:t> </a:t>
            </a:r>
            <a:r>
              <a:rPr dirty="0" smtClean="0"/>
              <a:t>computing</a:t>
            </a:r>
            <a:r>
              <a:rPr lang="fr-CH" dirty="0" smtClean="0"/>
              <a:t>;</a:t>
            </a:r>
            <a:r>
              <a:rPr dirty="0" smtClean="0"/>
              <a:t> software</a:t>
            </a:r>
            <a:r>
              <a:rPr lang="fr-CH" dirty="0" smtClean="0"/>
              <a:t>;</a:t>
            </a:r>
            <a:r>
              <a:rPr dirty="0" smtClean="0"/>
              <a:t> </a:t>
            </a:r>
            <a:r>
              <a:rPr dirty="0"/>
              <a:t>integration &amp; engineering</a:t>
            </a:r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dirty="0" err="1" smtClean="0"/>
              <a:t>Presentations</a:t>
            </a:r>
            <a:r>
              <a:rPr dirty="0" smtClean="0"/>
              <a:t> </a:t>
            </a:r>
            <a:r>
              <a:rPr dirty="0"/>
              <a:t>also about what type of scientific instruments could be available by 2025</a:t>
            </a:r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Dead-line for </a:t>
            </a:r>
            <a:r>
              <a:rPr lang="fr-CH" dirty="0" smtClean="0"/>
              <a:t>abstracts</a:t>
            </a:r>
            <a:r>
              <a:rPr dirty="0" smtClean="0"/>
              <a:t> </a:t>
            </a:r>
            <a:r>
              <a:rPr dirty="0"/>
              <a:t>is </a:t>
            </a:r>
            <a:r>
              <a:rPr lang="fr-CH" dirty="0" err="1" smtClean="0"/>
              <a:t>October</a:t>
            </a:r>
            <a:r>
              <a:rPr lang="fr-CH" dirty="0" smtClean="0"/>
              <a:t> 8 – </a:t>
            </a:r>
            <a:r>
              <a:rPr lang="fr-CH" dirty="0" err="1" smtClean="0"/>
              <a:t>please</a:t>
            </a:r>
            <a:r>
              <a:rPr lang="fr-CH" dirty="0" smtClean="0"/>
              <a:t> </a:t>
            </a:r>
            <a:r>
              <a:rPr lang="fr-CH" dirty="0" err="1" smtClean="0"/>
              <a:t>participate</a:t>
            </a:r>
            <a:r>
              <a:rPr lang="fr-CH" dirty="0" smtClean="0"/>
              <a:t>!</a:t>
            </a:r>
            <a:endParaRPr dirty="0"/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 summary will be annexed to the Mini-ATTRACT submission in March 2017</a:t>
            </a:r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Additional input is also very welcome from the R&amp;D communities (roadmaps, position papers etc</a:t>
            </a:r>
            <a:r>
              <a:rPr dirty="0" smtClean="0"/>
              <a:t>.)</a:t>
            </a:r>
            <a:endParaRPr lang="fr-CH" dirty="0" smtClean="0"/>
          </a:p>
          <a:p>
            <a:pPr marL="285750" lvl="3" indent="-285750" algn="just">
              <a:buSzPct val="100000"/>
              <a:buFont typeface="Arial"/>
              <a:buChar char="•"/>
              <a:defRPr sz="2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CH" dirty="0" err="1" smtClean="0"/>
              <a:t>Other</a:t>
            </a:r>
            <a:r>
              <a:rPr lang="fr-CH" dirty="0" smtClean="0"/>
              <a:t> </a:t>
            </a:r>
            <a:r>
              <a:rPr lang="fr-CH" dirty="0" err="1" smtClean="0"/>
              <a:t>events</a:t>
            </a:r>
            <a:r>
              <a:rPr lang="fr-CH" dirty="0" smtClean="0"/>
              <a:t> </a:t>
            </a:r>
            <a:r>
              <a:rPr lang="fr-CH" dirty="0" err="1" smtClean="0"/>
              <a:t>planned</a:t>
            </a:r>
            <a:r>
              <a:rPr lang="fr-CH" dirty="0" smtClean="0"/>
              <a:t> (</a:t>
            </a:r>
            <a:r>
              <a:rPr lang="fr-CH" dirty="0" err="1" smtClean="0"/>
              <a:t>pls</a:t>
            </a:r>
            <a:r>
              <a:rPr lang="fr-CH" dirty="0" smtClean="0"/>
              <a:t> </a:t>
            </a:r>
            <a:r>
              <a:rPr lang="fr-CH" dirty="0" err="1" smtClean="0"/>
              <a:t>follow</a:t>
            </a:r>
            <a:r>
              <a:rPr lang="fr-CH" dirty="0" smtClean="0"/>
              <a:t> web site)</a:t>
            </a:r>
            <a:endParaRPr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sldNum" sz="quarter" idx="2"/>
          </p:nvPr>
        </p:nvSpPr>
        <p:spPr>
          <a:xfrm>
            <a:off x="8546818" y="6237311"/>
            <a:ext cx="27365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00" name="Shape 100"/>
          <p:cNvSpPr/>
          <p:nvPr/>
        </p:nvSpPr>
        <p:spPr>
          <a:xfrm>
            <a:off x="1835696" y="3111320"/>
            <a:ext cx="5796137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>
              <a:defRPr sz="3000">
                <a:solidFill>
                  <a:srgbClr val="263B8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Thanks and questions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953</Words>
  <Application>Microsoft Office PowerPoint</Application>
  <PresentationFormat>Affichage à l'écran (4:3)</PresentationFormat>
  <Paragraphs>124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Markus Nordberg</dc:creator>
  <cp:lastModifiedBy>DESCHAMPS Hervé</cp:lastModifiedBy>
  <cp:revision>62</cp:revision>
  <dcterms:modified xsi:type="dcterms:W3CDTF">2016-10-18T09:24:39Z</dcterms:modified>
</cp:coreProperties>
</file>