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87" r:id="rId1"/>
  </p:sldMasterIdLst>
  <p:notesMasterIdLst>
    <p:notesMasterId r:id="rId17"/>
  </p:notesMasterIdLst>
  <p:handoutMasterIdLst>
    <p:handoutMasterId r:id="rId18"/>
  </p:handoutMasterIdLst>
  <p:sldIdLst>
    <p:sldId id="352" r:id="rId2"/>
    <p:sldId id="502" r:id="rId3"/>
    <p:sldId id="559" r:id="rId4"/>
    <p:sldId id="541" r:id="rId5"/>
    <p:sldId id="565" r:id="rId6"/>
    <p:sldId id="566" r:id="rId7"/>
    <p:sldId id="569" r:id="rId8"/>
    <p:sldId id="564" r:id="rId9"/>
    <p:sldId id="547" r:id="rId10"/>
    <p:sldId id="567" r:id="rId11"/>
    <p:sldId id="562" r:id="rId12"/>
    <p:sldId id="549" r:id="rId13"/>
    <p:sldId id="506" r:id="rId14"/>
    <p:sldId id="543" r:id="rId15"/>
    <p:sldId id="546" r:id="rId16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80"/>
    <a:srgbClr val="006664"/>
    <a:srgbClr val="009900"/>
    <a:srgbClr val="1E6253"/>
    <a:srgbClr val="1D5D43"/>
    <a:srgbClr val="9B85B5"/>
    <a:srgbClr val="FF66FF"/>
    <a:srgbClr val="298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2" autoAdjust="0"/>
    <p:restoredTop sz="90898" autoAdjust="0"/>
  </p:normalViewPr>
  <p:slideViewPr>
    <p:cSldViewPr snapToGrid="0">
      <p:cViewPr>
        <p:scale>
          <a:sx n="75" d="100"/>
          <a:sy n="75" d="100"/>
        </p:scale>
        <p:origin x="-1864" y="-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-2952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0EDBCDA-1E82-4EB8-B932-5404776C6756}" type="datetimeFigureOut">
              <a:rPr lang="fr-FR"/>
              <a:pPr>
                <a:defRPr/>
              </a:pPr>
              <a:t>21/09/2016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DB42180-CFCA-48A7-AEDB-D0C12C3E18B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798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0" tIns="49510" rIns="99020" bIns="49510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06" y="0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0" tIns="49510" rIns="99020" bIns="4951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9938"/>
            <a:ext cx="5114925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599" y="4861155"/>
            <a:ext cx="5680103" cy="460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0" tIns="49510" rIns="99020" bIns="49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673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0" tIns="49510" rIns="99020" bIns="49510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506" y="9720673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0" tIns="49510" rIns="99020" bIns="49510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52D94EE4-43FA-4976-82F8-721509DD5EC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031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1pPr>
            <a:lvl2pPr marL="780543" indent="-30020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2pPr>
            <a:lvl3pPr marL="1200836" indent="-24016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3pPr>
            <a:lvl4pPr marL="1681170" indent="-24016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161504" indent="-24016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641839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3122173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602507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4082842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3DF38D-5A26-4541-817C-9D0AB33F9F3E}" type="slidenum">
              <a:rPr lang="fr-FR" altLang="fr-FR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36869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1pPr>
            <a:lvl2pPr marL="780543" indent="-30020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2pPr>
            <a:lvl3pPr marL="1200836" indent="-24016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3pPr>
            <a:lvl4pPr marL="1681170" indent="-24016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161504" indent="-240167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641839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3122173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602507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4082842" indent="-24016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fr-FR" altLang="fr-FR">
                <a:solidFill>
                  <a:prstClr val="black"/>
                </a:solidFill>
              </a:rPr>
              <a:t>JF Deleuze-CNG-Novembre 2012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D94EE4-43FA-4976-82F8-721509DD5ECD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295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876925"/>
            <a:ext cx="1655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4509120"/>
            <a:ext cx="4788464" cy="1224136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7" name="Espace réservé du numéro de diapositive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|  PAGE </a:t>
            </a:r>
            <a:fld id="{E00B80E8-7275-4D24-8556-7C2E16B9E7FB}" type="slidenum">
              <a:rPr lang="fr-F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5435600" y="6305550"/>
            <a:ext cx="255587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CEA | Novembre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39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12" descr="CNGrv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816600"/>
            <a:ext cx="1909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Cliquez sur l'icône pour ajouter une image</a:t>
            </a:r>
            <a:endParaRPr lang="fr-FR" noProof="0" dirty="0"/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8" name="Espace réservé du numéro de diapositive 1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|  PAGE </a:t>
            </a:r>
            <a:fld id="{28F9D12D-6E0A-48F4-A7C8-E774D3872114}" type="slidenum">
              <a:rPr lang="fr-F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Espace réservé du pied de page 14"/>
          <p:cNvSpPr>
            <a:spLocks noGrp="1"/>
          </p:cNvSpPr>
          <p:nvPr>
            <p:ph type="ftr" sz="quarter" idx="16"/>
          </p:nvPr>
        </p:nvSpPr>
        <p:spPr>
          <a:xfrm>
            <a:off x="5435600" y="6305550"/>
            <a:ext cx="255587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CEA | Novembre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81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2" descr="CNGrv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849938"/>
            <a:ext cx="18002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1" name="Espace réservé du numéro de diapositive 14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|  PAGE </a:t>
            </a:r>
            <a:fld id="{14E97F95-E206-4B15-B4CD-98C39A3562F1}" type="slidenum">
              <a:rPr lang="fr-F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Espace réservé du pied de page 15"/>
          <p:cNvSpPr>
            <a:spLocks noGrp="1"/>
          </p:cNvSpPr>
          <p:nvPr>
            <p:ph type="ftr" sz="quarter" idx="24"/>
          </p:nvPr>
        </p:nvSpPr>
        <p:spPr>
          <a:xfrm>
            <a:off x="5435600" y="6305550"/>
            <a:ext cx="255587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CEA | Novembre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565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1" descr="bandeau_intercalai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0"/>
            <a:ext cx="58340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7"/>
          <p:cNvSpPr>
            <a:spLocks noGrp="1"/>
          </p:cNvSpPr>
          <p:nvPr>
            <p:ph type="sldNum" sz="quarter" idx="10"/>
          </p:nvPr>
        </p:nvSpPr>
        <p:spPr>
          <a:xfrm>
            <a:off x="576263" y="5876925"/>
            <a:ext cx="27003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|  PAGE </a:t>
            </a:r>
            <a:fld id="{C82E140D-3BB3-48AA-BB5F-2CF54A55AF4C}" type="slidenum">
              <a:rPr lang="fr-F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576263" y="5445125"/>
            <a:ext cx="2700337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CEA | Novembre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3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8EF619E3-2B5B-4E73-BFEF-25E9AC87FEB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13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2AE40AF4-911E-4574-B2A0-3D50227A6A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13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76F625DB-68E5-4C2F-9054-0ED1E32FB38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40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FDEFB714-985F-4372-B7BA-FBE678F158C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31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79A5A636-65EB-4BB6-905D-86425DD91E1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38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8" descr="bandeau_page_car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904222D9-86D2-4FE5-B090-1162912059F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5" name="Espace réservé du pied de pag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1093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846138"/>
            <a:ext cx="8459787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8" descr="bandeau_page_car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899592" y="5157788"/>
            <a:ext cx="3240360" cy="863600"/>
          </a:xfrm>
        </p:spPr>
        <p:txBody>
          <a:bodyPr rtlCol="0" anchor="ctr">
            <a:noAutofit/>
          </a:bodyPr>
          <a:lstStyle>
            <a:lvl1pPr marL="0" indent="0" algn="ctr">
              <a:defRPr sz="1200"/>
            </a:lvl1pPr>
          </a:lstStyle>
          <a:p>
            <a:pPr lvl="0"/>
            <a:r>
              <a:rPr lang="en-US" noProof="0" dirty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E0BB9345-E12E-4EAB-9695-967CE1CAE2E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8666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 descr="bandeau_intercalai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0"/>
            <a:ext cx="58340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6" descr="bandeau_dernièr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>
            <a:fillRect/>
          </a:stretch>
        </p:blipFill>
        <p:spPr bwMode="auto">
          <a:xfrm>
            <a:off x="3309938" y="0"/>
            <a:ext cx="5834062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10"/>
          </p:nvPr>
        </p:nvSpPr>
        <p:spPr>
          <a:xfrm>
            <a:off x="576263" y="5445125"/>
            <a:ext cx="1119187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|  PAGE </a:t>
            </a:r>
            <a:fld id="{D5511565-6E3C-4830-942C-7BA5E7AED898}" type="slidenum">
              <a:rPr lang="fr-F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11"/>
          </p:nvPr>
        </p:nvSpPr>
        <p:spPr>
          <a:xfrm>
            <a:off x="576263" y="5876925"/>
            <a:ext cx="266382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CEA | Novembre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156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90600" y="25146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4400" y="25146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8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jpe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1300" y="52388"/>
            <a:ext cx="7237413" cy="90963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576263" y="1268413"/>
            <a:ext cx="81724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66666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CEA | Novembre 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66666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282B57A-622A-4A66-9D75-7EF38DF94B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031" name="Image 9" descr="CNGrvb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378575"/>
            <a:ext cx="165576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99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00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9pPr>
    </p:titleStyle>
    <p:bodyStyle>
      <a:lvl1pPr marL="923925" indent="-923925" algn="l" rtl="0" eaLnBrk="0" fontAlgn="base" hangingPunct="0">
        <a:spcBef>
          <a:spcPct val="0"/>
        </a:spcBef>
        <a:spcAft>
          <a:spcPts val="400"/>
        </a:spcAft>
        <a:buFont typeface="Arial" charset="0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SzPct val="90000"/>
        <a:buBlip>
          <a:blip r:embed="rId1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552450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SzPct val="36000"/>
        <a:buFont typeface="Arial" charset="0"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8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jpe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11" descr="http://res.illumina.com/images/applications/genotyping/human-genotyping-array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320" y="38100"/>
            <a:ext cx="567466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1"/>
          <p:cNvSpPr>
            <a:spLocks noChangeArrowheads="1"/>
          </p:cNvSpPr>
          <p:nvPr/>
        </p:nvSpPr>
        <p:spPr bwMode="auto">
          <a:xfrm>
            <a:off x="-613798" y="5013325"/>
            <a:ext cx="4572001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Aft>
                <a:spcPts val="400"/>
              </a:spcAft>
              <a:buFont typeface="Arial" charset="0"/>
              <a:defRPr sz="22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ts val="2000"/>
              </a:lnSpc>
              <a:buSzPct val="90000"/>
              <a:buBlip>
                <a:blip r:embed="rId4"/>
              </a:buBlip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eaLnBrk="0" hangingPunct="0">
              <a:lnSpc>
                <a:spcPts val="2000"/>
              </a:lnSpc>
              <a:buSzPct val="36000"/>
              <a:buFont typeface="Arial" charset="0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eaLnBrk="0" hangingPunct="0">
              <a:lnSpc>
                <a:spcPts val="2000"/>
              </a:lnSpc>
              <a:buClr>
                <a:srgbClr val="666666"/>
              </a:buClr>
              <a:buSzPct val="36000"/>
              <a:buBlip>
                <a:blip r:embed="rId5"/>
              </a:buBlip>
              <a:defRPr sz="1600">
                <a:solidFill>
                  <a:srgbClr val="666666"/>
                </a:solidFill>
                <a:latin typeface="Arial" charset="0"/>
              </a:defRPr>
            </a:lvl4pPr>
            <a:lvl5pPr marL="2057400" indent="-228600" eaLnBrk="0" hangingPunct="0">
              <a:lnSpc>
                <a:spcPts val="2000"/>
              </a:lnSpc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ct val="0"/>
              </a:spcAft>
              <a:buFontTx/>
              <a:buNone/>
            </a:pPr>
            <a:r>
              <a:rPr lang="fr-FR" altLang="fr-FR" sz="15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Jean-François Deleuze, </a:t>
            </a:r>
            <a:r>
              <a:rPr lang="fr-FR" altLang="fr-FR" sz="1500" b="1" dirty="0" err="1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Ph.D</a:t>
            </a:r>
            <a:endParaRPr lang="fr-FR" altLang="fr-FR" sz="1500" b="1" dirty="0" smtClean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spcAft>
                <a:spcPct val="0"/>
              </a:spcAft>
              <a:buFontTx/>
              <a:buNone/>
            </a:pPr>
            <a:r>
              <a:rPr lang="fr-FR" altLang="fr-FR" sz="15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Directeur du CNG</a:t>
            </a:r>
          </a:p>
          <a:p>
            <a:pPr algn="ctr" eaLnBrk="1" hangingPunct="1">
              <a:spcAft>
                <a:spcPct val="0"/>
              </a:spcAft>
              <a:buFontTx/>
              <a:buNone/>
            </a:pPr>
            <a:r>
              <a:rPr lang="fr-FR" altLang="fr-FR" sz="15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Directeur du CEPH</a:t>
            </a:r>
          </a:p>
          <a:p>
            <a:pPr algn="ctr" eaLnBrk="1" hangingPunct="1">
              <a:spcAft>
                <a:spcPct val="0"/>
              </a:spcAft>
              <a:buFontTx/>
              <a:buNone/>
            </a:pPr>
            <a:r>
              <a:rPr lang="fr-FR" altLang="fr-FR" sz="15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RST </a:t>
            </a:r>
            <a:r>
              <a:rPr lang="fr-FR" altLang="fr-FR" sz="1500" dirty="0" err="1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Labex</a:t>
            </a:r>
            <a:r>
              <a:rPr lang="fr-FR" altLang="fr-FR" sz="15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altLang="fr-FR" sz="1500" dirty="0" err="1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GenMed</a:t>
            </a:r>
            <a:endParaRPr lang="fr-FR" altLang="fr-FR" sz="1500" dirty="0" smtClean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spcAft>
                <a:spcPct val="0"/>
              </a:spcAft>
              <a:buFontTx/>
              <a:buNone/>
            </a:pPr>
            <a:endParaRPr lang="fr-FR" altLang="fr-FR" sz="1500" b="1" dirty="0" smtClean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spcAft>
                <a:spcPct val="0"/>
              </a:spcAft>
              <a:buFontTx/>
              <a:buNone/>
            </a:pPr>
            <a:r>
              <a:rPr lang="fr-FR" altLang="fr-FR" sz="15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altLang="fr-FR" sz="15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</a:br>
            <a:endParaRPr lang="fr-FR" altLang="fr-FR" sz="1500" b="1" dirty="0" smtClean="0">
              <a:solidFill>
                <a:prstClr val="white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840289" y="3200615"/>
            <a:ext cx="27622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Saclay, 22 Septembre 2016</a:t>
            </a:r>
            <a:endParaRPr lang="fr-FR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France</a:t>
            </a:r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3314228" y="1706997"/>
            <a:ext cx="5651500" cy="1434955"/>
          </a:xfrm>
        </p:spPr>
        <p:txBody>
          <a:bodyPr/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fr-FR" b="1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b="1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fr-FR" b="1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Médecine génomique personnalisée au </a:t>
            </a:r>
            <a:r>
              <a:rPr lang="fr-FR" b="1" cap="none" dirty="0" smtClean="0">
                <a:solidFill>
                  <a:schemeClr val="tx1"/>
                </a:solidFill>
                <a:latin typeface="Calibri"/>
                <a:cs typeface="Calibri"/>
              </a:rPr>
              <a:t>Centre </a:t>
            </a:r>
            <a:r>
              <a:rPr lang="fr-FR" b="1" cap="none" dirty="0" smtClean="0">
                <a:solidFill>
                  <a:schemeClr val="tx1"/>
                </a:solidFill>
                <a:latin typeface="Calibri"/>
                <a:cs typeface="Calibri"/>
              </a:rPr>
              <a:t>National de </a:t>
            </a:r>
            <a:r>
              <a:rPr lang="fr-FR" b="1" cap="none" dirty="0" err="1" smtClean="0">
                <a:solidFill>
                  <a:schemeClr val="tx1"/>
                </a:solidFill>
                <a:latin typeface="Calibri"/>
                <a:cs typeface="Calibri"/>
              </a:rPr>
              <a:t>Génotypage</a:t>
            </a:r>
            <a:r>
              <a:rPr lang="fr-FR" b="1" cap="none" dirty="0" smtClean="0">
                <a:solidFill>
                  <a:schemeClr val="tx1"/>
                </a:solidFill>
                <a:latin typeface="Calibri"/>
                <a:cs typeface="Calibri"/>
              </a:rPr>
              <a:t> (CNG) </a:t>
            </a:r>
            <a:r>
              <a:rPr lang="fr-FR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fr-FR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fr-FR" sz="1600" cap="none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344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282691" y="52388"/>
            <a:ext cx="7505700" cy="909637"/>
          </a:xfrm>
        </p:spPr>
        <p:txBody>
          <a:bodyPr/>
          <a:lstStyle/>
          <a:p>
            <a:r>
              <a:rPr lang="fr-FR" sz="2800" cap="none" dirty="0" smtClean="0">
                <a:latin typeface="Calibri"/>
                <a:cs typeface="Calibri"/>
              </a:rPr>
              <a:t>Les limites d’un système</a:t>
            </a:r>
            <a:endParaRPr lang="fr-FR" sz="2800" cap="none" dirty="0">
              <a:latin typeface="Calibri"/>
              <a:cs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1436608"/>
            <a:ext cx="4121250" cy="1839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0" y="3784600"/>
            <a:ext cx="3416300" cy="229036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489700" y="5651500"/>
            <a:ext cx="1993900" cy="406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93900"/>
            <a:ext cx="4673600" cy="3335970"/>
          </a:xfrm>
          <a:prstGeom prst="rect">
            <a:avLst/>
          </a:prstGeom>
        </p:spPr>
      </p:pic>
      <p:sp>
        <p:nvSpPr>
          <p:cNvPr id="8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08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none" dirty="0" smtClean="0">
                <a:latin typeface="Calibri"/>
                <a:cs typeface="Calibri"/>
              </a:rPr>
              <a:t>7-8000 maladies rares et une grande errance diagnostique</a:t>
            </a:r>
            <a:endParaRPr lang="fr-FR" cap="none" dirty="0">
              <a:latin typeface="Calibri"/>
              <a:cs typeface="Calibri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67" y="1701800"/>
            <a:ext cx="4989833" cy="31115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08666"/>
            <a:ext cx="4038600" cy="311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53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cap="none" dirty="0" smtClean="0">
                <a:latin typeface="Calibri"/>
                <a:cs typeface="Calibri"/>
              </a:rPr>
              <a:t>Raisons (</a:t>
            </a:r>
            <a:r>
              <a:rPr lang="fr-FR" sz="3200" cap="none" dirty="0" err="1" smtClean="0">
                <a:latin typeface="Calibri"/>
                <a:cs typeface="Calibri"/>
              </a:rPr>
              <a:t>qq</a:t>
            </a:r>
            <a:r>
              <a:rPr lang="fr-FR" sz="3200" cap="none" dirty="0" smtClean="0">
                <a:latin typeface="Calibri"/>
                <a:cs typeface="Calibri"/>
              </a:rPr>
              <a:t>) derrière </a:t>
            </a:r>
            <a:r>
              <a:rPr lang="fr-FR" sz="3200" cap="none" dirty="0" smtClean="0">
                <a:latin typeface="Calibri"/>
                <a:cs typeface="Calibri"/>
              </a:rPr>
              <a:t>ces différences</a:t>
            </a:r>
            <a:endParaRPr lang="fr-FR" sz="3200" cap="none" dirty="0">
              <a:latin typeface="Calibri"/>
              <a:cs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117765" y="1443029"/>
            <a:ext cx="6840902" cy="39344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latin typeface="Trebuchet MS"/>
                <a:cs typeface="Trebuchet MS"/>
              </a:rPr>
              <a:t>Maladies sans </a:t>
            </a:r>
            <a:r>
              <a:rPr lang="en-US" sz="2800" dirty="0" err="1" smtClean="0">
                <a:latin typeface="Trebuchet MS"/>
                <a:cs typeface="Trebuchet MS"/>
              </a:rPr>
              <a:t>diagnostique</a:t>
            </a:r>
            <a:endParaRPr lang="en-US" sz="2800" dirty="0" smtClean="0">
              <a:latin typeface="Trebuchet MS"/>
              <a:cs typeface="Trebuchet MS"/>
            </a:endParaRP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sz="2800" dirty="0" err="1" smtClean="0">
                <a:latin typeface="Trebuchet MS"/>
                <a:cs typeface="Trebuchet MS"/>
              </a:rPr>
              <a:t>Phenocopies</a:t>
            </a:r>
            <a:endParaRPr lang="en-US" sz="2800" dirty="0" smtClean="0">
              <a:latin typeface="Trebuchet MS"/>
              <a:cs typeface="Trebuchet MS"/>
            </a:endParaRP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sz="2800" dirty="0" err="1" smtClean="0">
                <a:latin typeface="Trebuchet MS"/>
                <a:cs typeface="Trebuchet MS"/>
              </a:rPr>
              <a:t>Cibles</a:t>
            </a:r>
            <a:r>
              <a:rPr lang="en-US" sz="2800" dirty="0" smtClean="0">
                <a:latin typeface="Trebuchet MS"/>
                <a:cs typeface="Trebuchet MS"/>
              </a:rPr>
              <a:t> variables</a:t>
            </a:r>
            <a:endParaRPr lang="en-US" sz="2800" dirty="0" smtClean="0">
              <a:latin typeface="Trebuchet MS"/>
              <a:cs typeface="Trebuchet MS"/>
            </a:endParaRP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latin typeface="Trebuchet MS"/>
                <a:cs typeface="Trebuchet MS"/>
              </a:rPr>
              <a:t>Enzymes variables</a:t>
            </a:r>
            <a:endParaRPr lang="en-US" sz="2800" dirty="0" smtClean="0">
              <a:latin typeface="Trebuchet MS"/>
              <a:cs typeface="Trebuchet MS"/>
            </a:endParaRP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sz="2800" dirty="0" err="1" smtClean="0">
                <a:latin typeface="Trebuchet MS"/>
                <a:cs typeface="Trebuchet MS"/>
              </a:rPr>
              <a:t>Cibles</a:t>
            </a:r>
            <a:r>
              <a:rPr lang="en-US" sz="2800" dirty="0" smtClean="0">
                <a:latin typeface="Trebuchet MS"/>
                <a:cs typeface="Trebuchet MS"/>
              </a:rPr>
              <a:t> </a:t>
            </a:r>
            <a:r>
              <a:rPr lang="en-US" sz="2800" dirty="0" err="1" smtClean="0">
                <a:latin typeface="Trebuchet MS"/>
                <a:cs typeface="Trebuchet MS"/>
              </a:rPr>
              <a:t>secondaires</a:t>
            </a:r>
            <a:endParaRPr lang="en-US" sz="2800" dirty="0" smtClean="0">
              <a:latin typeface="Trebuchet MS"/>
              <a:cs typeface="Trebuchet MS"/>
            </a:endParaRP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latin typeface="Trebuchet MS"/>
                <a:cs typeface="Trebuchet MS"/>
              </a:rPr>
              <a:t>….</a:t>
            </a:r>
          </a:p>
        </p:txBody>
      </p:sp>
      <p:sp>
        <p:nvSpPr>
          <p:cNvPr id="8" name="Flèche vers le bas 7"/>
          <p:cNvSpPr/>
          <p:nvPr/>
        </p:nvSpPr>
        <p:spPr>
          <a:xfrm>
            <a:off x="6096000" y="1202267"/>
            <a:ext cx="1354667" cy="5063066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80557" y="1605571"/>
            <a:ext cx="453670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G</a:t>
            </a:r>
          </a:p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E</a:t>
            </a:r>
          </a:p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N</a:t>
            </a:r>
          </a:p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O</a:t>
            </a:r>
          </a:p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M</a:t>
            </a:r>
          </a:p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I</a:t>
            </a:r>
          </a:p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Q</a:t>
            </a:r>
          </a:p>
          <a:p>
            <a:r>
              <a:rPr lang="fr-FR" sz="2400" b="1" dirty="0" smtClean="0">
                <a:solidFill>
                  <a:schemeClr val="bg2"/>
                </a:solidFill>
                <a:latin typeface="Calibri"/>
                <a:cs typeface="Calibri"/>
              </a:rPr>
              <a:t>U</a:t>
            </a:r>
          </a:p>
          <a:p>
            <a:r>
              <a:rPr lang="fr-FR" sz="2400" b="1" dirty="0">
                <a:solidFill>
                  <a:schemeClr val="bg2"/>
                </a:solidFill>
                <a:latin typeface="Calibri"/>
                <a:cs typeface="Calibri"/>
              </a:rPr>
              <a:t>E</a:t>
            </a:r>
            <a:endParaRPr lang="fr-FR" sz="2400" b="1" dirty="0" smtClean="0">
              <a:solidFill>
                <a:schemeClr val="bg2"/>
              </a:solidFill>
              <a:latin typeface="Calibri"/>
              <a:cs typeface="Calibri"/>
            </a:endParaRPr>
          </a:p>
          <a:p>
            <a:endParaRPr lang="fr-FR" sz="3200" b="1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sp>
        <p:nvSpPr>
          <p:cNvPr id="9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585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2"/>
          <p:cNvSpPr>
            <a:spLocks noGrp="1"/>
          </p:cNvSpPr>
          <p:nvPr>
            <p:ph type="title"/>
          </p:nvPr>
        </p:nvSpPr>
        <p:spPr bwMode="auto">
          <a:xfrm>
            <a:off x="1187450" y="215900"/>
            <a:ext cx="7848600" cy="909638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fr-FR" altLang="fr-FR" sz="2800" cap="none" smtClean="0">
                <a:latin typeface="Calibri" pitchFamily="34" charset="0"/>
                <a:cs typeface="Calibri" pitchFamily="34" charset="0"/>
              </a:rPr>
              <a:t>Les hommes naissent et demeurent libres et égaux en droits…mais leurs génomes sont différents!</a:t>
            </a:r>
            <a:br>
              <a:rPr lang="fr-FR" altLang="fr-FR" sz="2800" cap="none" smtClean="0">
                <a:latin typeface="Calibri" pitchFamily="34" charset="0"/>
                <a:cs typeface="Calibri" pitchFamily="34" charset="0"/>
              </a:rPr>
            </a:br>
            <a:endParaRPr lang="fr-FR" altLang="fr-FR" sz="2800" cap="none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EE79A43B-EE53-4F9D-838E-FD1F1B6EBB39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pic>
        <p:nvPicPr>
          <p:cNvPr id="12293" name="Picture 2" descr="http://www.broadinstitute.org/files/news/stories/full/SNP_260x2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1285875"/>
            <a:ext cx="4744001" cy="4742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33873" y="3132665"/>
            <a:ext cx="1831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Calibri"/>
                <a:cs typeface="Calibri"/>
              </a:rPr>
              <a:t> …10</a:t>
            </a:r>
            <a:r>
              <a:rPr lang="fr-FR" b="1" baseline="30000" dirty="0" smtClean="0">
                <a:latin typeface="Calibri"/>
                <a:cs typeface="Calibri"/>
              </a:rPr>
              <a:t>6 </a:t>
            </a:r>
            <a:r>
              <a:rPr lang="fr-FR" b="1" dirty="0" err="1" smtClean="0">
                <a:latin typeface="Calibri"/>
                <a:cs typeface="Calibri"/>
              </a:rPr>
              <a:t>differences</a:t>
            </a:r>
            <a:endParaRPr lang="fr-FR" b="1" dirty="0">
              <a:latin typeface="Calibri"/>
              <a:cs typeface="Calibri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048931" y="2260601"/>
            <a:ext cx="0" cy="499532"/>
          </a:xfrm>
          <a:prstGeom prst="line">
            <a:avLst/>
          </a:prstGeom>
          <a:ln w="38100" cmpd="sng">
            <a:solidFill>
              <a:schemeClr val="accent4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790709" y="2082780"/>
            <a:ext cx="2185" cy="1234551"/>
          </a:xfrm>
          <a:prstGeom prst="line">
            <a:avLst/>
          </a:prstGeom>
          <a:ln w="38100" cmpd="sng">
            <a:solidFill>
              <a:schemeClr val="accent4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2048931" y="2734747"/>
            <a:ext cx="0" cy="499532"/>
          </a:xfrm>
          <a:prstGeom prst="line">
            <a:avLst/>
          </a:prstGeom>
          <a:ln w="38100" cmpd="sng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048925" y="3369772"/>
            <a:ext cx="0" cy="499532"/>
          </a:xfrm>
          <a:prstGeom prst="line">
            <a:avLst/>
          </a:prstGeom>
          <a:ln w="38100" cmpd="sng">
            <a:solidFill>
              <a:schemeClr val="accent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2048925" y="3843918"/>
            <a:ext cx="0" cy="499532"/>
          </a:xfrm>
          <a:prstGeom prst="line">
            <a:avLst/>
          </a:prstGeom>
          <a:ln w="38100" cmpd="sng">
            <a:solidFill>
              <a:schemeClr val="accent2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1790709" y="3301980"/>
            <a:ext cx="2185" cy="1234551"/>
          </a:xfrm>
          <a:prstGeom prst="line">
            <a:avLst/>
          </a:prstGeom>
          <a:ln w="38100" cmpd="sng">
            <a:solidFill>
              <a:srgbClr val="F08728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690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511300" y="52388"/>
            <a:ext cx="7632700" cy="909637"/>
          </a:xfrm>
        </p:spPr>
        <p:txBody>
          <a:bodyPr/>
          <a:lstStyle/>
          <a:p>
            <a:r>
              <a:rPr lang="fr-FR" sz="2800" cap="none" dirty="0" smtClean="0">
                <a:latin typeface="Calibri"/>
                <a:cs typeface="Calibri"/>
              </a:rPr>
              <a:t>L’ADN est (n’est qu’une…) macromolécule…</a:t>
            </a:r>
            <a:endParaRPr lang="fr-FR" sz="2800" cap="none" dirty="0">
              <a:latin typeface="Calibri"/>
              <a:cs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372" y="1727199"/>
            <a:ext cx="4663261" cy="338666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99" y="1350432"/>
            <a:ext cx="3623733" cy="4457193"/>
          </a:xfrm>
          <a:prstGeom prst="rect">
            <a:avLst/>
          </a:prstGeom>
        </p:spPr>
      </p:pic>
      <p:sp>
        <p:nvSpPr>
          <p:cNvPr id="9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164667" y="5791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9914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C, H, N , O, P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</a:t>
            </a:r>
            <a:r>
              <a:rPr lang="fr-FR" dirty="0" smtClean="0"/>
              <a:t>Sept</a:t>
            </a:r>
            <a:r>
              <a:rPr lang="fr-FR" dirty="0" smtClean="0"/>
              <a:t>embre 2016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791" y="1261532"/>
            <a:ext cx="4876803" cy="48635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14" y="2895599"/>
            <a:ext cx="1627372" cy="321733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33" y="1219200"/>
            <a:ext cx="2658534" cy="158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28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1142999"/>
            <a:ext cx="6985000" cy="4918337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2222500" y="2349500"/>
            <a:ext cx="177800" cy="1524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8" name="Ellipse 7"/>
          <p:cNvSpPr/>
          <p:nvPr/>
        </p:nvSpPr>
        <p:spPr>
          <a:xfrm>
            <a:off x="2882900" y="2501900"/>
            <a:ext cx="177800" cy="1524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9" name="Ellipse 8"/>
          <p:cNvSpPr/>
          <p:nvPr/>
        </p:nvSpPr>
        <p:spPr>
          <a:xfrm>
            <a:off x="2781300" y="1739900"/>
            <a:ext cx="177800" cy="1524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0" name="Ellipse 9"/>
          <p:cNvSpPr/>
          <p:nvPr/>
        </p:nvSpPr>
        <p:spPr>
          <a:xfrm>
            <a:off x="3022600" y="3733800"/>
            <a:ext cx="177800" cy="152400"/>
          </a:xfrm>
          <a:prstGeom prst="ellipse">
            <a:avLst/>
          </a:prstGeom>
          <a:noFill/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1" name="Titre 2"/>
          <p:cNvSpPr>
            <a:spLocks noGrp="1"/>
          </p:cNvSpPr>
          <p:nvPr>
            <p:ph type="title"/>
          </p:nvPr>
        </p:nvSpPr>
        <p:spPr>
          <a:xfrm>
            <a:off x="1511300" y="52388"/>
            <a:ext cx="7237413" cy="909637"/>
          </a:xfrm>
        </p:spPr>
        <p:txBody>
          <a:bodyPr/>
          <a:lstStyle/>
          <a:p>
            <a:r>
              <a:rPr lang="fr-FR" sz="3200" cap="none" dirty="0" smtClean="0">
                <a:latin typeface="Calibri"/>
                <a:cs typeface="Calibri"/>
              </a:rPr>
              <a:t>Maladies Génétiques (P = G + E)</a:t>
            </a:r>
            <a:endParaRPr lang="fr-FR" sz="3200" cap="none" dirty="0">
              <a:latin typeface="Calibri"/>
              <a:cs typeface="Calibri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302000" y="2082800"/>
            <a:ext cx="3347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FF00"/>
                </a:solidFill>
                <a:latin typeface="Calibri"/>
                <a:cs typeface="Calibri"/>
              </a:rPr>
              <a:t>Si A+G+/</a:t>
            </a:r>
            <a:r>
              <a:rPr lang="fr-FR" b="1" dirty="0" err="1" smtClean="0">
                <a:solidFill>
                  <a:srgbClr val="FFFF00"/>
                </a:solidFill>
                <a:latin typeface="Calibri"/>
                <a:cs typeface="Calibri"/>
              </a:rPr>
              <a:t>xC</a:t>
            </a:r>
            <a:r>
              <a:rPr lang="fr-FR" b="1" dirty="0" smtClean="0">
                <a:solidFill>
                  <a:srgbClr val="FFFF00"/>
                </a:solidFill>
                <a:latin typeface="Calibri"/>
                <a:cs typeface="Calibri"/>
              </a:rPr>
              <a:t> -&gt; Risque de diabète</a:t>
            </a:r>
            <a:endParaRPr lang="fr-FR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302000" y="3606800"/>
            <a:ext cx="2253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alibri"/>
                <a:cs typeface="Calibri"/>
              </a:rPr>
              <a:t>Si G -&gt; Mucoviscidose</a:t>
            </a:r>
            <a:endParaRPr lang="fr-FR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590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346" y="2196976"/>
            <a:ext cx="4282724" cy="276449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6" y="2216860"/>
            <a:ext cx="4674511" cy="2863140"/>
          </a:xfrm>
          <a:prstGeom prst="rect">
            <a:avLst/>
          </a:prstGeom>
        </p:spPr>
      </p:pic>
      <p:sp>
        <p:nvSpPr>
          <p:cNvPr id="8" name="Titre 7"/>
          <p:cNvSpPr txBox="1">
            <a:spLocks noGrp="1"/>
          </p:cNvSpPr>
          <p:nvPr>
            <p:ph type="title"/>
          </p:nvPr>
        </p:nvSpPr>
        <p:spPr>
          <a:xfrm>
            <a:off x="1358903" y="260985"/>
            <a:ext cx="52881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cap="none" dirty="0" smtClean="0">
                <a:solidFill>
                  <a:srgbClr val="FFFFFF"/>
                </a:solidFill>
                <a:latin typeface="Trebuchet MS"/>
                <a:cs typeface="Trebuchet MS"/>
              </a:rPr>
              <a:t>NGS pr</a:t>
            </a:r>
            <a:r>
              <a:rPr lang="fr-CA" sz="3200" b="1" cap="none" dirty="0" smtClean="0">
                <a:solidFill>
                  <a:srgbClr val="FFFFFF"/>
                </a:solidFill>
                <a:latin typeface="Trebuchet MS"/>
                <a:cs typeface="Trebuchet MS"/>
              </a:rPr>
              <a:t>ê</a:t>
            </a:r>
            <a:r>
              <a:rPr lang="fr-CA" sz="3200" b="1" cap="none" dirty="0" smtClean="0">
                <a:solidFill>
                  <a:srgbClr val="FFFFFF"/>
                </a:solidFill>
                <a:latin typeface="Trebuchet MS"/>
                <a:cs typeface="Trebuchet MS"/>
              </a:rPr>
              <a:t>t pour la clinique….</a:t>
            </a:r>
            <a:endParaRPr lang="fr-CA" sz="3200" b="1" cap="none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sp>
        <p:nvSpPr>
          <p:cNvPr id="9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093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270000" y="1588"/>
            <a:ext cx="7785100" cy="909637"/>
          </a:xfrm>
        </p:spPr>
        <p:txBody>
          <a:bodyPr/>
          <a:lstStyle/>
          <a:p>
            <a:r>
              <a:rPr lang="fr-FR" sz="3200" cap="none" dirty="0" smtClean="0">
                <a:latin typeface="Calibri"/>
                <a:cs typeface="Calibri"/>
              </a:rPr>
              <a:t>Les atouts du CNG: </a:t>
            </a:r>
            <a:r>
              <a:rPr lang="fr-FR" sz="3200" cap="none" dirty="0" smtClean="0">
                <a:latin typeface="Calibri"/>
                <a:cs typeface="Calibri"/>
              </a:rPr>
              <a:t>un </a:t>
            </a:r>
            <a:r>
              <a:rPr lang="fr-FR" sz="3200" cap="none" dirty="0" smtClean="0">
                <a:latin typeface="Calibri"/>
                <a:cs typeface="Calibri"/>
              </a:rPr>
              <a:t>leader Européen en génomique humaine</a:t>
            </a:r>
            <a:endParaRPr lang="fr-FR" sz="3200" cap="none" dirty="0">
              <a:latin typeface="Calibri"/>
              <a:cs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318" y="4114801"/>
            <a:ext cx="2668988" cy="173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97" y="1384300"/>
            <a:ext cx="2640405" cy="1765300"/>
          </a:xfrm>
          <a:prstGeom prst="rect">
            <a:avLst/>
          </a:prstGeom>
        </p:spPr>
      </p:pic>
      <p:pic>
        <p:nvPicPr>
          <p:cNvPr id="8" name="Picture 25" descr="http://www.pasteur.fr/ip/resource/filecenter/document/01s-00004m-01e/hiseq-2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946" y="1304638"/>
            <a:ext cx="2211733" cy="18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99" y="4055340"/>
            <a:ext cx="2616200" cy="1743616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748434" y="990600"/>
            <a:ext cx="1472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Calibri"/>
                <a:cs typeface="Calibri"/>
              </a:rPr>
              <a:t>Echantillons</a:t>
            </a:r>
            <a:endParaRPr lang="fr-FR" sz="2000" b="1" dirty="0">
              <a:latin typeface="Calibri"/>
              <a:cs typeface="Calibri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395536" y="3587750"/>
            <a:ext cx="204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Calibri"/>
                <a:cs typeface="Calibri"/>
              </a:rPr>
              <a:t>Bio/Informatique</a:t>
            </a:r>
            <a:endParaRPr lang="fr-FR" sz="2000" b="1" dirty="0">
              <a:latin typeface="Calibri"/>
              <a:cs typeface="Calibri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633926" y="990600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Calibri"/>
                <a:cs typeface="Calibri"/>
              </a:rPr>
              <a:t>Technologies</a:t>
            </a:r>
            <a:endParaRPr lang="fr-FR" sz="2000" b="1" dirty="0">
              <a:latin typeface="Calibri"/>
              <a:cs typeface="Calibri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06269" y="3587750"/>
            <a:ext cx="1120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Calibri"/>
                <a:cs typeface="Calibri"/>
              </a:rPr>
              <a:t>Données</a:t>
            </a:r>
            <a:endParaRPr lang="fr-FR" sz="2000" b="1" dirty="0">
              <a:latin typeface="Calibri"/>
              <a:cs typeface="Calibri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958316" y="26162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alibri"/>
                <a:cs typeface="Calibri"/>
              </a:rPr>
              <a:t># 500 000</a:t>
            </a:r>
            <a:endParaRPr lang="fr-FR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688121" y="5346700"/>
            <a:ext cx="13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# </a:t>
            </a:r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petabytes</a:t>
            </a:r>
            <a:endParaRPr lang="fr-FR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71327" y="2311402"/>
            <a:ext cx="176953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Top 1-3</a:t>
            </a:r>
          </a:p>
          <a:p>
            <a:pPr algn="ctr"/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European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 leader</a:t>
            </a:r>
            <a:endParaRPr lang="fr-FR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01599" y="4812281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enotypes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fr-FR" b="1" dirty="0" err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xomes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fr-FR" b="1" dirty="0" err="1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hole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fr-FR" b="1" dirty="0" err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enome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Epigenomes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fr-FR" b="1" dirty="0" err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ranscriptome</a:t>
            </a:r>
            <a:endParaRPr lang="fr-FR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175" y="4127500"/>
            <a:ext cx="3048000" cy="1764631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6853443" y="3587750"/>
            <a:ext cx="1434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Calibri"/>
                <a:cs typeface="Calibri"/>
              </a:rPr>
              <a:t>Portefeuille</a:t>
            </a:r>
            <a:endParaRPr lang="fr-FR" sz="2000" b="1" dirty="0">
              <a:latin typeface="Calibri"/>
              <a:cs typeface="Calibri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988620" y="4711700"/>
            <a:ext cx="276113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 err="1" smtClean="0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 des consortium </a:t>
            </a:r>
          </a:p>
          <a:p>
            <a:pPr algn="ctr"/>
            <a:r>
              <a:rPr lang="fr-FR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lang="fr-FR" b="1" dirty="0" smtClean="0">
                <a:solidFill>
                  <a:srgbClr val="FFFFFF"/>
                </a:solidFill>
                <a:latin typeface="Calibri"/>
                <a:cs typeface="Calibri"/>
              </a:rPr>
              <a:t>ationaux et Européens</a:t>
            </a:r>
            <a:endParaRPr lang="fr-FR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938258" y="990600"/>
            <a:ext cx="9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Calibri"/>
                <a:cs typeface="Calibri"/>
              </a:rPr>
              <a:t>Réseau</a:t>
            </a:r>
            <a:endParaRPr lang="fr-FR" sz="2000" b="1" dirty="0">
              <a:latin typeface="Calibri"/>
              <a:cs typeface="Calibri"/>
            </a:endParaRPr>
          </a:p>
        </p:txBody>
      </p:sp>
      <p:grpSp>
        <p:nvGrpSpPr>
          <p:cNvPr id="9" name="Grouper 8"/>
          <p:cNvGrpSpPr/>
          <p:nvPr/>
        </p:nvGrpSpPr>
        <p:grpSpPr>
          <a:xfrm>
            <a:off x="5975350" y="1358899"/>
            <a:ext cx="2787650" cy="1754605"/>
            <a:chOff x="5746750" y="1358899"/>
            <a:chExt cx="2787650" cy="1754605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1358899"/>
              <a:ext cx="2667000" cy="1754605"/>
            </a:xfrm>
            <a:prstGeom prst="rect">
              <a:avLst/>
            </a:prstGeom>
          </p:spPr>
        </p:pic>
        <p:sp>
          <p:nvSpPr>
            <p:cNvPr id="23" name="ZoneTexte 22"/>
            <p:cNvSpPr txBox="1"/>
            <p:nvPr/>
          </p:nvSpPr>
          <p:spPr>
            <a:xfrm>
              <a:off x="7740650" y="2749550"/>
              <a:ext cx="753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latin typeface="Calibri"/>
                  <a:cs typeface="Calibri"/>
                </a:rPr>
                <a:t>Pasteur</a:t>
              </a:r>
              <a:endParaRPr lang="fr-FR" sz="1400" b="1" dirty="0">
                <a:latin typeface="Calibri"/>
                <a:cs typeface="Calibri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988050" y="2647950"/>
              <a:ext cx="7812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latin typeface="Calibri"/>
                  <a:cs typeface="Calibri"/>
                </a:rPr>
                <a:t>INSERM</a:t>
              </a:r>
              <a:endParaRPr lang="fr-FR" sz="1400" b="1" dirty="0">
                <a:latin typeface="Calibri"/>
                <a:cs typeface="Calibri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746750" y="2139950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latin typeface="Calibri"/>
                  <a:cs typeface="Calibri"/>
                </a:rPr>
                <a:t>INCA</a:t>
              </a:r>
              <a:endParaRPr lang="fr-FR" sz="1400" b="1" dirty="0">
                <a:latin typeface="Calibri"/>
                <a:cs typeface="Calibri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7277100" y="2305050"/>
              <a:ext cx="7104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latin typeface="Calibri"/>
                  <a:cs typeface="Calibri"/>
                </a:rPr>
                <a:t>Servier</a:t>
              </a:r>
              <a:endParaRPr lang="fr-FR" sz="1400" b="1" dirty="0">
                <a:latin typeface="Calibri"/>
                <a:cs typeface="Calibri"/>
              </a:endParaRPr>
            </a:p>
          </p:txBody>
        </p:sp>
      </p:grpSp>
      <p:sp>
        <p:nvSpPr>
          <p:cNvPr id="27" name="ZoneTexte 26"/>
          <p:cNvSpPr txBox="1"/>
          <p:nvPr/>
        </p:nvSpPr>
        <p:spPr>
          <a:xfrm>
            <a:off x="6849817" y="1492250"/>
            <a:ext cx="1712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alibri"/>
                <a:cs typeface="Calibri"/>
              </a:rPr>
              <a:t>Fondation M rares</a:t>
            </a:r>
            <a:endParaRPr lang="fr-FR" sz="1400" b="1" dirty="0">
              <a:latin typeface="Calibri"/>
              <a:cs typeface="Calibri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8266837" y="1843296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latin typeface="Calibri"/>
                <a:cs typeface="Calibri"/>
              </a:rPr>
              <a:t>Hopitaux</a:t>
            </a:r>
            <a:endParaRPr lang="fr-FR" sz="1400" b="1" dirty="0">
              <a:latin typeface="Calibri"/>
              <a:cs typeface="Calibri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847936" y="1685410"/>
            <a:ext cx="715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Calibri"/>
                <a:cs typeface="Calibri"/>
              </a:rPr>
              <a:t>Europe</a:t>
            </a:r>
            <a:endParaRPr lang="fr-FR" sz="1400" b="1" dirty="0">
              <a:latin typeface="Calibri"/>
              <a:cs typeface="Calibri"/>
            </a:endParaRPr>
          </a:p>
        </p:txBody>
      </p:sp>
      <p:sp>
        <p:nvSpPr>
          <p:cNvPr id="30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</a:t>
            </a:r>
            <a:r>
              <a:rPr lang="fr-FR" dirty="0" smtClean="0"/>
              <a:t>Septem</a:t>
            </a:r>
            <a:r>
              <a:rPr lang="fr-FR" dirty="0" smtClean="0"/>
              <a:t>bre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6157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236133" y="52388"/>
            <a:ext cx="7721599" cy="909637"/>
          </a:xfrm>
        </p:spPr>
        <p:txBody>
          <a:bodyPr/>
          <a:lstStyle/>
          <a:p>
            <a:r>
              <a:rPr lang="fr-FR" sz="3200" cap="none" dirty="0" smtClean="0">
                <a:latin typeface="Calibri"/>
                <a:cs typeface="Calibri"/>
              </a:rPr>
              <a:t>Une implication forte dans les maladies rares</a:t>
            </a:r>
            <a:endParaRPr lang="fr-FR" sz="3200" cap="none" dirty="0">
              <a:latin typeface="Calibri"/>
              <a:cs typeface="Calibri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JFD</a:t>
            </a:r>
            <a:r>
              <a:rPr lang="fr-FR" dirty="0" smtClean="0"/>
              <a:t> | Septembre 2016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grpSp>
        <p:nvGrpSpPr>
          <p:cNvPr id="8" name="Grouper 7"/>
          <p:cNvGrpSpPr/>
          <p:nvPr/>
        </p:nvGrpSpPr>
        <p:grpSpPr>
          <a:xfrm>
            <a:off x="4724400" y="1253066"/>
            <a:ext cx="4199467" cy="2032000"/>
            <a:chOff x="0" y="1117600"/>
            <a:chExt cx="9144000" cy="4835771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17600"/>
              <a:ext cx="9144000" cy="1543340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705100"/>
              <a:ext cx="9144000" cy="3248271"/>
            </a:xfrm>
            <a:prstGeom prst="rect">
              <a:avLst/>
            </a:prstGeom>
          </p:spPr>
        </p:pic>
      </p:grp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91740"/>
            <a:ext cx="4588933" cy="209935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759" y="3505197"/>
            <a:ext cx="1936441" cy="27004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799" y="3505197"/>
            <a:ext cx="2174637" cy="292432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350" y="3505197"/>
            <a:ext cx="203345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795" y="1709481"/>
            <a:ext cx="4536306" cy="379385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285170" y="118531"/>
            <a:ext cx="60624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FFFFFF"/>
                </a:solidFill>
                <a:latin typeface="Calibri"/>
                <a:cs typeface="Calibri"/>
              </a:rPr>
              <a:t>Au delà de l’</a:t>
            </a:r>
            <a:r>
              <a:rPr lang="fr-FR" sz="3200" b="1" dirty="0" err="1" smtClean="0">
                <a:solidFill>
                  <a:srgbClr val="FFFFFF"/>
                </a:solidFill>
                <a:latin typeface="Calibri"/>
                <a:cs typeface="Calibri"/>
              </a:rPr>
              <a:t>exome</a:t>
            </a:r>
            <a:r>
              <a:rPr lang="fr-FR" sz="3200" b="1" dirty="0" smtClean="0">
                <a:solidFill>
                  <a:srgbClr val="FFFFFF"/>
                </a:solidFill>
                <a:latin typeface="Calibri"/>
                <a:cs typeface="Calibri"/>
              </a:rPr>
              <a:t> et des gè</a:t>
            </a:r>
            <a:r>
              <a:rPr lang="fr-FR" sz="3200" b="1" dirty="0" smtClean="0">
                <a:solidFill>
                  <a:srgbClr val="FFFFFF"/>
                </a:solidFill>
                <a:latin typeface="Calibri"/>
                <a:cs typeface="Calibri"/>
              </a:rPr>
              <a:t>nes</a:t>
            </a:r>
            <a:r>
              <a:rPr lang="fr-FR" sz="3200" b="1" dirty="0" smtClean="0">
                <a:solidFill>
                  <a:srgbClr val="FFFFFF"/>
                </a:solidFill>
                <a:latin typeface="Calibri"/>
                <a:cs typeface="Calibri"/>
              </a:rPr>
              <a:t>….</a:t>
            </a:r>
            <a:endParaRPr lang="fr-FR" sz="32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7" name="Grouper 6"/>
          <p:cNvGrpSpPr/>
          <p:nvPr/>
        </p:nvGrpSpPr>
        <p:grpSpPr>
          <a:xfrm>
            <a:off x="338666" y="1236132"/>
            <a:ext cx="3352627" cy="4923367"/>
            <a:chOff x="459644" y="1130300"/>
            <a:chExt cx="3790449" cy="5537200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9644" y="1130300"/>
              <a:ext cx="3790449" cy="553720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2294466" y="5956300"/>
              <a:ext cx="1930402" cy="369332"/>
            </a:xfrm>
            <a:prstGeom prst="rect">
              <a:avLst/>
            </a:prstGeom>
            <a:noFill/>
            <a:ln w="57150" cmpd="sng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99884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55700" y="52388"/>
            <a:ext cx="7708899" cy="909637"/>
          </a:xfrm>
        </p:spPr>
        <p:txBody>
          <a:bodyPr/>
          <a:lstStyle/>
          <a:p>
            <a:r>
              <a:rPr lang="fr-FR" cap="none" dirty="0" smtClean="0"/>
              <a:t>Une compétence reconnue à travers l’attribution d’un laboratoire d’excellence </a:t>
            </a:r>
            <a:r>
              <a:rPr lang="fr-FR" cap="none" dirty="0" err="1" smtClean="0"/>
              <a:t>GenMed</a:t>
            </a:r>
            <a:r>
              <a:rPr lang="fr-FR" cap="none" dirty="0" smtClean="0"/>
              <a:t> (CEA, CEPH, INSERM)</a:t>
            </a:r>
            <a:endParaRPr lang="fr-FR" cap="non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JFD | </a:t>
            </a:r>
            <a:r>
              <a:rPr lang="fr-FR" dirty="0" smtClean="0"/>
              <a:t>Sept</a:t>
            </a:r>
            <a:r>
              <a:rPr lang="fr-FR" dirty="0" smtClean="0"/>
              <a:t>embre 2016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|  PAGE </a:t>
            </a:r>
            <a:fld id="{2AE40AF4-911E-4574-B2A0-3D50227A6AE1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grpSp>
        <p:nvGrpSpPr>
          <p:cNvPr id="8" name="Grouper 7"/>
          <p:cNvGrpSpPr/>
          <p:nvPr/>
        </p:nvGrpSpPr>
        <p:grpSpPr>
          <a:xfrm>
            <a:off x="1439333" y="999067"/>
            <a:ext cx="6705600" cy="5072577"/>
            <a:chOff x="952500" y="958187"/>
            <a:chExt cx="7226300" cy="5417212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500" y="958187"/>
              <a:ext cx="7226300" cy="541721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705100" y="4864100"/>
              <a:ext cx="4533900" cy="27940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07893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70" y="2652165"/>
            <a:ext cx="2810934" cy="207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109" y="2638093"/>
            <a:ext cx="3031067" cy="207534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92" y="3102503"/>
            <a:ext cx="2695223" cy="1169941"/>
          </a:xfrm>
          <a:prstGeom prst="rect">
            <a:avLst/>
          </a:prstGeom>
        </p:spPr>
      </p:pic>
      <p:sp>
        <p:nvSpPr>
          <p:cNvPr id="8" name="Titre 2"/>
          <p:cNvSpPr>
            <a:spLocks noGrp="1"/>
          </p:cNvSpPr>
          <p:nvPr>
            <p:ph type="title"/>
          </p:nvPr>
        </p:nvSpPr>
        <p:spPr>
          <a:xfrm>
            <a:off x="1320801" y="33866"/>
            <a:ext cx="8355384" cy="909637"/>
          </a:xfrm>
        </p:spPr>
        <p:txBody>
          <a:bodyPr/>
          <a:lstStyle/>
          <a:p>
            <a:r>
              <a:rPr lang="fr-FR" sz="2800" b="1" cap="none" dirty="0" err="1" smtClean="0">
                <a:solidFill>
                  <a:schemeClr val="bg1"/>
                </a:solidFill>
                <a:latin typeface="Calibri"/>
                <a:cs typeface="Calibri"/>
              </a:rPr>
              <a:t>Genomics</a:t>
            </a:r>
            <a:r>
              <a:rPr lang="fr-FR" sz="2800" b="1" cap="none" dirty="0" smtClean="0">
                <a:solidFill>
                  <a:schemeClr val="bg1"/>
                </a:solidFill>
                <a:latin typeface="Calibri"/>
                <a:cs typeface="Calibri"/>
              </a:rPr>
              <a:t> to put </a:t>
            </a:r>
            <a:r>
              <a:rPr lang="fr-FR" sz="2800" b="1" cap="none" dirty="0" err="1" smtClean="0">
                <a:solidFill>
                  <a:schemeClr val="bg1"/>
                </a:solidFill>
                <a:latin typeface="Calibri"/>
                <a:cs typeface="Calibri"/>
              </a:rPr>
              <a:t>Personalized</a:t>
            </a:r>
            <a:r>
              <a:rPr lang="fr-FR" sz="2800" b="1" cap="none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Calibri"/>
                <a:cs typeface="Calibri"/>
              </a:rPr>
              <a:t>M</a:t>
            </a:r>
            <a:r>
              <a:rPr lang="fr-FR" sz="2800" b="1" cap="none" dirty="0" err="1" smtClean="0">
                <a:solidFill>
                  <a:schemeClr val="bg1"/>
                </a:solidFill>
                <a:latin typeface="Calibri"/>
                <a:cs typeface="Calibri"/>
              </a:rPr>
              <a:t>edicine</a:t>
            </a:r>
            <a:r>
              <a:rPr lang="fr-FR" sz="2800" b="1" cap="none" dirty="0" smtClean="0">
                <a:solidFill>
                  <a:schemeClr val="bg1"/>
                </a:solidFill>
                <a:latin typeface="Calibri"/>
                <a:cs typeface="Calibri"/>
              </a:rPr>
              <a:t> in action</a:t>
            </a:r>
            <a:endParaRPr lang="fr-FR" sz="2800" b="1" cap="none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93196" y="1602958"/>
            <a:ext cx="187788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000090"/>
                </a:solidFill>
                <a:latin typeface="Trebuchet MS"/>
                <a:cs typeface="Trebuchet MS"/>
              </a:rPr>
              <a:t>Theranostic</a:t>
            </a:r>
            <a:endParaRPr lang="fr-FR" b="1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09070" y="1556792"/>
            <a:ext cx="165246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90"/>
                </a:solidFill>
                <a:latin typeface="Trebuchet MS"/>
                <a:cs typeface="Trebuchet MS"/>
              </a:rPr>
              <a:t>Diagnostic</a:t>
            </a:r>
            <a:endParaRPr lang="fr-FR" b="1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cxnSp>
        <p:nvCxnSpPr>
          <p:cNvPr id="14" name="Connecteur droit 13"/>
          <p:cNvCxnSpPr/>
          <p:nvPr/>
        </p:nvCxnSpPr>
        <p:spPr bwMode="auto">
          <a:xfrm>
            <a:off x="247171" y="2276872"/>
            <a:ext cx="2376264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5715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cteur droit 14"/>
          <p:cNvCxnSpPr/>
          <p:nvPr/>
        </p:nvCxnSpPr>
        <p:spPr bwMode="auto">
          <a:xfrm>
            <a:off x="3131840" y="2276872"/>
            <a:ext cx="5832648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5715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Espace réservé du pied de page 3"/>
          <p:cNvSpPr txBox="1">
            <a:spLocks/>
          </p:cNvSpPr>
          <p:nvPr/>
        </p:nvSpPr>
        <p:spPr>
          <a:xfrm>
            <a:off x="2254246" y="6373282"/>
            <a:ext cx="5940425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fr-FR" sz="1000" dirty="0" smtClean="0"/>
              <a:t>JFD | Septembre 2016</a:t>
            </a:r>
            <a:endParaRPr lang="fr-FR" sz="1000" dirty="0"/>
          </a:p>
        </p:txBody>
      </p:sp>
      <p:sp>
        <p:nvSpPr>
          <p:cNvPr id="13" name="Espace réservé du numéro de diapositive 4"/>
          <p:cNvSpPr txBox="1">
            <a:spLocks/>
          </p:cNvSpPr>
          <p:nvPr/>
        </p:nvSpPr>
        <p:spPr>
          <a:xfrm>
            <a:off x="8094124" y="6371695"/>
            <a:ext cx="1574800" cy="3508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000" dirty="0" smtClean="0"/>
              <a:t>|  PAGE </a:t>
            </a:r>
            <a:fld id="{2AE40AF4-911E-4574-B2A0-3D50227A6AE1}" type="slidenum">
              <a:rPr lang="fr-FR" sz="1000" smtClean="0"/>
              <a:pPr>
                <a:defRPr/>
              </a:pPr>
              <a:t>14</a:t>
            </a:fld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625902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1700808"/>
            <a:ext cx="5868144" cy="429068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75615"/>
            <a:ext cx="2808312" cy="394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519891" y="285966"/>
            <a:ext cx="561263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Genomic</a:t>
            </a:r>
            <a:r>
              <a:rPr lang="fr-FR" sz="3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fr-FR" sz="3200" b="1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Medicine</a:t>
            </a:r>
            <a:r>
              <a:rPr lang="fr-FR" sz="3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 in France</a:t>
            </a:r>
            <a:endParaRPr lang="fr-FR" sz="3200" b="1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618963" y="2598770"/>
            <a:ext cx="51125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Clinique</a:t>
            </a:r>
            <a:endParaRPr lang="fr-FR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342900" indent="-342900" algn="l">
              <a:buFont typeface="Arial"/>
              <a:buChar char="•"/>
            </a:pPr>
            <a:r>
              <a:rPr lang="fr-FR" sz="2000" dirty="0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00 </a:t>
            </a: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€ </a:t>
            </a:r>
            <a:r>
              <a:rPr lang="fr-FR" sz="20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Mios</a:t>
            </a:r>
            <a:endParaRPr lang="fr-FR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342900" indent="-342900" algn="l">
              <a:buFont typeface="Arial"/>
              <a:buChar char="•"/>
            </a:pP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centres de </a:t>
            </a:r>
            <a:r>
              <a:rPr lang="fr-FR" sz="20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reference</a:t>
            </a: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 (dont le CNG)</a:t>
            </a:r>
            <a:endParaRPr lang="fr-FR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342900" indent="-342900" algn="l">
              <a:buFont typeface="Arial"/>
              <a:buChar char="•"/>
            </a:pP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12 </a:t>
            </a:r>
            <a:r>
              <a:rPr lang="fr-FR" sz="20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palteformes</a:t>
            </a: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 diagnostiques</a:t>
            </a:r>
            <a:endParaRPr lang="fr-FR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342900" indent="-342900" algn="l">
              <a:buFont typeface="Arial"/>
              <a:buChar char="•"/>
            </a:pPr>
            <a:r>
              <a:rPr lang="fr-FR" sz="20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Eétudes</a:t>
            </a:r>
            <a:r>
              <a:rPr lang="fr-FR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 pilotes</a:t>
            </a:r>
            <a:endParaRPr lang="fr-FR" sz="20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800100" lvl="1" indent="-342900" algn="l">
              <a:buFont typeface="Arial"/>
              <a:buChar char="•"/>
            </a:pPr>
            <a:r>
              <a:rPr lang="fr-FR" sz="1800" dirty="0" smtClean="0">
                <a:solidFill>
                  <a:srgbClr val="FFFFFF"/>
                </a:solidFill>
                <a:latin typeface="Trebuchet MS"/>
                <a:cs typeface="Trebuchet MS"/>
              </a:rPr>
              <a:t>Cancer, </a:t>
            </a:r>
            <a:r>
              <a:rPr lang="fr-FR" sz="1800" dirty="0" smtClean="0">
                <a:solidFill>
                  <a:srgbClr val="FFFFFF"/>
                </a:solidFill>
                <a:latin typeface="Trebuchet MS"/>
                <a:cs typeface="Trebuchet MS"/>
              </a:rPr>
              <a:t>Maladie rare (RM) et communes</a:t>
            </a:r>
          </a:p>
          <a:p>
            <a:pPr marL="800100" lvl="1" indent="-342900" algn="l">
              <a:buFont typeface="Arial"/>
              <a:buChar char="•"/>
            </a:pPr>
            <a:r>
              <a:rPr lang="fr-FR" dirty="0" smtClean="0">
                <a:solidFill>
                  <a:srgbClr val="FFFFFF"/>
                </a:solidFill>
                <a:latin typeface="Trebuchet MS"/>
                <a:cs typeface="Trebuchet MS"/>
              </a:rPr>
              <a:t>Population</a:t>
            </a:r>
            <a:endParaRPr lang="fr-FR" sz="1800" dirty="0" smtClean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sp>
        <p:nvSpPr>
          <p:cNvPr id="10" name="Espace réservé du pied de page 3"/>
          <p:cNvSpPr txBox="1">
            <a:spLocks/>
          </p:cNvSpPr>
          <p:nvPr/>
        </p:nvSpPr>
        <p:spPr>
          <a:xfrm>
            <a:off x="2338911" y="6525679"/>
            <a:ext cx="5940425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fr-FR" sz="1000" dirty="0" smtClean="0"/>
              <a:t>JFD | Septembre 2016</a:t>
            </a:r>
            <a:endParaRPr lang="fr-FR" sz="1000"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>
          <a:xfrm>
            <a:off x="8195723" y="6524093"/>
            <a:ext cx="1490133" cy="33390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000" dirty="0" smtClean="0"/>
              <a:t>|  PAGE </a:t>
            </a:r>
            <a:fld id="{2AE40AF4-911E-4574-B2A0-3D50227A6AE1}" type="slidenum">
              <a:rPr lang="fr-FR" sz="1000" smtClean="0"/>
              <a:pPr>
                <a:defRPr/>
              </a:pPr>
              <a:t>15</a:t>
            </a:fld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945151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xemple_powerpoint_CNG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France Génomique  2</Template>
  <TotalTime>35513</TotalTime>
  <Words>368</Words>
  <Application>Microsoft Macintosh PowerPoint</Application>
  <PresentationFormat>Présentation à l'écran (4:3)</PresentationFormat>
  <Paragraphs>101</Paragraphs>
  <Slides>15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Exemple_powerpoint_CNG</vt:lpstr>
      <vt:lpstr> Médecine génomique personnalisée au Centre National de Génotypage (CNG)   </vt:lpstr>
      <vt:lpstr>Les limites d’un système</vt:lpstr>
      <vt:lpstr>7-8000 maladies rares et une grande errance diagnostique</vt:lpstr>
      <vt:lpstr>Raisons (qq) derrière ces différences</vt:lpstr>
      <vt:lpstr>Les hommes naissent et demeurent libres et égaux en droits…mais leurs génomes sont différents! </vt:lpstr>
      <vt:lpstr>L’ADN est (n’est qu’une…) macromolécule…</vt:lpstr>
      <vt:lpstr>C, H, N , O, P</vt:lpstr>
      <vt:lpstr>Maladies Génétiques (P = G + E)</vt:lpstr>
      <vt:lpstr>NGS prêt pour la clinique….</vt:lpstr>
      <vt:lpstr>Les atouts du CNG: un leader Européen en génomique humaine</vt:lpstr>
      <vt:lpstr>Une implication forte dans les maladies rares</vt:lpstr>
      <vt:lpstr>Présentation PowerPoint</vt:lpstr>
      <vt:lpstr>Une compétence reconnue à travers l’attribution d’un laboratoire d’excellence GenMed (CEA, CEPH, INSERM)</vt:lpstr>
      <vt:lpstr>Genomics to put Personalized Medicine in action</vt:lpstr>
      <vt:lpstr>Présentation PowerPoint</vt:lpstr>
    </vt:vector>
  </TitlesOfParts>
  <Company>INRA-LGC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 GENOMIQUE</dc:title>
  <dc:creator>dmilan</dc:creator>
  <cp:lastModifiedBy>DELEUZE Jean-François 235450</cp:lastModifiedBy>
  <cp:revision>1479</cp:revision>
  <cp:lastPrinted>2015-12-02T13:02:23Z</cp:lastPrinted>
  <dcterms:created xsi:type="dcterms:W3CDTF">2012-02-10T21:22:26Z</dcterms:created>
  <dcterms:modified xsi:type="dcterms:W3CDTF">2016-09-22T06:36:43Z</dcterms:modified>
</cp:coreProperties>
</file>