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819" r:id="rId2"/>
  </p:sldMasterIdLst>
  <p:notesMasterIdLst>
    <p:notesMasterId r:id="rId51"/>
  </p:notesMasterIdLst>
  <p:handoutMasterIdLst>
    <p:handoutMasterId r:id="rId52"/>
  </p:handoutMasterIdLst>
  <p:sldIdLst>
    <p:sldId id="341" r:id="rId3"/>
    <p:sldId id="381" r:id="rId4"/>
    <p:sldId id="344" r:id="rId5"/>
    <p:sldId id="382" r:id="rId6"/>
    <p:sldId id="383" r:id="rId7"/>
    <p:sldId id="384" r:id="rId8"/>
    <p:sldId id="385" r:id="rId9"/>
    <p:sldId id="361" r:id="rId10"/>
    <p:sldId id="386" r:id="rId11"/>
    <p:sldId id="387" r:id="rId12"/>
    <p:sldId id="360" r:id="rId13"/>
    <p:sldId id="362" r:id="rId14"/>
    <p:sldId id="351" r:id="rId15"/>
    <p:sldId id="352" r:id="rId16"/>
    <p:sldId id="388" r:id="rId17"/>
    <p:sldId id="353" r:id="rId18"/>
    <p:sldId id="330" r:id="rId19"/>
    <p:sldId id="355" r:id="rId20"/>
    <p:sldId id="363" r:id="rId21"/>
    <p:sldId id="364" r:id="rId22"/>
    <p:sldId id="356" r:id="rId23"/>
    <p:sldId id="357" r:id="rId24"/>
    <p:sldId id="365" r:id="rId25"/>
    <p:sldId id="366" r:id="rId26"/>
    <p:sldId id="367" r:id="rId27"/>
    <p:sldId id="358" r:id="rId28"/>
    <p:sldId id="370" r:id="rId29"/>
    <p:sldId id="389" r:id="rId30"/>
    <p:sldId id="390" r:id="rId31"/>
    <p:sldId id="371" r:id="rId32"/>
    <p:sldId id="372" r:id="rId33"/>
    <p:sldId id="373" r:id="rId34"/>
    <p:sldId id="391" r:id="rId35"/>
    <p:sldId id="374" r:id="rId36"/>
    <p:sldId id="392" r:id="rId37"/>
    <p:sldId id="340" r:id="rId38"/>
    <p:sldId id="395" r:id="rId39"/>
    <p:sldId id="393" r:id="rId40"/>
    <p:sldId id="378" r:id="rId41"/>
    <p:sldId id="345" r:id="rId42"/>
    <p:sldId id="375" r:id="rId43"/>
    <p:sldId id="376" r:id="rId44"/>
    <p:sldId id="377" r:id="rId45"/>
    <p:sldId id="396" r:id="rId46"/>
    <p:sldId id="400" r:id="rId47"/>
    <p:sldId id="397" r:id="rId48"/>
    <p:sldId id="398" r:id="rId49"/>
    <p:sldId id="399" r:id="rId5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66"/>
    <a:srgbClr val="FF0000"/>
    <a:srgbClr val="0000FF"/>
    <a:srgbClr val="000066"/>
    <a:srgbClr val="5F5F5F"/>
    <a:srgbClr val="800080"/>
    <a:srgbClr val="990099"/>
    <a:srgbClr val="CC00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07" autoAdjust="0"/>
  </p:normalViewPr>
  <p:slideViewPr>
    <p:cSldViewPr>
      <p:cViewPr varScale="1">
        <p:scale>
          <a:sx n="78" d="100"/>
          <a:sy n="78" d="100"/>
        </p:scale>
        <p:origin x="-4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168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839CB4F-83DB-47FA-9D5D-52B18E8C3FA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740B8D-7498-4481-B4A6-A4725AF66C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06F21E-7E0F-4FC6-9753-A7BD2728D943}" type="slidenum">
              <a:rPr lang="fr-FR" smtClean="0"/>
              <a:pPr/>
              <a:t>11</a:t>
            </a:fld>
            <a:endParaRPr lang="fr-FR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704850"/>
            <a:ext cx="4538663" cy="340360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458" y="4342939"/>
            <a:ext cx="5033085" cy="4116005"/>
          </a:xfrm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solidFill>
            <a:srgbClr val="FF9966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rgbClr val="C00000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itchFamily="34" charset="0"/>
              <a:buChar char="•"/>
              <a:defRPr sz="2000">
                <a:solidFill>
                  <a:srgbClr val="C00000"/>
                </a:solidFill>
              </a:defRPr>
            </a:lvl1pPr>
            <a:lvl2pPr algn="l">
              <a:buFont typeface="Wingdings" pitchFamily="2" charset="2"/>
              <a:buChar char="ü"/>
              <a:defRPr sz="1800" b="0">
                <a:solidFill>
                  <a:srgbClr val="FF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14/10/2011</a:t>
            </a:r>
            <a:endParaRPr lang="fr-FR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solidFill>
            <a:srgbClr val="FF6600"/>
          </a:solidFill>
        </p:spPr>
        <p:txBody>
          <a:bodyPr anchor="b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79500" y="762000"/>
            <a:ext cx="3684588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16488" y="762000"/>
            <a:ext cx="3684587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99250" y="152400"/>
            <a:ext cx="1901825" cy="60198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90600" y="152400"/>
            <a:ext cx="5556250" cy="60198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558088" cy="36036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079500" y="762000"/>
            <a:ext cx="3684588" cy="5410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916488" y="762000"/>
            <a:ext cx="3684587" cy="26289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916488" y="3543300"/>
            <a:ext cx="3684587" cy="26289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558088" cy="36036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079500" y="762000"/>
            <a:ext cx="3684588" cy="5410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16488" y="762000"/>
            <a:ext cx="3684587" cy="5410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A.-I. Etienvre, Séminaire SPhN</a:t>
            </a:r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83096" y="228600"/>
            <a:ext cx="8153400" cy="990600"/>
          </a:xfrm>
        </p:spPr>
        <p:txBody>
          <a:bodyPr/>
          <a:lstStyle/>
          <a:p>
            <a:r>
              <a:rPr kumimoji="0" lang="fr-FR" dirty="0" smtClean="0"/>
              <a:t>Cliquez pour modifier le style du titre</a:t>
            </a:r>
            <a:endParaRPr kumimoji="0"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14/10/2011</a:t>
            </a:r>
            <a:endParaRPr lang="fr-FR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A.-I. Etienvre, </a:t>
            </a:r>
            <a:r>
              <a:rPr lang="en-US" dirty="0" err="1" smtClean="0"/>
              <a:t>Séminaire</a:t>
            </a:r>
            <a:r>
              <a:rPr lang="en-US" dirty="0" smtClean="0"/>
              <a:t> </a:t>
            </a:r>
            <a:r>
              <a:rPr lang="en-US" dirty="0" err="1" smtClean="0"/>
              <a:t>SPhN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‹N°›</a:t>
            </a:fld>
            <a:endParaRPr kumimoji="0"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>
            <a:lvl1pPr>
              <a:defRPr sz="2400" b="1"/>
            </a:lvl1pPr>
            <a:lvl2pPr>
              <a:defRPr sz="2000" i="1"/>
            </a:lvl2pPr>
            <a:lvl3pPr>
              <a:defRPr sz="2000"/>
            </a:lvl3pPr>
          </a:lstStyle>
          <a:p>
            <a:pPr lvl="0" eaLnBrk="1" latinLnBrk="0" hangingPunct="1"/>
            <a:r>
              <a:rPr lang="fr-FR" dirty="0" smtClean="0"/>
              <a:t>Cliquez pour modifier les styles du texte du masque</a:t>
            </a:r>
          </a:p>
          <a:p>
            <a:pPr lvl="1" eaLnBrk="1" latinLnBrk="0" hangingPunct="1"/>
            <a:r>
              <a:rPr lang="fr-FR" dirty="0" smtClean="0"/>
              <a:t>Deuxième niveau</a:t>
            </a:r>
          </a:p>
          <a:p>
            <a:pPr lvl="2" eaLnBrk="1" latinLnBrk="0" hangingPunct="1"/>
            <a:r>
              <a:rPr lang="fr-FR" dirty="0" smtClean="0"/>
              <a:t>Troisième niveau</a:t>
            </a:r>
          </a:p>
          <a:p>
            <a:pPr lvl="3" eaLnBrk="1" latinLnBrk="0" hangingPunct="1"/>
            <a:r>
              <a:rPr lang="fr-FR" dirty="0" smtClean="0"/>
              <a:t>Quatrième niveau</a:t>
            </a:r>
          </a:p>
          <a:p>
            <a:pPr lvl="4" eaLnBrk="1" latinLnBrk="0" hangingPunct="1"/>
            <a:r>
              <a:rPr lang="fr-FR" dirty="0" smtClean="0"/>
              <a:t>Cinquième niveau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dirty="0" smtClean="0"/>
              <a:t>Cliquez pour modifier les styles du texte du masque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14/10/2011</a:t>
            </a:r>
            <a:endParaRPr lang="fr-FR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‹N°›</a:t>
            </a:fld>
            <a:endParaRPr kumimoji="0" lang="en-US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A.-I. Etienvre, Séminaire SPhN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‹N°›</a:t>
            </a:fld>
            <a:endParaRPr kumimoji="0" lang="en-US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kumimoji="0" lang="fr-FR" smtClean="0"/>
              <a:t>A.-I. Etienvre, Séminaire SPhN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‹N°›</a:t>
            </a:fld>
            <a:endParaRPr kumimoji="0" lang="en-US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kumimoji="0" lang="fr-FR" smtClean="0"/>
              <a:t>A.-I. Etienvre, Séminaire SPhN</a:t>
            </a:r>
            <a:endParaRPr kumimoji="0" lang="en-US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smtClean="0"/>
              <a:t>A.-I. Etienvre, Séminaire SPhN</a:t>
            </a:r>
            <a:endParaRPr kumimoji="0"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smtClean="0"/>
              <a:t>A.-I. Etienvre, Séminaire SPhN</a:t>
            </a:r>
            <a:endParaRPr kumimoji="0"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smtClean="0"/>
              <a:t>A.-I. Etienvre, Séminaire SPhN</a:t>
            </a:r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‹N°›</a:t>
            </a:fld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9E29E33-B620-47F9-BB04-8846C2A5AFCC}" type="slidenum">
              <a:rPr kumimoji="0" lang="en-US" smtClean="0"/>
              <a:pPr/>
              <a:t>‹N°›</a:t>
            </a:fld>
            <a:endParaRPr kumimoji="0" lang="en-US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r>
              <a:rPr kumimoji="0" lang="fr-FR" smtClean="0"/>
              <a:t>A.-I. Etienvre, Séminaire SPhN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smtClean="0"/>
              <a:t>A.-I. Etienvre, Séminaire SPhN</a:t>
            </a:r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>
              <a:defRPr/>
            </a:pPr>
            <a:r>
              <a:rPr lang="fr-FR" smtClean="0"/>
              <a:t>14/10/2011</a:t>
            </a:r>
            <a:endParaRPr lang="fr-FR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r>
              <a:rPr kumimoji="0" lang="fr-FR" smtClean="0"/>
              <a:t>A.-I. Etienvre, Séminaire SPhN</a:t>
            </a:r>
            <a:endParaRPr kumimoji="0"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31" descr="cea quadri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258888"/>
            <a:ext cx="719137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1035"/>
          <p:cNvSpPr>
            <a:spLocks noChangeShapeType="1"/>
          </p:cNvSpPr>
          <p:nvPr/>
        </p:nvSpPr>
        <p:spPr bwMode="auto">
          <a:xfrm>
            <a:off x="1082675" y="533400"/>
            <a:ext cx="8061325" cy="0"/>
          </a:xfrm>
          <a:prstGeom prst="line">
            <a:avLst/>
          </a:prstGeom>
          <a:noFill/>
          <a:ln w="28575">
            <a:solidFill>
              <a:srgbClr val="FFB31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fr-F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Line 1039"/>
          <p:cNvSpPr>
            <a:spLocks noChangeShapeType="1"/>
          </p:cNvSpPr>
          <p:nvPr/>
        </p:nvSpPr>
        <p:spPr bwMode="auto">
          <a:xfrm>
            <a:off x="1082675" y="6324600"/>
            <a:ext cx="8061325" cy="0"/>
          </a:xfrm>
          <a:prstGeom prst="line">
            <a:avLst/>
          </a:prstGeom>
          <a:noFill/>
          <a:ln w="28575">
            <a:solidFill>
              <a:srgbClr val="70BC1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fr-F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Rectangle 1045"/>
          <p:cNvSpPr>
            <a:spLocks noChangeArrowheads="1"/>
          </p:cNvSpPr>
          <p:nvPr/>
        </p:nvSpPr>
        <p:spPr bwMode="auto">
          <a:xfrm>
            <a:off x="8229600" y="6400800"/>
            <a:ext cx="381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 eaLnBrk="0" hangingPunct="0">
              <a:defRPr/>
            </a:pPr>
            <a:fld id="{62B56B60-E44E-43EB-964E-9B0DC85FC549}" type="slidenum">
              <a:rPr lang="fr-FR" sz="1400">
                <a:solidFill>
                  <a:srgbClr val="000000"/>
                </a:solidFill>
                <a:latin typeface="Century Schoolbook"/>
              </a:rPr>
              <a:pPr algn="r" eaLnBrk="0" hangingPunct="0">
                <a:defRPr/>
              </a:pPr>
              <a:t>‹N°›</a:t>
            </a:fld>
            <a:endParaRPr lang="fr-F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130" name="Rectangle 1034"/>
          <p:cNvSpPr>
            <a:spLocks noGrp="1" noChangeArrowheads="1"/>
          </p:cNvSpPr>
          <p:nvPr>
            <p:ph type="ctrTitle"/>
          </p:nvPr>
        </p:nvSpPr>
        <p:spPr>
          <a:xfrm>
            <a:off x="1079500" y="719138"/>
            <a:ext cx="7521575" cy="5300662"/>
          </a:xfrm>
        </p:spPr>
        <p:txBody>
          <a:bodyPr lIns="0" tIns="0" rIns="0" bIns="0"/>
          <a:lstStyle>
            <a:lvl1pPr algn="ctr">
              <a:defRPr sz="4000">
                <a:solidFill>
                  <a:srgbClr val="4F551F"/>
                </a:solidFill>
              </a:defRPr>
            </a:lvl1pPr>
          </a:lstStyle>
          <a:p>
            <a:r>
              <a:rPr lang="fr-FR" dirty="0"/>
              <a:t>TITRE DE LA PRESENTATION</a:t>
            </a:r>
          </a:p>
        </p:txBody>
      </p:sp>
      <p:sp>
        <p:nvSpPr>
          <p:cNvPr id="8" name="Rectangle 1044"/>
          <p:cNvSpPr>
            <a:spLocks noGrp="1" noChangeArrowheads="1"/>
          </p:cNvSpPr>
          <p:nvPr>
            <p:ph type="dt" sz="half" idx="10"/>
          </p:nvPr>
        </p:nvSpPr>
        <p:spPr>
          <a:xfrm>
            <a:off x="2857500" y="6429375"/>
            <a:ext cx="4429125" cy="228600"/>
          </a:xfrm>
        </p:spPr>
        <p:txBody>
          <a:bodyPr/>
          <a:lstStyle>
            <a:lvl1pPr algn="ctr">
              <a:defRPr sz="1400"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  <a:latin typeface="Times New Roman" pitchFamily="18" charset="0"/>
              </a:rPr>
              <a:t>14/10/2011</a:t>
            </a:r>
            <a:endParaRPr lang="fr-FR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52400"/>
            <a:ext cx="755808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0" y="762000"/>
            <a:ext cx="752157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1082675" y="533400"/>
            <a:ext cx="8061325" cy="0"/>
          </a:xfrm>
          <a:prstGeom prst="line">
            <a:avLst/>
          </a:prstGeom>
          <a:noFill/>
          <a:ln w="28575">
            <a:solidFill>
              <a:srgbClr val="FFB31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1082675" y="6324600"/>
            <a:ext cx="8061325" cy="0"/>
          </a:xfrm>
          <a:prstGeom prst="line">
            <a:avLst/>
          </a:prstGeom>
          <a:noFill/>
          <a:ln w="28575">
            <a:solidFill>
              <a:srgbClr val="70BC1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235825" y="638175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5E5E5E"/>
                </a:solidFill>
              </a:defRPr>
            </a:lvl1pPr>
          </a:lstStyle>
          <a:p>
            <a:pPr>
              <a:defRPr/>
            </a:pPr>
            <a:r>
              <a:rPr lang="fr-FR" smtClean="0"/>
              <a:t>14/10/2011</a:t>
            </a:r>
            <a:endParaRPr lang="fr-FR">
              <a:latin typeface="Times New Roman" pitchFamily="18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8229600" y="6400800"/>
            <a:ext cx="381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 eaLnBrk="0" hangingPunct="0">
              <a:defRPr/>
            </a:pPr>
            <a:endParaRPr lang="en-GB" sz="1400">
              <a:latin typeface="Times New Roman" pitchFamily="18" charset="0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1066800" y="6400800"/>
            <a:ext cx="533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eaLnBrk="0" hangingPunct="0">
              <a:defRPr/>
            </a:pPr>
            <a:r>
              <a:rPr lang="fr-FR" sz="1400">
                <a:solidFill>
                  <a:schemeClr val="bg2"/>
                </a:solidFill>
                <a:latin typeface="Times New Roman" pitchFamily="18" charset="0"/>
              </a:rPr>
              <a:t>A.-I. Etienvre CEA/DSM/IRFU/SPP</a:t>
            </a:r>
          </a:p>
        </p:txBody>
      </p:sp>
      <p:pic>
        <p:nvPicPr>
          <p:cNvPr id="2057" name="Picture 4" descr="class-fondblanc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7950" y="42863"/>
            <a:ext cx="800100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9pPr>
    </p:titleStyle>
    <p:bodyStyle>
      <a:lvl1pPr indent="1905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v"/>
        <a:defRPr sz="2400" b="1">
          <a:solidFill>
            <a:srgbClr val="0000FF"/>
          </a:solidFill>
          <a:latin typeface="+mn-lt"/>
          <a:ea typeface="+mn-ea"/>
          <a:cs typeface="+mn-cs"/>
        </a:defRPr>
      </a:lvl1pPr>
      <a:lvl2pPr marL="76200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000" b="1" i="1">
          <a:solidFill>
            <a:srgbClr val="000066"/>
          </a:solidFill>
          <a:latin typeface="+mn-lt"/>
        </a:defRPr>
      </a:lvl2pPr>
      <a:lvl3pPr marL="11811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 smtClean="0"/>
              <a:t>14/10/2011</a:t>
            </a:r>
            <a:endParaRPr lang="fr-FR">
              <a:latin typeface="Times New Roman" pitchFamily="18" charset="0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r>
              <a:rPr kumimoji="0" lang="fr-FR" sz="1400" smtClean="0">
                <a:solidFill>
                  <a:schemeClr val="tx2"/>
                </a:solidFill>
              </a:rPr>
              <a:t>A.-I. Etienvre, Séminaire SPhN</a:t>
            </a:r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‹N°›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pic>
        <p:nvPicPr>
          <p:cNvPr id="10" name="Picture 4" descr="class-fondblanc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7950" y="42863"/>
            <a:ext cx="800100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1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59832" y="2132856"/>
            <a:ext cx="3888432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Résultats de l’expérience ATLAS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à l’été 2011</a:t>
            </a:r>
            <a:endParaRPr lang="fr-FR" sz="2400" b="1" dirty="0">
              <a:solidFill>
                <a:prstClr val="white"/>
              </a:solidFill>
              <a:latin typeface="Arial Black" pitchFamily="34" charset="0"/>
            </a:endParaRPr>
          </a:p>
        </p:txBody>
      </p:sp>
      <p:pic>
        <p:nvPicPr>
          <p:cNvPr id="5" name="Image 4" descr="logoirfu01bleu_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548680"/>
            <a:ext cx="2245247" cy="71107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779912" y="4437112"/>
            <a:ext cx="290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Anne-Isabelle ETIENVRE</a:t>
            </a:r>
            <a:endParaRPr lang="fr-FR" b="1" dirty="0"/>
          </a:p>
        </p:txBody>
      </p:sp>
      <p:sp>
        <p:nvSpPr>
          <p:cNvPr id="7" name="Rectangle 6"/>
          <p:cNvSpPr/>
          <p:nvPr/>
        </p:nvSpPr>
        <p:spPr>
          <a:xfrm>
            <a:off x="2051720" y="5661248"/>
            <a:ext cx="5688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Documentation: https://twiki.cern.ch/twiki/bin/view/AtlasPublic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 de l’exposé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Contexte expérimental</a:t>
            </a:r>
          </a:p>
          <a:p>
            <a:pPr lvl="1"/>
            <a:r>
              <a:rPr lang="fr-FR" dirty="0" smtClean="0"/>
              <a:t>Quelques mots sur le LHC</a:t>
            </a:r>
          </a:p>
          <a:p>
            <a:pPr lvl="1"/>
            <a:r>
              <a:rPr lang="fr-FR" dirty="0" smtClean="0"/>
              <a:t>Performances du détecteur ATLAS </a:t>
            </a:r>
          </a:p>
          <a:p>
            <a:pPr lvl="1">
              <a:buNone/>
            </a:pPr>
            <a:endParaRPr lang="fr-FR" dirty="0" smtClean="0"/>
          </a:p>
          <a:p>
            <a:r>
              <a:rPr lang="fr-FR" dirty="0" smtClean="0"/>
              <a:t>Le Modèle Standard revisité par ATLAS (aperçu!)</a:t>
            </a:r>
          </a:p>
          <a:p>
            <a:endParaRPr lang="fr-FR" dirty="0" smtClean="0"/>
          </a:p>
          <a:p>
            <a:r>
              <a:rPr lang="fr-FR" dirty="0" smtClean="0"/>
              <a:t> Recherche du boson de </a:t>
            </a:r>
            <a:r>
              <a:rPr lang="fr-FR" dirty="0" err="1" smtClean="0"/>
              <a:t>Higgs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 Quelques illustrations de la recherche au-delà du Modèle Standard</a:t>
            </a:r>
          </a:p>
          <a:p>
            <a:endParaRPr lang="fr-FR" dirty="0" smtClean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2</a:t>
            </a:fld>
            <a:endParaRPr kumimoji="0"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59832" y="2132856"/>
            <a:ext cx="3888432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Contexte expérimental</a:t>
            </a:r>
            <a:endParaRPr lang="fr-FR" sz="2400" b="1" dirty="0">
              <a:solidFill>
                <a:prstClr val="white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83096" y="228600"/>
            <a:ext cx="8153400" cy="990600"/>
          </a:xfrm>
        </p:spPr>
        <p:txBody>
          <a:bodyPr/>
          <a:lstStyle/>
          <a:p>
            <a:r>
              <a:rPr lang="fr-FR" dirty="0" smtClean="0"/>
              <a:t>Large Hadron </a:t>
            </a:r>
            <a:r>
              <a:rPr lang="fr-FR" dirty="0" err="1" smtClean="0"/>
              <a:t>Collider</a:t>
            </a:r>
            <a:r>
              <a:rPr lang="fr-FR" dirty="0" smtClean="0"/>
              <a:t> (LHC)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Carte d’identité:</a:t>
            </a:r>
          </a:p>
          <a:p>
            <a:pPr lvl="1"/>
            <a:r>
              <a:rPr lang="fr-FR" dirty="0" smtClean="0"/>
              <a:t>Collision proton-proton dans un anneau de 27 km de circonférence  (CERN)</a:t>
            </a:r>
          </a:p>
          <a:p>
            <a:pPr lvl="1">
              <a:buNone/>
            </a:pPr>
            <a:endParaRPr lang="fr-FR" dirty="0" smtClean="0"/>
          </a:p>
          <a:p>
            <a:pPr lvl="1">
              <a:lnSpc>
                <a:spcPct val="90000"/>
              </a:lnSpc>
              <a:defRPr/>
            </a:pPr>
            <a:r>
              <a:rPr lang="fr-FR" dirty="0" smtClean="0"/>
              <a:t>Énergie disponible dans le centre de masse: 7 </a:t>
            </a:r>
            <a:r>
              <a:rPr lang="fr-FR" dirty="0" err="1" smtClean="0"/>
              <a:t>TeV</a:t>
            </a:r>
            <a:r>
              <a:rPr lang="fr-FR" dirty="0" smtClean="0"/>
              <a:t> (2*3.5 </a:t>
            </a:r>
            <a:r>
              <a:rPr lang="fr-FR" dirty="0" err="1" smtClean="0"/>
              <a:t>TeV</a:t>
            </a:r>
            <a:r>
              <a:rPr lang="fr-FR" dirty="0" smtClean="0"/>
              <a:t>)</a:t>
            </a:r>
          </a:p>
          <a:p>
            <a:pPr lvl="2">
              <a:lnSpc>
                <a:spcPct val="90000"/>
              </a:lnSpc>
              <a:defRPr/>
            </a:pPr>
            <a:r>
              <a:rPr lang="fr-FR" dirty="0" smtClean="0"/>
              <a:t>Actuellement, montera à 13 ou 14 </a:t>
            </a:r>
            <a:r>
              <a:rPr lang="fr-FR" dirty="0" err="1" smtClean="0"/>
              <a:t>TeV</a:t>
            </a:r>
            <a:r>
              <a:rPr lang="fr-FR" dirty="0" smtClean="0"/>
              <a:t> fin 2013</a:t>
            </a:r>
          </a:p>
          <a:p>
            <a:pPr lvl="2">
              <a:lnSpc>
                <a:spcPct val="90000"/>
              </a:lnSpc>
              <a:buNone/>
              <a:defRPr/>
            </a:pPr>
            <a:endParaRPr lang="fr-FR" dirty="0" smtClean="0"/>
          </a:p>
          <a:p>
            <a:pPr lvl="1">
              <a:lnSpc>
                <a:spcPct val="90000"/>
              </a:lnSpc>
              <a:defRPr/>
            </a:pPr>
            <a:r>
              <a:rPr lang="fr-FR" dirty="0" smtClean="0"/>
              <a:t>10</a:t>
            </a:r>
            <a:r>
              <a:rPr lang="fr-FR" baseline="30000" dirty="0" smtClean="0"/>
              <a:t>11</a:t>
            </a:r>
            <a:r>
              <a:rPr lang="fr-FR" dirty="0" smtClean="0"/>
              <a:t> protons/paquet  [7 cm x (15 </a:t>
            </a:r>
            <a:r>
              <a:rPr lang="fr-FR" dirty="0" smtClean="0">
                <a:latin typeface="Symbol" pitchFamily="18" charset="2"/>
              </a:rPr>
              <a:t>m</a:t>
            </a:r>
            <a:r>
              <a:rPr lang="fr-FR" dirty="0" smtClean="0"/>
              <a:t>)</a:t>
            </a:r>
            <a:r>
              <a:rPr lang="fr-FR" baseline="30000" dirty="0" smtClean="0"/>
              <a:t>2</a:t>
            </a:r>
            <a:r>
              <a:rPr lang="fr-FR" dirty="0" smtClean="0"/>
              <a:t>]</a:t>
            </a:r>
          </a:p>
          <a:p>
            <a:pPr lvl="2">
              <a:lnSpc>
                <a:spcPct val="90000"/>
              </a:lnSpc>
              <a:defRPr/>
            </a:pPr>
            <a:r>
              <a:rPr lang="fr-FR" dirty="0" smtClean="0"/>
              <a:t>Nominal pour </a:t>
            </a:r>
            <a:r>
              <a:rPr lang="fr-FR" dirty="0" err="1" smtClean="0"/>
              <a:t>nbre</a:t>
            </a:r>
            <a:r>
              <a:rPr lang="fr-FR" dirty="0" smtClean="0"/>
              <a:t> protons</a:t>
            </a:r>
          </a:p>
          <a:p>
            <a:pPr lvl="1">
              <a:lnSpc>
                <a:spcPct val="90000"/>
              </a:lnSpc>
              <a:buNone/>
              <a:defRPr/>
            </a:pPr>
            <a:endParaRPr lang="fr-FR" dirty="0" smtClean="0"/>
          </a:p>
          <a:p>
            <a:pPr lvl="1">
              <a:lnSpc>
                <a:spcPct val="90000"/>
              </a:lnSpc>
              <a:defRPr/>
            </a:pPr>
            <a:r>
              <a:rPr lang="fr-FR" dirty="0" smtClean="0"/>
              <a:t>1380 paquets/faisceau</a:t>
            </a:r>
          </a:p>
          <a:p>
            <a:pPr lvl="1">
              <a:lnSpc>
                <a:spcPct val="90000"/>
              </a:lnSpc>
              <a:defRPr/>
            </a:pPr>
            <a:endParaRPr lang="fr-FR" dirty="0" smtClean="0"/>
          </a:p>
          <a:p>
            <a:pPr lvl="1">
              <a:lnSpc>
                <a:spcPct val="90000"/>
              </a:lnSpc>
              <a:defRPr/>
            </a:pPr>
            <a:r>
              <a:rPr lang="fr-FR" dirty="0" smtClean="0"/>
              <a:t>Fréquence des collisions: 20 MHz</a:t>
            </a:r>
          </a:p>
          <a:p>
            <a:pPr lvl="1">
              <a:lnSpc>
                <a:spcPct val="90000"/>
              </a:lnSpc>
              <a:defRPr/>
            </a:pPr>
            <a:endParaRPr lang="fr-FR" dirty="0" smtClean="0"/>
          </a:p>
          <a:p>
            <a:pPr lvl="1">
              <a:lnSpc>
                <a:spcPct val="90000"/>
              </a:lnSpc>
              <a:defRPr/>
            </a:pPr>
            <a:r>
              <a:rPr lang="fr-FR" dirty="0" smtClean="0"/>
              <a:t>Collisions en 4 points de l’anneau</a:t>
            </a:r>
          </a:p>
          <a:p>
            <a:pPr lvl="1">
              <a:lnSpc>
                <a:spcPct val="90000"/>
              </a:lnSpc>
              <a:buNone/>
              <a:defRPr/>
            </a:pPr>
            <a:r>
              <a:rPr lang="fr-FR" dirty="0" smtClean="0"/>
              <a:t>    (les détecteurs: ATLAS, CMS, </a:t>
            </a:r>
            <a:r>
              <a:rPr lang="fr-FR" dirty="0" err="1" smtClean="0"/>
              <a:t>LHCb</a:t>
            </a:r>
            <a:r>
              <a:rPr lang="fr-FR" dirty="0" smtClean="0"/>
              <a:t>, ALICE)</a:t>
            </a:r>
          </a:p>
          <a:p>
            <a:pPr lvl="2">
              <a:lnSpc>
                <a:spcPct val="90000"/>
              </a:lnSpc>
              <a:defRPr/>
            </a:pPr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pic>
        <p:nvPicPr>
          <p:cNvPr id="5" name="Picture 18"/>
          <p:cNvPicPr>
            <a:picLocks noChangeAspect="1" noChangeArrowheads="1"/>
          </p:cNvPicPr>
          <p:nvPr/>
        </p:nvPicPr>
        <p:blipFill>
          <a:blip r:embed="rId2" cstate="print">
            <a:lum bright="-16000" contrast="6000"/>
          </a:blip>
          <a:srcRect b="9366"/>
          <a:stretch>
            <a:fillRect/>
          </a:stretch>
        </p:blipFill>
        <p:spPr bwMode="auto">
          <a:xfrm>
            <a:off x="5584825" y="3861048"/>
            <a:ext cx="3559175" cy="2089150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Rectangle 28"/>
          <p:cNvSpPr>
            <a:spLocks noChangeArrowheads="1"/>
          </p:cNvSpPr>
          <p:nvPr/>
        </p:nvSpPr>
        <p:spPr bwMode="auto">
          <a:xfrm>
            <a:off x="7596336" y="4293096"/>
            <a:ext cx="90569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Helvetica" pitchFamily="34" charset="0"/>
              </a:rPr>
              <a:t>15 </a:t>
            </a:r>
            <a:r>
              <a:rPr lang="en-US" sz="1200" dirty="0">
                <a:solidFill>
                  <a:srgbClr val="000000"/>
                </a:solidFill>
                <a:latin typeface="Helvetica" pitchFamily="34" charset="0"/>
              </a:rPr>
              <a:t>m  </a:t>
            </a:r>
            <a:r>
              <a:rPr lang="en-US" sz="1200" dirty="0" smtClean="0">
                <a:solidFill>
                  <a:srgbClr val="000000"/>
                </a:solidFill>
                <a:latin typeface="Helvetica" pitchFamily="34" charset="0"/>
              </a:rPr>
              <a:t>(50 </a:t>
            </a:r>
            <a:r>
              <a:rPr lang="en-US" sz="1200" dirty="0">
                <a:solidFill>
                  <a:srgbClr val="000000"/>
                </a:solidFill>
                <a:latin typeface="Helvetica" pitchFamily="34" charset="0"/>
              </a:rPr>
              <a:t>ns)</a:t>
            </a:r>
            <a:endParaRPr lang="en-US" sz="1200" dirty="0">
              <a:latin typeface="Times New Roman" pitchFamily="18" charset="0"/>
            </a:endParaRPr>
          </a:p>
        </p:txBody>
      </p:sp>
      <p:sp>
        <p:nvSpPr>
          <p:cNvPr id="7" name="Line 29"/>
          <p:cNvSpPr>
            <a:spLocks noChangeShapeType="1"/>
          </p:cNvSpPr>
          <p:nvPr/>
        </p:nvSpPr>
        <p:spPr bwMode="auto">
          <a:xfrm>
            <a:off x="7956698" y="4580433"/>
            <a:ext cx="287338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Box 30"/>
          <p:cNvSpPr txBox="1">
            <a:spLocks noChangeArrowheads="1"/>
          </p:cNvSpPr>
          <p:nvPr/>
        </p:nvSpPr>
        <p:spPr bwMode="auto">
          <a:xfrm>
            <a:off x="6911975" y="5084763"/>
            <a:ext cx="22320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200" b="1" dirty="0"/>
              <a:t>Croisement de paquets</a:t>
            </a:r>
          </a:p>
        </p:txBody>
      </p:sp>
      <p:sp>
        <p:nvSpPr>
          <p:cNvPr id="9" name="Rectangle 31"/>
          <p:cNvSpPr>
            <a:spLocks noChangeArrowheads="1"/>
          </p:cNvSpPr>
          <p:nvPr/>
        </p:nvSpPr>
        <p:spPr bwMode="auto">
          <a:xfrm>
            <a:off x="6659563" y="5373688"/>
            <a:ext cx="19923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200" b="1" dirty="0"/>
              <a:t>Collision de protons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4</a:t>
            </a:fld>
            <a:endParaRPr kumimoji="0"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83096" y="228600"/>
            <a:ext cx="8153400" cy="990600"/>
          </a:xfrm>
        </p:spPr>
        <p:txBody>
          <a:bodyPr/>
          <a:lstStyle/>
          <a:p>
            <a:r>
              <a:rPr lang="fr-FR" dirty="0" smtClean="0"/>
              <a:t>Large Hadron </a:t>
            </a:r>
            <a:r>
              <a:rPr lang="fr-FR" dirty="0" err="1" smtClean="0"/>
              <a:t>Collider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Une longue histoire</a:t>
            </a:r>
          </a:p>
          <a:p>
            <a:pPr lvl="1"/>
            <a:r>
              <a:rPr lang="fr-FR" dirty="0" smtClean="0"/>
              <a:t>1984 Premier workshop </a:t>
            </a:r>
          </a:p>
          <a:p>
            <a:pPr lvl="1"/>
            <a:r>
              <a:rPr lang="fr-FR" dirty="0" smtClean="0"/>
              <a:t>1991 Résolution de principe sur LHC</a:t>
            </a:r>
          </a:p>
          <a:p>
            <a:pPr lvl="1"/>
            <a:r>
              <a:rPr lang="fr-FR" dirty="0" smtClean="0"/>
              <a:t>1994 Accord pour LHC</a:t>
            </a:r>
          </a:p>
          <a:p>
            <a:pPr lvl="1"/>
            <a:r>
              <a:rPr lang="fr-FR" dirty="0" smtClean="0"/>
              <a:t>1995 Approbation ATLAS et CMS</a:t>
            </a:r>
          </a:p>
          <a:p>
            <a:pPr lvl="1"/>
            <a:r>
              <a:rPr lang="fr-FR" dirty="0" smtClean="0"/>
              <a:t>1997 US, Japon, Inde rejoignent LHC</a:t>
            </a:r>
          </a:p>
          <a:p>
            <a:pPr lvl="1"/>
            <a:r>
              <a:rPr lang="fr-FR" dirty="0" smtClean="0"/>
              <a:t>1998 Début génie civil</a:t>
            </a:r>
          </a:p>
          <a:p>
            <a:pPr lvl="1"/>
            <a:r>
              <a:rPr lang="fr-FR" dirty="0" smtClean="0"/>
              <a:t>1999 Approbation Alice et </a:t>
            </a:r>
            <a:r>
              <a:rPr lang="fr-FR" dirty="0" err="1" smtClean="0"/>
              <a:t>LHCb</a:t>
            </a:r>
            <a:endParaRPr lang="fr-FR" dirty="0" smtClean="0"/>
          </a:p>
          <a:p>
            <a:pPr lvl="1"/>
            <a:r>
              <a:rPr lang="fr-FR" dirty="0" smtClean="0"/>
              <a:t>2009 : (</a:t>
            </a:r>
            <a:r>
              <a:rPr lang="fr-FR" dirty="0" err="1" smtClean="0"/>
              <a:t>re</a:t>
            </a:r>
            <a:r>
              <a:rPr lang="fr-FR" dirty="0" smtClean="0"/>
              <a:t>)-démarrage </a:t>
            </a:r>
          </a:p>
          <a:p>
            <a:pPr lvl="2"/>
            <a:r>
              <a:rPr lang="fr-FR" dirty="0" smtClean="0">
                <a:sym typeface="Symbol"/>
              </a:rPr>
              <a:t>s = 900 </a:t>
            </a:r>
            <a:r>
              <a:rPr lang="fr-FR" dirty="0" err="1" smtClean="0">
                <a:sym typeface="Symbol"/>
              </a:rPr>
              <a:t>GeV</a:t>
            </a:r>
            <a:r>
              <a:rPr lang="fr-FR" dirty="0" smtClean="0">
                <a:sym typeface="Symbol"/>
              </a:rPr>
              <a:t>, puis 2.2 </a:t>
            </a:r>
            <a:r>
              <a:rPr lang="fr-FR" dirty="0" err="1" smtClean="0">
                <a:sym typeface="Symbol"/>
              </a:rPr>
              <a:t>TeV</a:t>
            </a:r>
            <a:endParaRPr lang="fr-FR" dirty="0" smtClean="0"/>
          </a:p>
          <a:p>
            <a:pPr lvl="1"/>
            <a:r>
              <a:rPr lang="fr-FR" dirty="0" smtClean="0"/>
              <a:t>Mars 2010 : premières collisions à 7 </a:t>
            </a:r>
            <a:r>
              <a:rPr lang="fr-FR" dirty="0" err="1" smtClean="0"/>
              <a:t>TeV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lum bright="-24000" contrast="42000"/>
          </a:blip>
          <a:srcRect t="4895"/>
          <a:stretch>
            <a:fillRect/>
          </a:stretch>
        </p:blipFill>
        <p:spPr bwMode="auto">
          <a:xfrm>
            <a:off x="5796136" y="1124744"/>
            <a:ext cx="3203575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8" descr="photo20.jpg"/>
          <p:cNvPicPr>
            <a:picLocks noChangeAspect="1"/>
          </p:cNvPicPr>
          <p:nvPr/>
        </p:nvPicPr>
        <p:blipFill>
          <a:blip r:embed="rId3" cstate="print">
            <a:lum bright="12000" contrast="12000"/>
          </a:blip>
          <a:srcRect t="33732" b="23790"/>
          <a:stretch>
            <a:fillRect/>
          </a:stretch>
        </p:blipFill>
        <p:spPr bwMode="auto">
          <a:xfrm>
            <a:off x="6156176" y="4005064"/>
            <a:ext cx="1891087" cy="494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>
              <a:srgbClr val="000000">
                <a:alpha val="10000"/>
              </a:srgbClr>
            </a:outerShdw>
          </a:effectLst>
        </p:spPr>
      </p:pic>
      <p:pic>
        <p:nvPicPr>
          <p:cNvPr id="6" name="Picture 4" descr="photo10.jpg"/>
          <p:cNvPicPr preferRelativeResize="0"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4509120"/>
            <a:ext cx="2486645" cy="15318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5</a:t>
            </a:fld>
            <a:endParaRPr kumimoji="0"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LHC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Un paramètre essentiel: la luminosité</a:t>
            </a:r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 lvl="1"/>
            <a:r>
              <a:rPr lang="fr-FR" dirty="0" smtClean="0"/>
              <a:t>N = nombre de protons/paquet</a:t>
            </a:r>
          </a:p>
          <a:p>
            <a:pPr lvl="1"/>
            <a:r>
              <a:rPr lang="fr-FR" dirty="0" smtClean="0"/>
              <a:t>k = nombre de paquets</a:t>
            </a:r>
          </a:p>
          <a:p>
            <a:pPr lvl="1"/>
            <a:r>
              <a:rPr lang="fr-FR" dirty="0" smtClean="0"/>
              <a:t>f = fréquence de révolution (11.25 kHz)</a:t>
            </a:r>
          </a:p>
          <a:p>
            <a:pPr lvl="1"/>
            <a:r>
              <a:rPr lang="fr-FR" dirty="0" err="1" smtClean="0">
                <a:latin typeface="Symbol" pitchFamily="18" charset="2"/>
              </a:rPr>
              <a:t>s</a:t>
            </a:r>
            <a:r>
              <a:rPr lang="fr-FR" baseline="-25000" dirty="0" err="1" smtClean="0"/>
              <a:t>x,y</a:t>
            </a:r>
            <a:r>
              <a:rPr lang="fr-FR" baseline="-25000" dirty="0" smtClean="0"/>
              <a:t>  </a:t>
            </a:r>
            <a:r>
              <a:rPr lang="fr-FR" dirty="0" smtClean="0"/>
              <a:t>= taille du faisceau au point d’interaction</a:t>
            </a:r>
          </a:p>
          <a:p>
            <a:pPr lvl="1"/>
            <a:endParaRPr lang="fr-FR" dirty="0" smtClean="0"/>
          </a:p>
          <a:p>
            <a:endParaRPr lang="fr-FR" dirty="0" smtClean="0"/>
          </a:p>
          <a:p>
            <a:pPr lvl="1"/>
            <a:endParaRPr lang="fr-FR" dirty="0" smtClean="0"/>
          </a:p>
          <a:p>
            <a:endParaRPr lang="fr-FR" dirty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763688" y="2060848"/>
          <a:ext cx="3312368" cy="982818"/>
        </p:xfrm>
        <a:graphic>
          <a:graphicData uri="http://schemas.openxmlformats.org/presentationml/2006/ole">
            <p:oleObj spid="_x0000_s1026" name="Equation" r:id="rId3" imgW="1676160" imgH="469800" progId="Equation.3">
              <p:embed/>
            </p:oleObj>
          </a:graphicData>
        </a:graphic>
      </p:graphicFrame>
      <p:graphicFrame>
        <p:nvGraphicFramePr>
          <p:cNvPr id="1028" name="Object 24"/>
          <p:cNvGraphicFramePr>
            <a:graphicFrameLocks noChangeAspect="1"/>
          </p:cNvGraphicFramePr>
          <p:nvPr/>
        </p:nvGraphicFramePr>
        <p:xfrm>
          <a:off x="5220072" y="2132856"/>
          <a:ext cx="1924050" cy="971550"/>
        </p:xfrm>
        <a:graphic>
          <a:graphicData uri="http://schemas.openxmlformats.org/presentationml/2006/ole">
            <p:oleObj spid="_x0000_s1028" name="Equation" r:id="rId4" imgW="1066680" imgH="507960" progId="Equation.3">
              <p:embed/>
            </p:oleObj>
          </a:graphicData>
        </a:graphic>
      </p:graphicFrame>
      <p:sp>
        <p:nvSpPr>
          <p:cNvPr id="25" name="Espace réservé du numéro de diapositive 2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6</a:t>
            </a:fld>
            <a:endParaRPr kumimoji="0"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20079" y="4509120"/>
          <a:ext cx="6372201" cy="2228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060"/>
                <a:gridCol w="1476047"/>
                <a:gridCol w="1476047"/>
                <a:gridCol w="1512047"/>
              </a:tblGrid>
              <a:tr h="285879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Paramètre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2011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Nominal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8587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 ( 10</a:t>
                      </a:r>
                      <a:r>
                        <a:rPr lang="en-US" sz="1400" baseline="300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p/bunch)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  <a:sym typeface="Symbol"/>
                        </a:rPr>
                        <a:t>1.2</a:t>
                      </a:r>
                      <a:endParaRPr lang="en-US" sz="1400" b="1" baseline="30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  <a:sym typeface="Symbol"/>
                        </a:rPr>
                        <a:t>1.35</a:t>
                      </a:r>
                      <a:endParaRPr lang="en-US" sz="1400" b="1" baseline="30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sym typeface="Symbol"/>
                        </a:rPr>
                        <a:t>1.15</a:t>
                      </a:r>
                      <a:endParaRPr lang="en-US" sz="1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12155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k (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nbre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aseline="0" dirty="0" err="1" smtClean="0">
                          <a:solidFill>
                            <a:schemeClr val="tx1"/>
                          </a:solidFill>
                        </a:rPr>
                        <a:t>paquets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rgbClr val="FF0000"/>
                          </a:solidFill>
                        </a:rPr>
                        <a:t>368</a:t>
                      </a:r>
                      <a:endParaRPr lang="en-US" sz="14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baseline="0" dirty="0" smtClean="0">
                          <a:solidFill>
                            <a:srgbClr val="FF0000"/>
                          </a:solidFill>
                        </a:rPr>
                        <a:t> 1380</a:t>
                      </a:r>
                      <a:endParaRPr lang="en-US" sz="14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2808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12155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Espacement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aseline="0" dirty="0" err="1" smtClean="0">
                          <a:solidFill>
                            <a:schemeClr val="tx1"/>
                          </a:solidFill>
                        </a:rPr>
                        <a:t>paquets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rgbClr val="FF0000"/>
                          </a:solidFill>
                        </a:rPr>
                        <a:t>150</a:t>
                      </a:r>
                      <a:endParaRPr lang="en-US" sz="14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rgbClr val="FF0000"/>
                          </a:solidFill>
                        </a:rPr>
                        <a:t>50</a:t>
                      </a:r>
                      <a:endParaRPr lang="en-US" sz="14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3146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e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m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m </a:t>
                      </a:r>
                      <a:r>
                        <a:rPr lang="en-US" sz="1400" baseline="0" dirty="0" err="1" smtClean="0">
                          <a:solidFill>
                            <a:schemeClr val="tx1"/>
                          </a:solidFill>
                        </a:rPr>
                        <a:t>rad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2.4-4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1.9-2.3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3.75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3146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b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* (m)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3.5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rgbClr val="FF0000"/>
                          </a:solidFill>
                        </a:rPr>
                        <a:t>1.5</a:t>
                      </a:r>
                      <a:r>
                        <a:rPr lang="en-US" sz="1400" b="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b="0" baseline="0" dirty="0" smtClean="0">
                          <a:solidFill>
                            <a:srgbClr val="FF0000"/>
                          </a:solidFill>
                          <a:sym typeface="Wingdings" pitchFamily="2" charset="2"/>
                        </a:rPr>
                        <a:t></a:t>
                      </a:r>
                      <a:r>
                        <a:rPr lang="en-US" sz="1400" b="0" dirty="0" smtClean="0">
                          <a:solidFill>
                            <a:srgbClr val="FF0000"/>
                          </a:solidFill>
                        </a:rPr>
                        <a:t> 1 </a:t>
                      </a:r>
                      <a:endParaRPr lang="en-US" sz="14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0.55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3146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 (cm</a:t>
                      </a:r>
                      <a:r>
                        <a:rPr lang="en-US" sz="1400" baseline="30000" dirty="0" smtClean="0">
                          <a:solidFill>
                            <a:schemeClr val="tx1"/>
                          </a:solidFill>
                        </a:rPr>
                        <a:t>-2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sz="1400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sym typeface="Symbol"/>
                        </a:rPr>
                        <a:t>210</a:t>
                      </a:r>
                      <a:r>
                        <a:rPr lang="en-US" sz="1400" b="1" baseline="30000" dirty="0" smtClean="0">
                          <a:solidFill>
                            <a:schemeClr val="tx1"/>
                          </a:solidFill>
                          <a:sym typeface="Symbol"/>
                        </a:rPr>
                        <a:t>32</a:t>
                      </a:r>
                      <a:endParaRPr lang="en-US" sz="1400" b="1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sym typeface="Symbol"/>
                        </a:rPr>
                        <a:t>3.310</a:t>
                      </a:r>
                      <a:r>
                        <a:rPr lang="en-US" sz="1400" b="1" baseline="30000" dirty="0" smtClean="0">
                          <a:solidFill>
                            <a:schemeClr val="tx1"/>
                          </a:solidFill>
                          <a:sym typeface="Symbol"/>
                        </a:rPr>
                        <a:t>33</a:t>
                      </a:r>
                      <a:endParaRPr lang="en-US" sz="1400" b="1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sym typeface="Symbol"/>
                        </a:rPr>
                        <a:t>10</a:t>
                      </a:r>
                      <a:r>
                        <a:rPr lang="en-US" sz="1400" b="0" baseline="30000" dirty="0" smtClean="0">
                          <a:solidFill>
                            <a:schemeClr val="tx1"/>
                          </a:solidFill>
                          <a:sym typeface="Symbol"/>
                        </a:rPr>
                        <a:t>34</a:t>
                      </a:r>
                      <a:endParaRPr lang="en-US" sz="1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LHC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Augmentation de la </a:t>
            </a:r>
          </a:p>
          <a:p>
            <a:pPr>
              <a:buNone/>
            </a:pPr>
            <a:r>
              <a:rPr lang="fr-FR" dirty="0" smtClean="0"/>
              <a:t>    luminosité</a:t>
            </a:r>
          </a:p>
          <a:p>
            <a:pPr lvl="1"/>
            <a:r>
              <a:rPr lang="fr-FR" dirty="0" smtClean="0"/>
              <a:t>0.4 fb</a:t>
            </a:r>
            <a:r>
              <a:rPr lang="fr-FR" baseline="30000" dirty="0" smtClean="0"/>
              <a:t>-1 </a:t>
            </a:r>
            <a:r>
              <a:rPr lang="fr-FR" dirty="0" smtClean="0"/>
              <a:t> /semaine</a:t>
            </a:r>
          </a:p>
          <a:p>
            <a:pPr lvl="1"/>
            <a:r>
              <a:rPr lang="fr-FR" dirty="0" smtClean="0">
                <a:sym typeface="Symbol"/>
              </a:rPr>
              <a:t> 5 fb</a:t>
            </a:r>
            <a:r>
              <a:rPr lang="fr-FR" baseline="30000" dirty="0" smtClean="0">
                <a:sym typeface="Symbol"/>
              </a:rPr>
              <a:t>-1  </a:t>
            </a:r>
            <a:r>
              <a:rPr lang="fr-FR" dirty="0" smtClean="0">
                <a:sym typeface="Symbol"/>
              </a:rPr>
              <a:t> intégrées</a:t>
            </a:r>
            <a:endParaRPr lang="fr-FR" dirty="0" smtClean="0"/>
          </a:p>
        </p:txBody>
      </p:sp>
      <p:pic>
        <p:nvPicPr>
          <p:cNvPr id="15" name="Image 14" descr="sumLumiByD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284984"/>
            <a:ext cx="4091571" cy="2940174"/>
          </a:xfrm>
          <a:prstGeom prst="rect">
            <a:avLst/>
          </a:prstGeom>
        </p:spPr>
      </p:pic>
      <p:sp>
        <p:nvSpPr>
          <p:cNvPr id="18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7</a:t>
            </a:fld>
            <a:endParaRPr kumimoji="0" lang="en-US"/>
          </a:p>
        </p:txBody>
      </p:sp>
      <p:grpSp>
        <p:nvGrpSpPr>
          <p:cNvPr id="14" name="Groupe 13"/>
          <p:cNvGrpSpPr/>
          <p:nvPr/>
        </p:nvGrpSpPr>
        <p:grpSpPr>
          <a:xfrm>
            <a:off x="4283968" y="1844823"/>
            <a:ext cx="4777061" cy="4824537"/>
            <a:chOff x="2915816" y="525735"/>
            <a:chExt cx="6145213" cy="6143625"/>
          </a:xfrm>
        </p:grpSpPr>
        <p:pic>
          <p:nvPicPr>
            <p:cNvPr id="4" name="Picture 1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5816" y="525735"/>
              <a:ext cx="6145213" cy="6143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11"/>
            <p:cNvSpPr txBox="1"/>
            <p:nvPr/>
          </p:nvSpPr>
          <p:spPr>
            <a:xfrm>
              <a:off x="3851920" y="4941168"/>
              <a:ext cx="731838" cy="3381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  <a:latin typeface="+mn-lt"/>
                </a:rPr>
                <a:t>75 ns</a:t>
              </a:r>
            </a:p>
          </p:txBody>
        </p:sp>
        <p:sp>
          <p:nvSpPr>
            <p:cNvPr id="6" name="TextBox 12"/>
            <p:cNvSpPr txBox="1"/>
            <p:nvPr/>
          </p:nvSpPr>
          <p:spPr>
            <a:xfrm>
              <a:off x="4355976" y="2780928"/>
              <a:ext cx="1189037" cy="5842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FF0000"/>
                  </a:solidFill>
                  <a:latin typeface="+mn-lt"/>
                </a:rPr>
                <a:t>50 ns</a:t>
              </a:r>
            </a:p>
            <a:p>
              <a:pPr algn="ctr">
                <a:defRPr/>
              </a:pPr>
              <a:r>
                <a:rPr lang="en-US" sz="1600" b="1" dirty="0">
                  <a:solidFill>
                    <a:srgbClr val="FF0000"/>
                  </a:solidFill>
                  <a:latin typeface="+mn-lt"/>
                </a:rPr>
                <a:t>increase k</a:t>
              </a:r>
            </a:p>
          </p:txBody>
        </p:sp>
        <p:sp>
          <p:nvSpPr>
            <p:cNvPr id="7" name="TextBox 15"/>
            <p:cNvSpPr txBox="1"/>
            <p:nvPr/>
          </p:nvSpPr>
          <p:spPr>
            <a:xfrm>
              <a:off x="5364088" y="1916832"/>
              <a:ext cx="1222375" cy="5857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FF0000"/>
                  </a:solidFill>
                  <a:latin typeface="+mn-lt"/>
                </a:rPr>
                <a:t>Reduce </a:t>
              </a:r>
              <a:r>
                <a:rPr lang="en-US" sz="1600" b="1" dirty="0">
                  <a:solidFill>
                    <a:srgbClr val="FF0000"/>
                  </a:solidFill>
                  <a:latin typeface="Symbol" pitchFamily="18" charset="2"/>
                </a:rPr>
                <a:t>e</a:t>
              </a:r>
              <a:r>
                <a:rPr lang="en-US" sz="1600" b="1" dirty="0">
                  <a:solidFill>
                    <a:srgbClr val="FF0000"/>
                  </a:solidFill>
                  <a:latin typeface="+mn-lt"/>
                </a:rPr>
                <a:t>,</a:t>
              </a:r>
            </a:p>
            <a:p>
              <a:pPr algn="ctr">
                <a:defRPr/>
              </a:pPr>
              <a:r>
                <a:rPr lang="en-US" sz="1600" b="1" dirty="0">
                  <a:solidFill>
                    <a:srgbClr val="FF0000"/>
                  </a:solidFill>
                  <a:latin typeface="+mn-lt"/>
                </a:rPr>
                <a:t>increase N</a:t>
              </a:r>
            </a:p>
          </p:txBody>
        </p:sp>
        <p:sp>
          <p:nvSpPr>
            <p:cNvPr id="8" name="TextBox 16"/>
            <p:cNvSpPr txBox="1"/>
            <p:nvPr/>
          </p:nvSpPr>
          <p:spPr>
            <a:xfrm>
              <a:off x="6228184" y="1196752"/>
              <a:ext cx="801687" cy="3397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FF0000"/>
                  </a:solidFill>
                  <a:latin typeface="Symbol" pitchFamily="18" charset="2"/>
                </a:rPr>
                <a:t>b</a:t>
              </a:r>
              <a:r>
                <a:rPr lang="en-US" sz="1600" b="1" dirty="0">
                  <a:solidFill>
                    <a:srgbClr val="FF0000"/>
                  </a:solidFill>
                  <a:latin typeface="+mn-lt"/>
                </a:rPr>
                <a:t>* 1 m</a:t>
              </a:r>
            </a:p>
          </p:txBody>
        </p:sp>
        <p:cxnSp>
          <p:nvCxnSpPr>
            <p:cNvPr id="9" name="Straight Arrow Connector 18"/>
            <p:cNvCxnSpPr>
              <a:cxnSpLocks noChangeShapeType="1"/>
            </p:cNvCxnSpPr>
            <p:nvPr/>
          </p:nvCxnSpPr>
          <p:spPr bwMode="auto">
            <a:xfrm>
              <a:off x="7020272" y="1268760"/>
              <a:ext cx="230188" cy="652463"/>
            </a:xfrm>
            <a:prstGeom prst="straightConnector1">
              <a:avLst/>
            </a:prstGeom>
            <a:noFill/>
            <a:ln w="28575" algn="ctr">
              <a:solidFill>
                <a:srgbClr val="FF3300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Straight Arrow Connector 19"/>
            <p:cNvCxnSpPr>
              <a:cxnSpLocks noChangeShapeType="1"/>
            </p:cNvCxnSpPr>
            <p:nvPr/>
          </p:nvCxnSpPr>
          <p:spPr bwMode="auto">
            <a:xfrm>
              <a:off x="6012160" y="2564904"/>
              <a:ext cx="538162" cy="768350"/>
            </a:xfrm>
            <a:prstGeom prst="straightConnector1">
              <a:avLst/>
            </a:prstGeom>
            <a:noFill/>
            <a:ln w="28575" algn="ctr">
              <a:solidFill>
                <a:srgbClr val="FF3300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Straight Arrow Connector 20"/>
            <p:cNvCxnSpPr>
              <a:cxnSpLocks noChangeShapeType="1"/>
            </p:cNvCxnSpPr>
            <p:nvPr/>
          </p:nvCxnSpPr>
          <p:spPr bwMode="auto">
            <a:xfrm flipH="1">
              <a:off x="4788024" y="3429000"/>
              <a:ext cx="76200" cy="1574800"/>
            </a:xfrm>
            <a:prstGeom prst="straightConnector1">
              <a:avLst/>
            </a:prstGeom>
            <a:noFill/>
            <a:ln w="28575" algn="ctr">
              <a:solidFill>
                <a:srgbClr val="FF3300"/>
              </a:solidFill>
              <a:round/>
              <a:headEnd/>
              <a:tailEnd type="triangle" w="med" len="med"/>
            </a:ln>
          </p:spPr>
        </p:cxnSp>
        <p:cxnSp>
          <p:nvCxnSpPr>
            <p:cNvPr id="12" name="Straight Arrow Connector 20"/>
            <p:cNvCxnSpPr>
              <a:cxnSpLocks noChangeShapeType="1"/>
            </p:cNvCxnSpPr>
            <p:nvPr/>
          </p:nvCxnSpPr>
          <p:spPr bwMode="auto">
            <a:xfrm>
              <a:off x="4860032" y="3429000"/>
              <a:ext cx="555625" cy="652462"/>
            </a:xfrm>
            <a:prstGeom prst="straightConnector1">
              <a:avLst/>
            </a:prstGeom>
            <a:noFill/>
            <a:ln w="28575" algn="ctr">
              <a:solidFill>
                <a:srgbClr val="FF3300"/>
              </a:solidFill>
              <a:round/>
              <a:headEnd/>
              <a:tailEnd type="triangle" w="med" len="med"/>
            </a:ln>
          </p:spPr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2"/>
          <p:cNvSpPr>
            <a:spLocks noGrp="1" noChangeArrowheads="1"/>
          </p:cNvSpPr>
          <p:nvPr>
            <p:ph type="title"/>
          </p:nvPr>
        </p:nvSpPr>
        <p:spPr>
          <a:xfrm>
            <a:off x="794320" y="227112"/>
            <a:ext cx="8458200" cy="6096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Complexité d’une collision au LHC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454422"/>
            <a:ext cx="8575431" cy="5214938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Section efficace proton-proton</a:t>
            </a:r>
          </a:p>
          <a:p>
            <a:pPr lvl="1"/>
            <a:r>
              <a:rPr lang="fr-FR" dirty="0" smtClean="0"/>
              <a:t>Dominée par les processus mous   (« minimum </a:t>
            </a:r>
            <a:r>
              <a:rPr lang="fr-FR" dirty="0" err="1" smtClean="0"/>
              <a:t>bias</a:t>
            </a:r>
            <a:r>
              <a:rPr lang="fr-FR" dirty="0" smtClean="0"/>
              <a:t> »)</a:t>
            </a:r>
          </a:p>
          <a:p>
            <a:pPr lvl="1"/>
            <a:r>
              <a:rPr lang="fr-FR" dirty="0" smtClean="0"/>
              <a:t> </a:t>
            </a:r>
            <a:r>
              <a:rPr lang="fr-FR" dirty="0" smtClean="0">
                <a:latin typeface="Symbol" pitchFamily="18" charset="2"/>
              </a:rPr>
              <a:t>s</a:t>
            </a:r>
            <a:r>
              <a:rPr lang="fr-FR" dirty="0" smtClean="0"/>
              <a:t> ~ 70 mb @ 7 </a:t>
            </a:r>
            <a:r>
              <a:rPr lang="fr-FR" dirty="0" err="1" smtClean="0"/>
              <a:t>TeV</a:t>
            </a:r>
            <a:endParaRPr lang="fr-FR" dirty="0" smtClean="0">
              <a:solidFill>
                <a:schemeClr val="accent1"/>
              </a:solidFill>
            </a:endParaRPr>
          </a:p>
          <a:p>
            <a:pPr lvl="1"/>
            <a:endParaRPr lang="fr-FR" dirty="0" smtClean="0"/>
          </a:p>
          <a:p>
            <a:r>
              <a:rPr lang="fr-FR" dirty="0" smtClean="0"/>
              <a:t>Processus « intéressant »: une aiguille dans</a:t>
            </a:r>
          </a:p>
          <a:p>
            <a:pPr>
              <a:buNone/>
            </a:pPr>
            <a:r>
              <a:rPr lang="fr-FR" dirty="0" smtClean="0"/>
              <a:t>     une botte de foin</a:t>
            </a:r>
          </a:p>
          <a:p>
            <a:pPr lvl="1"/>
            <a:r>
              <a:rPr lang="fr-FR" dirty="0" smtClean="0"/>
              <a:t>Interaction « dure » entre constituants</a:t>
            </a:r>
          </a:p>
          <a:p>
            <a:pPr lvl="2"/>
            <a:r>
              <a:rPr lang="fr-FR" sz="1800" dirty="0" smtClean="0"/>
              <a:t>grand transfert Q</a:t>
            </a:r>
            <a:r>
              <a:rPr lang="fr-FR" sz="1800" baseline="30000" dirty="0" smtClean="0"/>
              <a:t>2 </a:t>
            </a:r>
            <a:r>
              <a:rPr lang="fr-FR" sz="1800" dirty="0" smtClean="0"/>
              <a:t>( &gt; </a:t>
            </a:r>
            <a:r>
              <a:rPr lang="fr-FR" sz="1800" dirty="0" err="1" smtClean="0"/>
              <a:t>qques</a:t>
            </a:r>
            <a:r>
              <a:rPr lang="fr-FR" sz="1800" dirty="0" smtClean="0"/>
              <a:t> GeV</a:t>
            </a:r>
            <a:r>
              <a:rPr lang="fr-FR" sz="1800" baseline="30000" dirty="0" smtClean="0"/>
              <a:t>2</a:t>
            </a:r>
            <a:r>
              <a:rPr lang="fr-FR" sz="1800" dirty="0" smtClean="0"/>
              <a:t>)</a:t>
            </a:r>
            <a:r>
              <a:rPr lang="fr-FR" sz="1800" baseline="30000" dirty="0" smtClean="0"/>
              <a:t> </a:t>
            </a:r>
          </a:p>
          <a:p>
            <a:pPr lvl="2">
              <a:buFontTx/>
              <a:buNone/>
            </a:pPr>
            <a:r>
              <a:rPr lang="fr-FR" sz="1800" dirty="0" smtClean="0"/>
              <a:t>	=&gt; exploration « haute énergie »</a:t>
            </a:r>
          </a:p>
          <a:p>
            <a:pPr lvl="2"/>
            <a:r>
              <a:rPr lang="fr-FR" sz="1800" dirty="0" smtClean="0"/>
              <a:t>section efficace faible</a:t>
            </a:r>
          </a:p>
          <a:p>
            <a:pPr lvl="2"/>
            <a:r>
              <a:rPr lang="fr-FR" sz="1800" dirty="0" smtClean="0"/>
              <a:t>calculs </a:t>
            </a:r>
            <a:r>
              <a:rPr lang="fr-FR" sz="1800" dirty="0" err="1" smtClean="0"/>
              <a:t>perturbatifs</a:t>
            </a:r>
            <a:r>
              <a:rPr lang="fr-FR" sz="1800" dirty="0" smtClean="0"/>
              <a:t> possibles et précis</a:t>
            </a:r>
          </a:p>
          <a:p>
            <a:pPr lvl="1"/>
            <a:endParaRPr lang="fr-FR" dirty="0" smtClean="0"/>
          </a:p>
          <a:p>
            <a:pPr lvl="1"/>
            <a:r>
              <a:rPr lang="fr-FR" dirty="0" err="1" smtClean="0"/>
              <a:t>Evénément</a:t>
            </a:r>
            <a:r>
              <a:rPr lang="fr-FR" dirty="0" smtClean="0"/>
              <a:t> sous-jacent dû aux quarks et gluons</a:t>
            </a:r>
          </a:p>
          <a:p>
            <a:pPr lvl="1">
              <a:buNone/>
            </a:pPr>
            <a:r>
              <a:rPr lang="fr-FR" dirty="0" smtClean="0"/>
              <a:t>    « spectateurs »</a:t>
            </a:r>
          </a:p>
          <a:p>
            <a:pPr lvl="2"/>
            <a:r>
              <a:rPr lang="fr-FR" sz="1800" dirty="0" smtClean="0"/>
              <a:t>Ressemble à un événement « minimum </a:t>
            </a:r>
            <a:r>
              <a:rPr lang="fr-FR" sz="1800" dirty="0" err="1" smtClean="0"/>
              <a:t>bias</a:t>
            </a:r>
            <a:r>
              <a:rPr lang="fr-FR" sz="1800" dirty="0" smtClean="0"/>
              <a:t> »</a:t>
            </a:r>
          </a:p>
          <a:p>
            <a:pPr lvl="2"/>
            <a:r>
              <a:rPr lang="fr-FR" sz="1800" dirty="0" smtClean="0"/>
              <a:t>Difficile à calculer</a:t>
            </a:r>
          </a:p>
          <a:p>
            <a:pPr lvl="2">
              <a:buNone/>
            </a:pPr>
            <a:endParaRPr lang="fr-FR" sz="1800" dirty="0" smtClean="0"/>
          </a:p>
          <a:p>
            <a:pPr lvl="1"/>
            <a:endParaRPr lang="fr-FR" dirty="0" smtClean="0"/>
          </a:p>
          <a:p>
            <a:endParaRPr lang="fr-FR" b="0" dirty="0" smtClean="0"/>
          </a:p>
        </p:txBody>
      </p:sp>
      <p:pic>
        <p:nvPicPr>
          <p:cNvPr id="23555" name="Picture 4" descr="coll300"/>
          <p:cNvPicPr>
            <a:picLocks noChangeAspect="1" noChangeArrowheads="1"/>
          </p:cNvPicPr>
          <p:nvPr/>
        </p:nvPicPr>
        <p:blipFill>
          <a:blip r:embed="rId2" cstate="print">
            <a:lum bright="-32000" contrast="48000"/>
          </a:blip>
          <a:srcRect/>
          <a:stretch>
            <a:fillRect/>
          </a:stretch>
        </p:blipFill>
        <p:spPr bwMode="auto">
          <a:xfrm>
            <a:off x="7956376" y="0"/>
            <a:ext cx="1174830" cy="1465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2132856"/>
            <a:ext cx="3033484" cy="403384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8</a:t>
            </a:fld>
            <a:endParaRPr kumimoji="0"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Complexité d’une collision au LHC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0" y="1628800"/>
            <a:ext cx="8153400" cy="4495800"/>
          </a:xfrm>
        </p:spPr>
        <p:txBody>
          <a:bodyPr/>
          <a:lstStyle/>
          <a:p>
            <a:r>
              <a:rPr lang="fr-FR" dirty="0" smtClean="0"/>
              <a:t>L’effet d’empilement</a:t>
            </a:r>
          </a:p>
          <a:p>
            <a:pPr lvl="1"/>
            <a:r>
              <a:rPr lang="fr-FR" dirty="0" smtClean="0"/>
              <a:t>A la luminosité actuelle, 12 interactions</a:t>
            </a:r>
          </a:p>
          <a:p>
            <a:pPr lvl="1">
              <a:buNone/>
            </a:pPr>
            <a:r>
              <a:rPr lang="fr-FR" dirty="0" smtClean="0"/>
              <a:t>     inélastiques en moyenne/collision</a:t>
            </a:r>
          </a:p>
          <a:p>
            <a:pPr lvl="2"/>
            <a:r>
              <a:rPr lang="fr-FR" dirty="0" smtClean="0"/>
              <a:t> Empilement d’événements se </a:t>
            </a:r>
          </a:p>
          <a:p>
            <a:pPr lvl="2">
              <a:buNone/>
            </a:pPr>
            <a:r>
              <a:rPr lang="fr-FR" dirty="0" smtClean="0"/>
              <a:t>    superposant à l’événement  intéressant</a:t>
            </a:r>
          </a:p>
          <a:p>
            <a:pPr lvl="2"/>
            <a:r>
              <a:rPr lang="fr-FR" dirty="0" smtClean="0"/>
              <a:t> Exemple: événement Z</a:t>
            </a:r>
            <a:r>
              <a:rPr lang="fr-FR" dirty="0" smtClean="0">
                <a:sym typeface="Wingdings" pitchFamily="2" charset="2"/>
              </a:rPr>
              <a:t>µµ avec 11 vertex</a:t>
            </a:r>
          </a:p>
          <a:p>
            <a:pPr lvl="2">
              <a:buNone/>
            </a:pPr>
            <a:r>
              <a:rPr lang="fr-FR" dirty="0" smtClean="0">
                <a:sym typeface="Wingdings" pitchFamily="2" charset="2"/>
              </a:rPr>
              <a:t>    primaires</a:t>
            </a:r>
            <a:r>
              <a:rPr lang="fr-FR" dirty="0" smtClean="0"/>
              <a:t> </a:t>
            </a:r>
          </a:p>
          <a:p>
            <a:pPr lvl="2">
              <a:buNone/>
            </a:pPr>
            <a:endParaRPr lang="fr-FR" dirty="0" smtClean="0"/>
          </a:p>
          <a:p>
            <a:pPr lvl="1"/>
            <a:r>
              <a:rPr lang="fr-FR" dirty="0" smtClean="0"/>
              <a:t>Monte Carlo pondéré % données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Travail en cours sur les algorithmes de reconstruction</a:t>
            </a:r>
          </a:p>
          <a:p>
            <a:pPr lvl="2">
              <a:buNone/>
            </a:pPr>
            <a:endParaRPr lang="fr-FR" dirty="0" smtClean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500536"/>
            <a:ext cx="3024336" cy="2173741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645024"/>
            <a:ext cx="30575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9</a:t>
            </a:fld>
            <a:endParaRPr kumimoji="0"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Des collisions aux résultats de physique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Traitement des données acquises par les détecteurs</a:t>
            </a:r>
          </a:p>
          <a:p>
            <a:pPr lvl="1"/>
            <a:r>
              <a:rPr lang="fr-FR" dirty="0" smtClean="0"/>
              <a:t>Tri nécessaire: </a:t>
            </a:r>
          </a:p>
          <a:p>
            <a:pPr lvl="2"/>
            <a:r>
              <a:rPr lang="fr-FR" dirty="0" smtClean="0"/>
              <a:t>Evénements banals nombreux, intéressants rares</a:t>
            </a:r>
          </a:p>
          <a:p>
            <a:pPr lvl="2"/>
            <a:r>
              <a:rPr lang="fr-FR" dirty="0" smtClean="0"/>
              <a:t>Passer de 20 MHz à 100 Hz : 3 niveaux de trigger</a:t>
            </a:r>
          </a:p>
          <a:p>
            <a:pPr lvl="2">
              <a:buNone/>
            </a:pPr>
            <a:endParaRPr lang="fr-FR" dirty="0" smtClean="0"/>
          </a:p>
          <a:p>
            <a:pPr lvl="1"/>
            <a:r>
              <a:rPr lang="fr-FR" dirty="0" smtClean="0"/>
              <a:t>Traitement des données, analyse, simulation:</a:t>
            </a:r>
          </a:p>
          <a:p>
            <a:pPr lvl="2"/>
            <a:r>
              <a:rPr lang="fr-FR" dirty="0" smtClean="0"/>
              <a:t>Grille de calcul  indispensable</a:t>
            </a:r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endParaRPr lang="fr-FR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7596336" y="1084659"/>
            <a:ext cx="1441302" cy="3928517"/>
            <a:chOff x="4312" y="0"/>
            <a:chExt cx="2097" cy="4320"/>
          </a:xfrm>
        </p:grpSpPr>
        <p:pic>
          <p:nvPicPr>
            <p:cNvPr id="5" name="Picture 8" descr="cdpile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12" y="0"/>
              <a:ext cx="2097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4420" y="1978"/>
              <a:ext cx="119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 i="1" dirty="0">
                  <a:latin typeface="Verdana" pitchFamily="34" charset="0"/>
                </a:rPr>
                <a:t>Concorde</a:t>
              </a:r>
            </a:p>
            <a:p>
              <a:r>
                <a:rPr lang="en-US" sz="1000" b="1" i="1" dirty="0">
                  <a:latin typeface="Verdana" pitchFamily="34" charset="0"/>
                </a:rPr>
                <a:t>(15 Km)</a:t>
              </a:r>
            </a:p>
          </p:txBody>
        </p:sp>
        <p:sp>
          <p:nvSpPr>
            <p:cNvPr id="7" name="Line 10"/>
            <p:cNvSpPr>
              <a:spLocks noChangeShapeType="1"/>
            </p:cNvSpPr>
            <p:nvPr/>
          </p:nvSpPr>
          <p:spPr bwMode="auto">
            <a:xfrm flipV="1">
              <a:off x="4656" y="1776"/>
              <a:ext cx="4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 Box 13"/>
            <p:cNvSpPr txBox="1">
              <a:spLocks noChangeArrowheads="1"/>
            </p:cNvSpPr>
            <p:nvPr/>
          </p:nvSpPr>
          <p:spPr bwMode="auto">
            <a:xfrm>
              <a:off x="4312" y="617"/>
              <a:ext cx="2092" cy="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 i="1">
                  <a:latin typeface="Verdana" pitchFamily="34" charset="0"/>
                </a:rPr>
                <a:t>Pile de CDs de </a:t>
              </a:r>
            </a:p>
            <a:p>
              <a:r>
                <a:rPr lang="en-US" sz="1000" b="1" i="1">
                  <a:latin typeface="Verdana" pitchFamily="34" charset="0"/>
                </a:rPr>
                <a:t>données pour </a:t>
              </a:r>
            </a:p>
            <a:p>
              <a:r>
                <a:rPr lang="en-US" sz="1000" b="1" i="1">
                  <a:latin typeface="Verdana" pitchFamily="34" charset="0"/>
                </a:rPr>
                <a:t>1 an de (~ 20 Km)</a:t>
              </a:r>
            </a:p>
          </p:txBody>
        </p:sp>
        <p:sp>
          <p:nvSpPr>
            <p:cNvPr id="9" name="Text Box 15"/>
            <p:cNvSpPr txBox="1">
              <a:spLocks noChangeArrowheads="1"/>
            </p:cNvSpPr>
            <p:nvPr/>
          </p:nvSpPr>
          <p:spPr bwMode="auto">
            <a:xfrm>
              <a:off x="4416" y="2799"/>
              <a:ext cx="1173" cy="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 i="1" dirty="0">
                  <a:latin typeface="Verdana" pitchFamily="34" charset="0"/>
                </a:rPr>
                <a:t>Mt. Blanc</a:t>
              </a:r>
            </a:p>
            <a:p>
              <a:r>
                <a:rPr lang="en-US" sz="1000" b="1" i="1" dirty="0">
                  <a:latin typeface="Verdana" pitchFamily="34" charset="0"/>
                </a:rPr>
                <a:t>(4.8 Km</a:t>
              </a:r>
              <a:r>
                <a:rPr lang="en-US" sz="1100" b="1" i="1" dirty="0">
                  <a:latin typeface="Verdana" pitchFamily="34" charset="0"/>
                </a:rPr>
                <a:t>)</a:t>
              </a:r>
            </a:p>
          </p:txBody>
        </p: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>
              <a:off x="4992" y="3360"/>
              <a:ext cx="14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1" name="Image 1" descr="image001"/>
          <p:cNvPicPr>
            <a:picLocks noChangeAspect="1" noChangeArrowheads="1"/>
          </p:cNvPicPr>
          <p:nvPr/>
        </p:nvPicPr>
        <p:blipFill>
          <a:blip r:embed="rId3" cstate="print"/>
          <a:srcRect l="41586" t="2502"/>
          <a:stretch>
            <a:fillRect/>
          </a:stretch>
        </p:blipFill>
        <p:spPr bwMode="auto">
          <a:xfrm>
            <a:off x="4716016" y="3861048"/>
            <a:ext cx="2807683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10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94320" y="0"/>
            <a:ext cx="8458200" cy="504825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Le détecteur ATLAS : un géant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 l="3401" t="11903" r="6079" b="21011"/>
          <a:stretch>
            <a:fillRect/>
          </a:stretch>
        </p:blipFill>
        <p:spPr bwMode="auto">
          <a:xfrm>
            <a:off x="621323" y="1196976"/>
            <a:ext cx="5250474" cy="501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Line 4"/>
          <p:cNvSpPr>
            <a:spLocks noChangeShapeType="1"/>
          </p:cNvSpPr>
          <p:nvPr/>
        </p:nvSpPr>
        <p:spPr bwMode="auto">
          <a:xfrm flipH="1">
            <a:off x="194896" y="2719388"/>
            <a:ext cx="664698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 flipV="1">
            <a:off x="89390" y="3657600"/>
            <a:ext cx="464526" cy="7143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 flipV="1">
            <a:off x="6100397" y="2768600"/>
            <a:ext cx="464526" cy="7143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 flipV="1">
            <a:off x="753207" y="5300664"/>
            <a:ext cx="5517174" cy="11525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621323" y="1844675"/>
            <a:ext cx="0" cy="46799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2929305" y="5970588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fr-FR">
                <a:solidFill>
                  <a:schemeClr val="tx1"/>
                </a:solidFill>
                <a:latin typeface="Times" pitchFamily="18" charset="0"/>
              </a:rPr>
              <a:t>45 m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52754" y="2540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fr-FR">
                <a:solidFill>
                  <a:schemeClr val="tx1"/>
                </a:solidFill>
                <a:latin typeface="Times" pitchFamily="18" charset="0"/>
              </a:rPr>
              <a:t>25 m</a:t>
            </a:r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 flipV="1">
            <a:off x="5672505" y="1557338"/>
            <a:ext cx="465992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6138497" y="1196976"/>
            <a:ext cx="22108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fr-FR" sz="1800" dirty="0">
                <a:solidFill>
                  <a:schemeClr val="tx1"/>
                </a:solidFill>
                <a:latin typeface="Times" pitchFamily="18" charset="0"/>
              </a:rPr>
              <a:t>aimant </a:t>
            </a:r>
            <a:r>
              <a:rPr lang="fr-FR" sz="1800" dirty="0" err="1">
                <a:solidFill>
                  <a:schemeClr val="tx1"/>
                </a:solidFill>
                <a:latin typeface="Times" pitchFamily="18" charset="0"/>
              </a:rPr>
              <a:t>toroïde</a:t>
            </a:r>
            <a:r>
              <a:rPr lang="fr-FR" sz="1800" dirty="0">
                <a:solidFill>
                  <a:schemeClr val="tx1"/>
                </a:solidFill>
                <a:latin typeface="Times" pitchFamily="18" charset="0"/>
              </a:rPr>
              <a:t> central</a:t>
            </a:r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3678115" y="3716338"/>
            <a:ext cx="2526323" cy="1008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5968512" y="4365625"/>
            <a:ext cx="293956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sz="1800" dirty="0">
                <a:solidFill>
                  <a:schemeClr val="tx1"/>
                </a:solidFill>
                <a:latin typeface="Times" pitchFamily="18" charset="0"/>
              </a:rPr>
              <a:t>calorimètres électromagnétiques</a:t>
            </a:r>
          </a:p>
          <a:p>
            <a:pPr algn="l"/>
            <a:r>
              <a:rPr lang="fr-FR" sz="1800" dirty="0">
                <a:solidFill>
                  <a:schemeClr val="tx1"/>
                </a:solidFill>
                <a:latin typeface="Times" pitchFamily="18" charset="0"/>
              </a:rPr>
              <a:t>Pb(accordéon)/Ar liquide</a:t>
            </a:r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>
            <a:off x="4875335" y="1844675"/>
            <a:ext cx="1329103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6204439" y="1779588"/>
            <a:ext cx="195438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fr-FR" sz="1800">
                <a:solidFill>
                  <a:schemeClr val="tx1"/>
                </a:solidFill>
                <a:latin typeface="Times" pitchFamily="18" charset="0"/>
              </a:rPr>
              <a:t>détecteurs à muons</a:t>
            </a:r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V="1">
            <a:off x="5568462" y="2492376"/>
            <a:ext cx="864577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474" name="Text Box 18"/>
          <p:cNvSpPr txBox="1">
            <a:spLocks noChangeArrowheads="1"/>
          </p:cNvSpPr>
          <p:nvPr/>
        </p:nvSpPr>
        <p:spPr bwMode="auto">
          <a:xfrm>
            <a:off x="6367097" y="2276476"/>
            <a:ext cx="20826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fr-FR" sz="1800">
                <a:solidFill>
                  <a:schemeClr val="tx1"/>
                </a:solidFill>
                <a:latin typeface="Times" pitchFamily="18" charset="0"/>
              </a:rPr>
              <a:t>aimant toroïde avant</a:t>
            </a:r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>
            <a:off x="3544766" y="3498850"/>
            <a:ext cx="2593731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476" name="Text Box 20"/>
          <p:cNvSpPr txBox="1">
            <a:spLocks noChangeArrowheads="1"/>
          </p:cNvSpPr>
          <p:nvPr/>
        </p:nvSpPr>
        <p:spPr bwMode="auto">
          <a:xfrm>
            <a:off x="6138496" y="3140075"/>
            <a:ext cx="258917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fr-FR" sz="1800" dirty="0">
                <a:solidFill>
                  <a:schemeClr val="tx1"/>
                </a:solidFill>
                <a:latin typeface="Times" pitchFamily="18" charset="0"/>
              </a:rPr>
              <a:t>détecteur central de traces</a:t>
            </a:r>
          </a:p>
          <a:p>
            <a:pPr algn="l"/>
            <a:r>
              <a:rPr lang="fr-FR" sz="1800" dirty="0">
                <a:solidFill>
                  <a:schemeClr val="tx1"/>
                </a:solidFill>
                <a:latin typeface="Times" pitchFamily="18" charset="0"/>
              </a:rPr>
              <a:t>silicium / </a:t>
            </a:r>
            <a:r>
              <a:rPr lang="fr-FR" sz="1800" dirty="0" smtClean="0">
                <a:solidFill>
                  <a:schemeClr val="tx1"/>
                </a:solidFill>
                <a:latin typeface="Times" pitchFamily="18" charset="0"/>
              </a:rPr>
              <a:t>tubes à fils</a:t>
            </a:r>
            <a:endParaRPr lang="fr-FR" sz="1800" dirty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>
            <a:off x="3478823" y="3932238"/>
            <a:ext cx="2725615" cy="1800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478" name="Text Box 22"/>
          <p:cNvSpPr txBox="1">
            <a:spLocks noChangeArrowheads="1"/>
          </p:cNvSpPr>
          <p:nvPr/>
        </p:nvSpPr>
        <p:spPr bwMode="auto">
          <a:xfrm>
            <a:off x="6167805" y="5300664"/>
            <a:ext cx="282086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sz="1800" dirty="0">
                <a:solidFill>
                  <a:schemeClr val="tx1"/>
                </a:solidFill>
                <a:latin typeface="Times" pitchFamily="18" charset="0"/>
              </a:rPr>
              <a:t>calorimètres hadroniques</a:t>
            </a:r>
          </a:p>
          <a:p>
            <a:pPr algn="l"/>
            <a:r>
              <a:rPr lang="fr-FR" sz="1800" dirty="0">
                <a:solidFill>
                  <a:schemeClr val="tx1"/>
                </a:solidFill>
                <a:latin typeface="Times" pitchFamily="18" charset="0"/>
              </a:rPr>
              <a:t>central: scintillateurs</a:t>
            </a:r>
          </a:p>
          <a:p>
            <a:pPr algn="l"/>
            <a:r>
              <a:rPr lang="fr-FR" sz="1800" dirty="0">
                <a:solidFill>
                  <a:schemeClr val="tx1"/>
                </a:solidFill>
                <a:latin typeface="Times" pitchFamily="18" charset="0"/>
              </a:rPr>
              <a:t>avant: argon liquide</a:t>
            </a:r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>
            <a:off x="3678116" y="3644901"/>
            <a:ext cx="2460381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480" name="Text Box 24"/>
          <p:cNvSpPr txBox="1">
            <a:spLocks noChangeArrowheads="1"/>
          </p:cNvSpPr>
          <p:nvPr/>
        </p:nvSpPr>
        <p:spPr bwMode="auto">
          <a:xfrm>
            <a:off x="6204439" y="3716338"/>
            <a:ext cx="22236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fr-FR" sz="1800" dirty="0">
                <a:solidFill>
                  <a:schemeClr val="tx1"/>
                </a:solidFill>
                <a:latin typeface="Times" pitchFamily="18" charset="0"/>
              </a:rPr>
              <a:t>solénoïde </a:t>
            </a:r>
            <a:r>
              <a:rPr lang="fr-FR" sz="1800" dirty="0" smtClean="0">
                <a:solidFill>
                  <a:schemeClr val="tx1"/>
                </a:solidFill>
                <a:latin typeface="Times" pitchFamily="18" charset="0"/>
              </a:rPr>
              <a:t>central (2T)</a:t>
            </a:r>
            <a:endParaRPr lang="fr-FR" sz="1800" dirty="0">
              <a:solidFill>
                <a:schemeClr val="tx1"/>
              </a:solidFill>
              <a:latin typeface="Times" pitchFamily="18" charset="0"/>
            </a:endParaRPr>
          </a:p>
        </p:txBody>
      </p:sp>
      <p:pic>
        <p:nvPicPr>
          <p:cNvPr id="19481" name="Picture 25" descr="MCj0217042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3708" y="5819776"/>
            <a:ext cx="19929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7"/>
          <p:cNvSpPr/>
          <p:nvPr/>
        </p:nvSpPr>
        <p:spPr>
          <a:xfrm>
            <a:off x="1331640" y="548680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dirty="0" smtClean="0"/>
              <a:t>38 pays, 174 laboratoires, 3000 chercheurs, 1000 étudiants</a:t>
            </a:r>
          </a:p>
        </p:txBody>
      </p:sp>
      <p:sp>
        <p:nvSpPr>
          <p:cNvPr id="30" name="Espace réservé du numéro de diapositive 2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11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détecteur ATLAS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0" y="1403176"/>
            <a:ext cx="7521575" cy="5410200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Pré-requis:</a:t>
            </a:r>
          </a:p>
          <a:p>
            <a:pPr lvl="1"/>
            <a:r>
              <a:rPr lang="fr-FR" dirty="0" smtClean="0"/>
              <a:t>Haute granularité</a:t>
            </a:r>
          </a:p>
          <a:p>
            <a:pPr lvl="1"/>
            <a:r>
              <a:rPr lang="fr-FR" dirty="0" smtClean="0"/>
              <a:t> Détecteurs rapides</a:t>
            </a:r>
          </a:p>
          <a:p>
            <a:pPr lvl="1"/>
            <a:r>
              <a:rPr lang="fr-FR" dirty="0" smtClean="0"/>
              <a:t>Résistants aux radiations</a:t>
            </a:r>
          </a:p>
          <a:p>
            <a:pPr lvl="1"/>
            <a:r>
              <a:rPr lang="fr-FR" dirty="0" smtClean="0"/>
              <a:t>Couverture 4pi</a:t>
            </a:r>
          </a:p>
          <a:p>
            <a:r>
              <a:rPr lang="fr-FR" dirty="0" smtClean="0"/>
              <a:t>Caractéristiques:</a:t>
            </a:r>
          </a:p>
          <a:p>
            <a:pPr lvl="1"/>
            <a:r>
              <a:rPr lang="fr-FR" dirty="0" smtClean="0"/>
              <a:t>Détecteur interne:</a:t>
            </a:r>
          </a:p>
          <a:p>
            <a:pPr lvl="2"/>
            <a:r>
              <a:rPr lang="el-GR" dirty="0" smtClean="0"/>
              <a:t>σ/</a:t>
            </a:r>
            <a:r>
              <a:rPr lang="fr-FR" dirty="0" err="1" smtClean="0"/>
              <a:t>p</a:t>
            </a:r>
            <a:r>
              <a:rPr lang="fr-FR" sz="900" dirty="0" err="1" smtClean="0"/>
              <a:t>T</a:t>
            </a:r>
            <a:r>
              <a:rPr lang="fr-FR" sz="900" dirty="0" smtClean="0"/>
              <a:t> </a:t>
            </a:r>
            <a:r>
              <a:rPr lang="fr-FR" dirty="0" smtClean="0"/>
              <a:t>= 0.038%</a:t>
            </a:r>
            <a:r>
              <a:rPr lang="fr-FR" dirty="0" err="1" smtClean="0"/>
              <a:t>p</a:t>
            </a:r>
            <a:r>
              <a:rPr lang="fr-FR" sz="900" dirty="0" err="1" smtClean="0"/>
              <a:t>T</a:t>
            </a:r>
            <a:r>
              <a:rPr lang="fr-FR" sz="900" dirty="0" smtClean="0"/>
              <a:t> </a:t>
            </a:r>
            <a:r>
              <a:rPr lang="fr-FR" dirty="0" smtClean="0"/>
              <a:t>⨁1.5%</a:t>
            </a:r>
          </a:p>
          <a:p>
            <a:pPr lvl="1"/>
            <a:r>
              <a:rPr lang="fr-FR" dirty="0" smtClean="0"/>
              <a:t>Calo EM</a:t>
            </a:r>
          </a:p>
          <a:p>
            <a:pPr lvl="2"/>
            <a:r>
              <a:rPr lang="el-GR" dirty="0" smtClean="0"/>
              <a:t>σ/</a:t>
            </a:r>
            <a:r>
              <a:rPr lang="fr-FR" dirty="0" smtClean="0"/>
              <a:t>E = 10%/√E⨁0.7%</a:t>
            </a:r>
          </a:p>
          <a:p>
            <a:pPr lvl="1"/>
            <a:r>
              <a:rPr lang="fr-FR" dirty="0" smtClean="0"/>
              <a:t>Calo hadronique:</a:t>
            </a:r>
          </a:p>
          <a:p>
            <a:pPr lvl="2"/>
            <a:r>
              <a:rPr lang="el-GR" dirty="0" smtClean="0"/>
              <a:t>σ/</a:t>
            </a:r>
            <a:r>
              <a:rPr lang="fr-FR" dirty="0" smtClean="0"/>
              <a:t>E = 50%/√E⨁3%</a:t>
            </a:r>
          </a:p>
          <a:p>
            <a:pPr lvl="1"/>
            <a:r>
              <a:rPr lang="fr-FR" dirty="0" smtClean="0"/>
              <a:t>Spectromètre à muons:</a:t>
            </a:r>
          </a:p>
          <a:p>
            <a:pPr lvl="2"/>
            <a:r>
              <a:rPr lang="en-US" dirty="0" err="1" smtClean="0"/>
              <a:t>Δp</a:t>
            </a:r>
            <a:r>
              <a:rPr lang="en-US" sz="900" dirty="0" err="1" smtClean="0"/>
              <a:t>T</a:t>
            </a:r>
            <a:r>
              <a:rPr lang="en-US" dirty="0" smtClean="0"/>
              <a:t>/</a:t>
            </a:r>
            <a:r>
              <a:rPr lang="en-US" dirty="0" err="1" smtClean="0"/>
              <a:t>p</a:t>
            </a:r>
            <a:r>
              <a:rPr lang="en-US" sz="900" dirty="0" err="1" smtClean="0"/>
              <a:t>T</a:t>
            </a:r>
            <a:r>
              <a:rPr lang="en-US" dirty="0" smtClean="0"/>
              <a:t>&lt;10% </a:t>
            </a:r>
            <a:r>
              <a:rPr lang="en-US" dirty="0" err="1" smtClean="0"/>
              <a:t>jusqu’à</a:t>
            </a:r>
            <a:r>
              <a:rPr lang="en-US" dirty="0" smtClean="0"/>
              <a:t> 1 </a:t>
            </a:r>
            <a:r>
              <a:rPr lang="en-US" dirty="0" err="1" smtClean="0"/>
              <a:t>TeV</a:t>
            </a:r>
            <a:endParaRPr lang="fr-FR" dirty="0" smtClean="0"/>
          </a:p>
          <a:p>
            <a:pPr lvl="1"/>
            <a:endParaRPr lang="fr-FR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1385" y="1628800"/>
            <a:ext cx="4742615" cy="3866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12</a:t>
            </a:fld>
            <a:endParaRPr kumimoji="0"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détecteur ATLAS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0" y="1403176"/>
            <a:ext cx="7521575" cy="5410200"/>
          </a:xfrm>
        </p:spPr>
        <p:txBody>
          <a:bodyPr/>
          <a:lstStyle/>
          <a:p>
            <a:r>
              <a:rPr lang="fr-FR" dirty="0" smtClean="0"/>
              <a:t>Excellent fonctionnement:</a:t>
            </a:r>
          </a:p>
          <a:p>
            <a:pPr lvl="1"/>
            <a:r>
              <a:rPr lang="fr-FR" dirty="0" smtClean="0"/>
              <a:t>Efficacité d’enregistrement</a:t>
            </a:r>
          </a:p>
          <a:p>
            <a:pPr lvl="1">
              <a:buNone/>
            </a:pPr>
            <a:r>
              <a:rPr lang="fr-FR" dirty="0" smtClean="0"/>
              <a:t>    des données fournies par </a:t>
            </a:r>
          </a:p>
          <a:p>
            <a:pPr lvl="1">
              <a:buNone/>
            </a:pPr>
            <a:r>
              <a:rPr lang="fr-FR" dirty="0" smtClean="0"/>
              <a:t>    le LHC (&gt; 95%)</a:t>
            </a:r>
          </a:p>
          <a:p>
            <a:pPr lvl="1">
              <a:buNone/>
            </a:pPr>
            <a:endParaRPr lang="fr-FR" dirty="0" smtClean="0"/>
          </a:p>
          <a:p>
            <a:pPr lvl="1"/>
            <a:r>
              <a:rPr lang="fr-FR" dirty="0" smtClean="0"/>
              <a:t>Efficacité opérationnelle </a:t>
            </a:r>
          </a:p>
          <a:p>
            <a:pPr lvl="1">
              <a:buNone/>
            </a:pPr>
            <a:r>
              <a:rPr lang="fr-FR" dirty="0" smtClean="0"/>
              <a:t>    des sous-détecteurs (&gt;97%)</a:t>
            </a:r>
          </a:p>
          <a:p>
            <a:pPr lvl="1">
              <a:buNone/>
            </a:pPr>
            <a:endParaRPr lang="fr-FR" dirty="0" smtClean="0"/>
          </a:p>
          <a:p>
            <a:pPr lvl="1"/>
            <a:r>
              <a:rPr lang="fr-FR" dirty="0" smtClean="0"/>
              <a:t>Traitement des données</a:t>
            </a:r>
          </a:p>
          <a:p>
            <a:pPr lvl="2"/>
            <a:r>
              <a:rPr lang="fr-FR" dirty="0" smtClean="0"/>
              <a:t>800000 jobs/jour</a:t>
            </a:r>
          </a:p>
          <a:p>
            <a:pPr lvl="2"/>
            <a:r>
              <a:rPr lang="fr-FR" dirty="0" smtClean="0"/>
              <a:t>Appelé à augmenter!</a:t>
            </a:r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fr-FR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980728"/>
            <a:ext cx="4027765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656" y="4160465"/>
            <a:ext cx="4429344" cy="265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13</a:t>
            </a:fld>
            <a:endParaRPr kumimoji="0"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détecteur ATLAS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51520" y="1447800"/>
            <a:ext cx="8892480" cy="5410200"/>
          </a:xfrm>
        </p:spPr>
        <p:txBody>
          <a:bodyPr>
            <a:normAutofit/>
          </a:bodyPr>
          <a:lstStyle/>
          <a:p>
            <a:r>
              <a:rPr lang="fr-FR" dirty="0" smtClean="0"/>
              <a:t>Performances des algorithmes de reconstruction des leptons</a:t>
            </a:r>
          </a:p>
          <a:p>
            <a:pPr lvl="1"/>
            <a:r>
              <a:rPr lang="fr-FR" dirty="0" smtClean="0"/>
              <a:t>Electrons :</a:t>
            </a:r>
          </a:p>
          <a:p>
            <a:pPr lvl="2"/>
            <a:r>
              <a:rPr lang="fr-FR" dirty="0" smtClean="0"/>
              <a:t>Résolution, linéarité, efficacité en accord avec</a:t>
            </a:r>
          </a:p>
          <a:p>
            <a:pPr lvl="2">
              <a:buNone/>
            </a:pPr>
            <a:r>
              <a:rPr lang="fr-FR" dirty="0" smtClean="0"/>
              <a:t>    les prédictions</a:t>
            </a:r>
          </a:p>
          <a:p>
            <a:pPr lvl="2"/>
            <a:r>
              <a:rPr lang="fr-FR" dirty="0" smtClean="0"/>
              <a:t>Échelle d’énergie des électrons: 0.3 à 1.6 %</a:t>
            </a:r>
          </a:p>
          <a:p>
            <a:pPr lvl="2"/>
            <a:r>
              <a:rPr lang="fr-FR" dirty="0" smtClean="0"/>
              <a:t>Jusqu’à 1 </a:t>
            </a:r>
            <a:r>
              <a:rPr lang="fr-FR" dirty="0" err="1" smtClean="0"/>
              <a:t>TeV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Muons:</a:t>
            </a:r>
          </a:p>
          <a:p>
            <a:pPr lvl="2"/>
            <a:r>
              <a:rPr lang="fr-FR" dirty="0" smtClean="0"/>
              <a:t>Alignement, résolution, efficacité</a:t>
            </a:r>
          </a:p>
          <a:p>
            <a:pPr lvl="2">
              <a:buNone/>
            </a:pPr>
            <a:r>
              <a:rPr lang="fr-FR" dirty="0" smtClean="0"/>
              <a:t>    en très bon accord avec les prédictions</a:t>
            </a:r>
          </a:p>
          <a:p>
            <a:pPr lvl="2"/>
            <a:r>
              <a:rPr lang="fr-FR" dirty="0" smtClean="0"/>
              <a:t>Résolution à 1 </a:t>
            </a:r>
            <a:r>
              <a:rPr lang="fr-FR" dirty="0" err="1" smtClean="0"/>
              <a:t>TeV</a:t>
            </a:r>
            <a:r>
              <a:rPr lang="fr-FR" dirty="0" smtClean="0"/>
              <a:t>: </a:t>
            </a:r>
          </a:p>
          <a:p>
            <a:pPr lvl="2">
              <a:buNone/>
            </a:pPr>
            <a:r>
              <a:rPr lang="fr-FR" dirty="0" smtClean="0">
                <a:latin typeface="Symbol" pitchFamily="18" charset="2"/>
              </a:rPr>
              <a:t>      </a:t>
            </a:r>
            <a:r>
              <a:rPr lang="fr-FR" dirty="0" err="1" smtClean="0">
                <a:latin typeface="Symbol" pitchFamily="18" charset="2"/>
              </a:rPr>
              <a:t>D</a:t>
            </a:r>
            <a:r>
              <a:rPr lang="fr-FR" dirty="0" err="1" smtClean="0"/>
              <a:t>p</a:t>
            </a:r>
            <a:r>
              <a:rPr lang="fr-FR" baseline="-25000" dirty="0" err="1" smtClean="0"/>
              <a:t>T</a:t>
            </a:r>
            <a:r>
              <a:rPr lang="fr-FR" baseline="-25000" dirty="0" smtClean="0"/>
              <a:t>  </a:t>
            </a:r>
            <a:r>
              <a:rPr lang="fr-FR" dirty="0" smtClean="0"/>
              <a:t> / </a:t>
            </a:r>
            <a:r>
              <a:rPr lang="fr-FR" dirty="0" err="1" smtClean="0"/>
              <a:t>p</a:t>
            </a:r>
            <a:r>
              <a:rPr lang="fr-FR" baseline="-25000" dirty="0" err="1" smtClean="0"/>
              <a:t>T</a:t>
            </a:r>
            <a:r>
              <a:rPr lang="fr-FR" baseline="-25000" dirty="0" smtClean="0"/>
              <a:t>  </a:t>
            </a:r>
            <a:r>
              <a:rPr lang="fr-FR" dirty="0" smtClean="0"/>
              <a:t>= 13%</a:t>
            </a:r>
          </a:p>
          <a:p>
            <a:pPr lvl="1"/>
            <a:endParaRPr lang="fr-FR" dirty="0" smtClean="0"/>
          </a:p>
          <a:p>
            <a:pPr lvl="2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1352" y="2204864"/>
            <a:ext cx="3102648" cy="1823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98205" y="4753946"/>
            <a:ext cx="3482307" cy="1987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14</a:t>
            </a:fld>
            <a:endParaRPr kumimoji="0"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détecteur ATLAS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Reconstruction des photons:</a:t>
            </a:r>
          </a:p>
          <a:p>
            <a:pPr lvl="1"/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Energie transverse manquante:</a:t>
            </a:r>
          </a:p>
          <a:p>
            <a:pPr lvl="1"/>
            <a:r>
              <a:rPr lang="fr-FR" dirty="0" smtClean="0"/>
              <a:t>Résolution estimée sur un large spectre</a:t>
            </a:r>
          </a:p>
          <a:p>
            <a:pPr lvl="1"/>
            <a:r>
              <a:rPr lang="fr-FR" dirty="0" smtClean="0"/>
              <a:t>En accord avec la prédiction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lvl="1"/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700808"/>
            <a:ext cx="3717057" cy="2545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293096"/>
            <a:ext cx="3685431" cy="2240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15</a:t>
            </a:fld>
            <a:endParaRPr kumimoji="0"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détecteur ATLAS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07504" y="1600200"/>
            <a:ext cx="8153400" cy="4495800"/>
          </a:xfrm>
        </p:spPr>
        <p:txBody>
          <a:bodyPr/>
          <a:lstStyle/>
          <a:p>
            <a:r>
              <a:rPr lang="fr-FR" dirty="0" smtClean="0"/>
              <a:t>Performance des algorithmes de reconstruction: jets</a:t>
            </a:r>
          </a:p>
          <a:p>
            <a:pPr lvl="1"/>
            <a:r>
              <a:rPr lang="fr-FR" dirty="0" smtClean="0"/>
              <a:t>Précision sur l’échelle d’énergie des jets:</a:t>
            </a:r>
          </a:p>
          <a:p>
            <a:pPr lvl="2"/>
            <a:r>
              <a:rPr lang="fr-FR" dirty="0" smtClean="0"/>
              <a:t> &lt; 3% sur un large spectre en </a:t>
            </a:r>
            <a:r>
              <a:rPr lang="fr-FR" dirty="0" err="1" smtClean="0"/>
              <a:t>p</a:t>
            </a:r>
            <a:r>
              <a:rPr lang="fr-FR" baseline="-25000" dirty="0" err="1" smtClean="0"/>
              <a:t>T</a:t>
            </a:r>
            <a:endParaRPr lang="fr-FR" baseline="-25000" dirty="0" smtClean="0"/>
          </a:p>
          <a:p>
            <a:pPr lvl="2"/>
            <a:r>
              <a:rPr lang="fr-FR" baseline="-25000" dirty="0" smtClean="0"/>
              <a:t> </a:t>
            </a:r>
            <a:r>
              <a:rPr lang="fr-FR" dirty="0" smtClean="0"/>
              <a:t>Essentiel pour beaucoup d’analyses </a:t>
            </a:r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1"/>
            <a:r>
              <a:rPr lang="fr-FR" dirty="0" smtClean="0"/>
              <a:t>B-</a:t>
            </a:r>
            <a:r>
              <a:rPr lang="fr-FR" dirty="0" err="1" smtClean="0"/>
              <a:t>tagging</a:t>
            </a:r>
            <a:r>
              <a:rPr lang="fr-FR" dirty="0" smtClean="0"/>
              <a:t>: </a:t>
            </a:r>
          </a:p>
          <a:p>
            <a:pPr lvl="2"/>
            <a:r>
              <a:rPr lang="fr-FR" dirty="0" smtClean="0"/>
              <a:t>Algorithme actuellement utilisé:</a:t>
            </a:r>
          </a:p>
          <a:p>
            <a:pPr lvl="3"/>
            <a:r>
              <a:rPr lang="fr-FR" dirty="0" smtClean="0"/>
              <a:t>Efficacité : 40 à 60%</a:t>
            </a:r>
          </a:p>
          <a:p>
            <a:pPr lvl="3"/>
            <a:r>
              <a:rPr lang="fr-FR" dirty="0" smtClean="0"/>
              <a:t>Taux de mauvaise identification 0.2 à 1 %</a:t>
            </a:r>
          </a:p>
          <a:p>
            <a:pPr lvl="3"/>
            <a:r>
              <a:rPr lang="fr-FR" dirty="0" smtClean="0"/>
              <a:t>Pour </a:t>
            </a:r>
            <a:r>
              <a:rPr lang="fr-FR" dirty="0" err="1" smtClean="0"/>
              <a:t>p</a:t>
            </a:r>
            <a:r>
              <a:rPr lang="fr-FR" baseline="-25000" dirty="0" err="1" smtClean="0"/>
              <a:t>T</a:t>
            </a:r>
            <a:r>
              <a:rPr lang="fr-FR" baseline="-25000" dirty="0" smtClean="0"/>
              <a:t>  </a:t>
            </a:r>
            <a:r>
              <a:rPr lang="fr-FR" dirty="0" smtClean="0"/>
              <a:t> compris entre 20 et 150 </a:t>
            </a:r>
            <a:r>
              <a:rPr lang="fr-FR" dirty="0" err="1" smtClean="0"/>
              <a:t>GeV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baseline="-25000" dirty="0" smtClean="0"/>
          </a:p>
          <a:p>
            <a:pPr lvl="1"/>
            <a:endParaRPr lang="fr-FR" baseline="-25000" dirty="0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132856"/>
            <a:ext cx="2774082" cy="1904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8607" y="4365104"/>
            <a:ext cx="3165393" cy="2270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16</a:t>
            </a:fld>
            <a:endParaRPr kumimoji="0"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1628800"/>
            <a:ext cx="7772400" cy="1500187"/>
          </a:xfrm>
        </p:spPr>
        <p:txBody>
          <a:bodyPr/>
          <a:lstStyle/>
          <a:p>
            <a:pPr eaLnBrk="1" hangingPunct="1"/>
            <a:r>
              <a:rPr lang="fr-FR" dirty="0" smtClean="0"/>
              <a:t>Le Modèle Standard revisité par ATLAS</a:t>
            </a:r>
          </a:p>
          <a:p>
            <a:pPr eaLnBrk="1" hangingPunct="1"/>
            <a:endParaRPr lang="fr-FR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17</a:t>
            </a:fld>
            <a:endParaRPr kumimoji="0"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0600" y="404341"/>
            <a:ext cx="8153400" cy="360363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Motivations pour revisiter le</a:t>
            </a:r>
            <a:br>
              <a:rPr lang="fr-FR" dirty="0" smtClean="0"/>
            </a:br>
            <a:r>
              <a:rPr lang="fr-FR" dirty="0" smtClean="0"/>
              <a:t> Modèle Standard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fr-FR" dirty="0" smtClean="0"/>
              <a:t>Etude de QCD non </a:t>
            </a:r>
            <a:r>
              <a:rPr lang="fr-FR" dirty="0" err="1" smtClean="0"/>
              <a:t>perturbative</a:t>
            </a:r>
            <a:r>
              <a:rPr lang="fr-FR" dirty="0" smtClean="0"/>
              <a:t>:</a:t>
            </a:r>
          </a:p>
          <a:p>
            <a:pPr lvl="2"/>
            <a:r>
              <a:rPr lang="fr-FR" dirty="0" smtClean="0"/>
              <a:t>Minimum </a:t>
            </a:r>
            <a:r>
              <a:rPr lang="fr-FR" dirty="0" err="1" smtClean="0"/>
              <a:t>bias</a:t>
            </a:r>
            <a:r>
              <a:rPr lang="fr-FR" dirty="0" smtClean="0"/>
              <a:t>, événements sous-jacents (petit Q</a:t>
            </a:r>
            <a:r>
              <a:rPr lang="fr-FR" baseline="30000" dirty="0" smtClean="0"/>
              <a:t>2 </a:t>
            </a:r>
            <a:r>
              <a:rPr lang="fr-FR" dirty="0" smtClean="0"/>
              <a:t>)</a:t>
            </a:r>
          </a:p>
          <a:p>
            <a:pPr lvl="3"/>
            <a:r>
              <a:rPr lang="fr-FR" dirty="0" smtClean="0"/>
              <a:t>Contraintes sur générateurs (</a:t>
            </a:r>
            <a:r>
              <a:rPr lang="fr-FR" dirty="0" err="1" smtClean="0"/>
              <a:t>tuning</a:t>
            </a:r>
            <a:r>
              <a:rPr lang="fr-FR" dirty="0" smtClean="0"/>
              <a:t>)</a:t>
            </a:r>
          </a:p>
          <a:p>
            <a:pPr lvl="3">
              <a:buNone/>
            </a:pPr>
            <a:endParaRPr lang="fr-FR" dirty="0" smtClean="0"/>
          </a:p>
          <a:p>
            <a:pPr lvl="1"/>
            <a:r>
              <a:rPr lang="fr-FR" dirty="0" smtClean="0"/>
              <a:t>Etude du secteur électrofaible (W, Z,..):</a:t>
            </a:r>
          </a:p>
          <a:p>
            <a:pPr lvl="2"/>
            <a:r>
              <a:rPr lang="fr-FR" dirty="0" smtClean="0"/>
              <a:t>Nombreux processus de référence, connus et prédits précisément :</a:t>
            </a:r>
          </a:p>
          <a:p>
            <a:pPr lvl="3"/>
            <a:r>
              <a:rPr lang="fr-FR" dirty="0" smtClean="0"/>
              <a:t>Contraintes sur </a:t>
            </a:r>
            <a:r>
              <a:rPr lang="fr-FR" dirty="0" err="1" smtClean="0"/>
              <a:t>PDFs</a:t>
            </a:r>
            <a:endParaRPr lang="fr-FR" dirty="0" smtClean="0"/>
          </a:p>
          <a:p>
            <a:pPr lvl="2"/>
            <a:r>
              <a:rPr lang="fr-FR" dirty="0" smtClean="0"/>
              <a:t>Source de (nombreux) leptons isolés :</a:t>
            </a:r>
          </a:p>
          <a:p>
            <a:pPr lvl="3"/>
            <a:r>
              <a:rPr lang="fr-FR" dirty="0" smtClean="0"/>
              <a:t>Très utile pour étalonner nos détecteurs (ex: Z</a:t>
            </a:r>
            <a:r>
              <a:rPr lang="fr-FR" dirty="0" smtClean="0">
                <a:sym typeface="Wingdings" pitchFamily="2" charset="2"/>
              </a:rPr>
              <a:t> </a:t>
            </a:r>
            <a:r>
              <a:rPr lang="fr-FR" dirty="0" err="1" smtClean="0">
                <a:sym typeface="Wingdings" pitchFamily="2" charset="2"/>
              </a:rPr>
              <a:t>ee</a:t>
            </a:r>
            <a:r>
              <a:rPr lang="fr-FR" dirty="0" smtClean="0">
                <a:sym typeface="Wingdings" pitchFamily="2" charset="2"/>
              </a:rPr>
              <a:t>)</a:t>
            </a:r>
          </a:p>
          <a:p>
            <a:pPr lvl="2"/>
            <a:r>
              <a:rPr lang="fr-FR" dirty="0" smtClean="0">
                <a:sym typeface="Wingdings" pitchFamily="2" charset="2"/>
              </a:rPr>
              <a:t>Bruit de fond à de nombreux processus au-delà du Modèle Standard</a:t>
            </a:r>
          </a:p>
          <a:p>
            <a:pPr lvl="2"/>
            <a:r>
              <a:rPr lang="fr-FR" dirty="0" smtClean="0">
                <a:sym typeface="Wingdings" pitchFamily="2" charset="2"/>
              </a:rPr>
              <a:t>Tests de processus au-delà du Modèle Standard: di-bosons</a:t>
            </a:r>
          </a:p>
          <a:p>
            <a:pPr lvl="2">
              <a:buNone/>
            </a:pPr>
            <a:endParaRPr lang="fr-FR" dirty="0" smtClean="0">
              <a:sym typeface="Wingdings" pitchFamily="2" charset="2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18</a:t>
            </a:fld>
            <a:endParaRPr kumimoji="0"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0600" y="332333"/>
            <a:ext cx="7973888" cy="360363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Motivations pour revisiter le </a:t>
            </a:r>
            <a:br>
              <a:rPr lang="fr-FR" dirty="0" smtClean="0"/>
            </a:br>
            <a:r>
              <a:rPr lang="fr-FR" dirty="0" smtClean="0"/>
              <a:t>Modèle Standard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>
                <a:sym typeface="Wingdings" pitchFamily="2" charset="2"/>
              </a:rPr>
              <a:t>Physique du quark top:</a:t>
            </a:r>
          </a:p>
          <a:p>
            <a:pPr lvl="1"/>
            <a:r>
              <a:rPr lang="fr-FR" dirty="0" smtClean="0">
                <a:sym typeface="Wingdings" pitchFamily="2" charset="2"/>
              </a:rPr>
              <a:t>Le LHC, une « usine à tops »:</a:t>
            </a:r>
          </a:p>
          <a:p>
            <a:pPr lvl="2"/>
            <a:r>
              <a:rPr lang="fr-FR" dirty="0" smtClean="0">
                <a:sym typeface="Wingdings" pitchFamily="2" charset="2"/>
              </a:rPr>
              <a:t>Certaines mesures faites pour la première fois</a:t>
            </a:r>
          </a:p>
          <a:p>
            <a:pPr lvl="2"/>
            <a:r>
              <a:rPr lang="fr-FR" dirty="0" smtClean="0">
                <a:sym typeface="Wingdings" pitchFamily="2" charset="2"/>
              </a:rPr>
              <a:t>Source de (nombreux) jets  calibration </a:t>
            </a:r>
          </a:p>
          <a:p>
            <a:pPr lvl="2">
              <a:buNone/>
            </a:pPr>
            <a:endParaRPr lang="fr-FR" dirty="0" smtClean="0">
              <a:sym typeface="Wingdings" pitchFamily="2" charset="2"/>
            </a:endParaRPr>
          </a:p>
          <a:p>
            <a:pPr lvl="1"/>
            <a:r>
              <a:rPr lang="fr-FR" dirty="0" smtClean="0">
                <a:sym typeface="Wingdings" pitchFamily="2" charset="2"/>
              </a:rPr>
              <a:t>Bruit de fond dominant pour de nombreux processus</a:t>
            </a:r>
          </a:p>
          <a:p>
            <a:pPr lvl="2"/>
            <a:r>
              <a:rPr lang="fr-FR" dirty="0" smtClean="0">
                <a:sym typeface="Wingdings" pitchFamily="2" charset="2"/>
              </a:rPr>
              <a:t>Essentiel de bien le comprendre</a:t>
            </a:r>
          </a:p>
          <a:p>
            <a:pPr lvl="2">
              <a:buNone/>
            </a:pPr>
            <a:endParaRPr lang="fr-FR" dirty="0" smtClean="0">
              <a:sym typeface="Wingdings" pitchFamily="2" charset="2"/>
            </a:endParaRPr>
          </a:p>
          <a:p>
            <a:pPr lvl="1"/>
            <a:r>
              <a:rPr lang="fr-FR" dirty="0" smtClean="0">
                <a:sym typeface="Wingdings" pitchFamily="2" charset="2"/>
              </a:rPr>
              <a:t>Une excellente sonde pour la physique au-delà du Modèle Standard</a:t>
            </a:r>
          </a:p>
          <a:p>
            <a:pPr lvl="2"/>
            <a:r>
              <a:rPr lang="fr-FR" dirty="0" smtClean="0">
                <a:sym typeface="Wingdings" pitchFamily="2" charset="2"/>
              </a:rPr>
              <a:t>Couplage de </a:t>
            </a:r>
            <a:r>
              <a:rPr lang="fr-FR" dirty="0" err="1" smtClean="0">
                <a:sym typeface="Wingdings" pitchFamily="2" charset="2"/>
              </a:rPr>
              <a:t>Yukawa</a:t>
            </a:r>
            <a:r>
              <a:rPr lang="fr-FR" dirty="0" smtClean="0">
                <a:sym typeface="Wingdings" pitchFamily="2" charset="2"/>
              </a:rPr>
              <a:t> au </a:t>
            </a:r>
            <a:r>
              <a:rPr lang="fr-FR" dirty="0" err="1" smtClean="0">
                <a:sym typeface="Wingdings" pitchFamily="2" charset="2"/>
              </a:rPr>
              <a:t>Higgs</a:t>
            </a:r>
            <a:r>
              <a:rPr lang="fr-FR" dirty="0" smtClean="0">
                <a:sym typeface="Wingdings" pitchFamily="2" charset="2"/>
              </a:rPr>
              <a:t> =1  un rôle particulier dans la brisure de symétrie électrofaible?</a:t>
            </a:r>
          </a:p>
          <a:p>
            <a:pPr lvl="1"/>
            <a:endParaRPr lang="fr-FR" dirty="0" smtClean="0">
              <a:sym typeface="Wingdings" pitchFamily="2" charset="2"/>
            </a:endParaRPr>
          </a:p>
          <a:p>
            <a:pPr lvl="1"/>
            <a:r>
              <a:rPr lang="fr-FR" dirty="0" smtClean="0">
                <a:sym typeface="Wingdings" pitchFamily="2" charset="2"/>
              </a:rPr>
              <a:t>Mesures précises de la masse du top+ masse du W :</a:t>
            </a:r>
          </a:p>
          <a:p>
            <a:pPr lvl="2"/>
            <a:r>
              <a:rPr lang="fr-FR" dirty="0" smtClean="0">
                <a:sym typeface="Wingdings" pitchFamily="2" charset="2"/>
              </a:rPr>
              <a:t>Ajustement électrofaible  contrainte sur m(</a:t>
            </a:r>
            <a:r>
              <a:rPr lang="fr-FR" dirty="0" err="1" smtClean="0">
                <a:sym typeface="Wingdings" pitchFamily="2" charset="2"/>
              </a:rPr>
              <a:t>Higgs</a:t>
            </a:r>
            <a:r>
              <a:rPr lang="fr-FR" dirty="0" smtClean="0">
                <a:sym typeface="Wingdings" pitchFamily="2" charset="2"/>
              </a:rPr>
              <a:t>)</a:t>
            </a:r>
          </a:p>
          <a:p>
            <a:pPr lvl="1"/>
            <a:endParaRPr lang="fr-FR" dirty="0" smtClean="0">
              <a:sym typeface="Wingdings" pitchFamily="2" charset="2"/>
            </a:endParaRPr>
          </a:p>
          <a:p>
            <a:pPr>
              <a:buNone/>
            </a:pPr>
            <a:r>
              <a:rPr lang="fr-FR" dirty="0" smtClean="0">
                <a:sym typeface="Wingdings" pitchFamily="2" charset="2"/>
              </a:rPr>
              <a:t> Quelques exemples choisis aujourd’hui!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19</a:t>
            </a:fld>
            <a:endParaRPr kumimoji="0"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QCD non </a:t>
            </a:r>
            <a:r>
              <a:rPr lang="fr-FR" dirty="0" err="1" smtClean="0"/>
              <a:t>perturbative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Evénements à biais minimum</a:t>
            </a:r>
          </a:p>
          <a:p>
            <a:pPr lvl="1"/>
            <a:r>
              <a:rPr lang="fr-FR" dirty="0" smtClean="0"/>
              <a:t>Etude de la densité de particules chargées/ </a:t>
            </a:r>
          </a:p>
          <a:p>
            <a:pPr lvl="1">
              <a:buNone/>
            </a:pPr>
            <a:r>
              <a:rPr lang="fr-FR" dirty="0" smtClean="0"/>
              <a:t>     unité de |</a:t>
            </a:r>
            <a:r>
              <a:rPr lang="fr-FR" dirty="0" smtClean="0">
                <a:latin typeface="Symbol" pitchFamily="18" charset="2"/>
              </a:rPr>
              <a:t>h</a:t>
            </a:r>
            <a:r>
              <a:rPr lang="fr-FR" dirty="0" smtClean="0"/>
              <a:t>|</a:t>
            </a:r>
          </a:p>
          <a:p>
            <a:pPr lvl="2"/>
            <a:r>
              <a:rPr lang="fr-FR" dirty="0" smtClean="0"/>
              <a:t>Excès données/</a:t>
            </a:r>
            <a:r>
              <a:rPr lang="fr-FR" dirty="0" err="1" smtClean="0"/>
              <a:t>tuning</a:t>
            </a:r>
            <a:r>
              <a:rPr lang="fr-FR" dirty="0" smtClean="0"/>
              <a:t> actuels générateurs</a:t>
            </a:r>
          </a:p>
          <a:p>
            <a:pPr lvl="2">
              <a:buNone/>
            </a:pPr>
            <a:r>
              <a:rPr lang="fr-FR" dirty="0" smtClean="0">
                <a:sym typeface="Wingdings" pitchFamily="2" charset="2"/>
              </a:rPr>
              <a:t>   meilleure modélisation</a:t>
            </a:r>
          </a:p>
          <a:p>
            <a:pPr lvl="2">
              <a:buNone/>
            </a:pPr>
            <a:endParaRPr lang="fr-FR" dirty="0" smtClean="0">
              <a:sym typeface="Wingdings" pitchFamily="2" charset="2"/>
            </a:endParaRPr>
          </a:p>
          <a:p>
            <a:r>
              <a:rPr lang="fr-FR" dirty="0" smtClean="0">
                <a:sym typeface="Wingdings" pitchFamily="2" charset="2"/>
              </a:rPr>
              <a:t>Evénement sous-jacent</a:t>
            </a:r>
          </a:p>
          <a:p>
            <a:pPr lvl="1"/>
            <a:r>
              <a:rPr lang="fr-FR" dirty="0" smtClean="0">
                <a:sym typeface="Wingdings" pitchFamily="2" charset="2"/>
              </a:rPr>
              <a:t>Etude de la densité de particules</a:t>
            </a:r>
          </a:p>
          <a:p>
            <a:pPr lvl="2"/>
            <a:r>
              <a:rPr lang="fr-FR" dirty="0" smtClean="0">
                <a:sym typeface="Wingdings" pitchFamily="2" charset="2"/>
              </a:rPr>
              <a:t>Dans une région transverse </a:t>
            </a:r>
          </a:p>
          <a:p>
            <a:pPr lvl="2">
              <a:buNone/>
            </a:pPr>
            <a:r>
              <a:rPr lang="fr-FR" dirty="0" smtClean="0">
                <a:sym typeface="Wingdings" pitchFamily="2" charset="2"/>
              </a:rPr>
              <a:t>    à la particule d’énergie maximale</a:t>
            </a:r>
          </a:p>
          <a:p>
            <a:pPr lvl="2">
              <a:buNone/>
            </a:pPr>
            <a:r>
              <a:rPr lang="fr-FR" dirty="0" smtClean="0">
                <a:sym typeface="Wingdings" pitchFamily="2" charset="2"/>
              </a:rPr>
              <a:t>   même constat</a:t>
            </a:r>
            <a:endParaRPr lang="fr-FR" dirty="0" smtClean="0"/>
          </a:p>
          <a:p>
            <a:pPr lvl="1">
              <a:buNone/>
            </a:pPr>
            <a:r>
              <a:rPr lang="fr-FR" dirty="0" smtClean="0"/>
              <a:t>	</a:t>
            </a:r>
            <a:endParaRPr lang="fr-FR" dirty="0"/>
          </a:p>
        </p:txBody>
      </p:sp>
      <p:pic>
        <p:nvPicPr>
          <p:cNvPr id="4" name="Espace réservé du contenu 3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160" y="548680"/>
            <a:ext cx="2664560" cy="302433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33245" y="3501008"/>
            <a:ext cx="3310755" cy="2781349"/>
          </a:xfrm>
          <a:prstGeom prst="rect">
            <a:avLst/>
          </a:prstGeom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20</a:t>
            </a:fld>
            <a:endParaRPr kumimoji="0"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Etude des bosons W,Z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Section efficace de production des W,Z</a:t>
            </a:r>
          </a:p>
          <a:p>
            <a:pPr lvl="1"/>
            <a:r>
              <a:rPr lang="fr-FR" dirty="0" smtClean="0"/>
              <a:t>Accord /prédiction </a:t>
            </a:r>
          </a:p>
          <a:p>
            <a:pPr lvl="1"/>
            <a:r>
              <a:rPr lang="fr-FR" dirty="0" smtClean="0"/>
              <a:t>Précision &lt; 3% </a:t>
            </a:r>
          </a:p>
          <a:p>
            <a:pPr lvl="1"/>
            <a:r>
              <a:rPr lang="fr-FR" dirty="0" smtClean="0"/>
              <a:t>Début de sensibilité aux </a:t>
            </a:r>
            <a:r>
              <a:rPr lang="fr-FR" dirty="0" err="1" smtClean="0"/>
              <a:t>PDFs</a:t>
            </a:r>
            <a:endParaRPr lang="fr-FR" dirty="0" smtClean="0"/>
          </a:p>
          <a:p>
            <a:endParaRPr lang="fr-FR" dirty="0" smtClean="0"/>
          </a:p>
          <a:p>
            <a:pPr>
              <a:buNone/>
            </a:pPr>
            <a:r>
              <a:rPr lang="fr-FR" dirty="0" smtClean="0"/>
              <a:t> </a:t>
            </a:r>
          </a:p>
          <a:p>
            <a:endParaRPr lang="fr-FR" dirty="0"/>
          </a:p>
        </p:txBody>
      </p:sp>
      <p:pic>
        <p:nvPicPr>
          <p:cNvPr id="4" name="Espace réservé du contenu 4" descr="WZ_fig_16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83568" y="3236090"/>
            <a:ext cx="3384376" cy="3217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Espace réservé du contenu 7" descr="Zeta_fig_1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054746" y="3264559"/>
            <a:ext cx="3189662" cy="306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21</a:t>
            </a:fld>
            <a:endParaRPr kumimoji="0"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373216"/>
            <a:ext cx="442154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0" y="1556792"/>
            <a:ext cx="8153400" cy="5141168"/>
          </a:xfrm>
        </p:spPr>
        <p:txBody>
          <a:bodyPr>
            <a:normAutofit/>
          </a:bodyPr>
          <a:lstStyle/>
          <a:p>
            <a:r>
              <a:rPr lang="fr-FR" dirty="0" smtClean="0"/>
              <a:t>Etude de l’état final à 2 bosons (WW, ZZ, WZ):</a:t>
            </a:r>
          </a:p>
          <a:p>
            <a:pPr lvl="1"/>
            <a:r>
              <a:rPr lang="fr-FR" dirty="0" smtClean="0"/>
              <a:t>Intéressant car </a:t>
            </a:r>
          </a:p>
          <a:p>
            <a:pPr lvl="2"/>
            <a:r>
              <a:rPr lang="fr-FR" dirty="0" smtClean="0"/>
              <a:t>sensible aux couplages anomaux à 3 bosons (TGC) </a:t>
            </a:r>
          </a:p>
          <a:p>
            <a:pPr lvl="3"/>
            <a:r>
              <a:rPr lang="fr-FR" dirty="0" smtClean="0"/>
              <a:t>interdit dans le cadre du Modèle Standard</a:t>
            </a:r>
          </a:p>
          <a:p>
            <a:pPr lvl="2"/>
            <a:r>
              <a:rPr lang="fr-FR" dirty="0" smtClean="0"/>
              <a:t>Bruit de fond au </a:t>
            </a:r>
            <a:r>
              <a:rPr lang="fr-FR" dirty="0" err="1" smtClean="0"/>
              <a:t>Higgs</a:t>
            </a:r>
            <a:r>
              <a:rPr lang="fr-FR" dirty="0" smtClean="0"/>
              <a:t> Standard</a:t>
            </a:r>
          </a:p>
          <a:p>
            <a:pPr lvl="1"/>
            <a:r>
              <a:rPr lang="fr-FR" dirty="0" smtClean="0"/>
              <a:t>Faibles sections efficaces : challenge!	</a:t>
            </a:r>
          </a:p>
          <a:p>
            <a:pPr lvl="1"/>
            <a:r>
              <a:rPr lang="fr-FR" dirty="0" smtClean="0"/>
              <a:t>Pas de déviation observée % Modèle Standard</a:t>
            </a:r>
          </a:p>
          <a:p>
            <a:pPr lvl="2">
              <a:buNone/>
            </a:pPr>
            <a:r>
              <a:rPr lang="fr-FR" dirty="0" smtClean="0"/>
              <a:t>                  </a:t>
            </a:r>
            <a:endParaRPr lang="fr-FR" i="1" dirty="0" smtClean="0"/>
          </a:p>
          <a:p>
            <a:pPr lvl="2">
              <a:buNone/>
            </a:pPr>
            <a:endParaRPr lang="fr-FR" i="1" dirty="0" smtClean="0"/>
          </a:p>
          <a:p>
            <a:pPr lvl="2">
              <a:buNone/>
            </a:pPr>
            <a:r>
              <a:rPr lang="fr-FR" i="1" dirty="0" smtClean="0"/>
              <a:t>                 </a:t>
            </a:r>
          </a:p>
          <a:p>
            <a:pPr lvl="2">
              <a:buNone/>
            </a:pPr>
            <a:endParaRPr lang="fr-FR" i="1" dirty="0" smtClean="0"/>
          </a:p>
          <a:p>
            <a:pPr lvl="2">
              <a:buNone/>
            </a:pPr>
            <a:endParaRPr lang="fr-FR" i="1" dirty="0" smtClean="0"/>
          </a:p>
          <a:p>
            <a:pPr lvl="2">
              <a:buNone/>
            </a:pPr>
            <a:endParaRPr lang="fr-FR" i="1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Etude des di-bosons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1601" y="116632"/>
            <a:ext cx="1502399" cy="2946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37112"/>
            <a:ext cx="524811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941168"/>
            <a:ext cx="425840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6433" y="3789040"/>
            <a:ext cx="3717567" cy="278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22</a:t>
            </a:fld>
            <a:endParaRPr kumimoji="0"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fig_05.ep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77259" y="1556792"/>
            <a:ext cx="3266741" cy="221239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Physique du quark top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Production par paires du quark top</a:t>
            </a:r>
          </a:p>
          <a:p>
            <a:pPr lvl="1"/>
            <a:r>
              <a:rPr lang="fr-FR" dirty="0" smtClean="0"/>
              <a:t> </a:t>
            </a:r>
            <a:r>
              <a:rPr lang="fr-FR" dirty="0" smtClean="0">
                <a:latin typeface="Symbol" pitchFamily="18" charset="2"/>
              </a:rPr>
              <a:t>s</a:t>
            </a:r>
            <a:r>
              <a:rPr lang="fr-FR" dirty="0" smtClean="0"/>
              <a:t> (théorie) = 164.6 +(11.4/-15.7) </a:t>
            </a:r>
            <a:r>
              <a:rPr lang="fr-FR" dirty="0" err="1" smtClean="0"/>
              <a:t>pb</a:t>
            </a:r>
            <a:endParaRPr lang="fr-FR" dirty="0" smtClean="0"/>
          </a:p>
          <a:p>
            <a:pPr lvl="1"/>
            <a:r>
              <a:rPr lang="fr-FR" dirty="0" smtClean="0"/>
              <a:t>Mesures individuelles:</a:t>
            </a:r>
          </a:p>
          <a:p>
            <a:pPr lvl="2"/>
            <a:r>
              <a:rPr lang="fr-FR" dirty="0" smtClean="0"/>
              <a:t>La plus précise:</a:t>
            </a:r>
          </a:p>
          <a:p>
            <a:pPr lvl="2"/>
            <a:endParaRPr lang="fr-FR" dirty="0" smtClean="0"/>
          </a:p>
          <a:p>
            <a:pPr lvl="2"/>
            <a:r>
              <a:rPr lang="fr-FR" dirty="0" smtClean="0"/>
              <a:t>Précision &lt; 7 %</a:t>
            </a:r>
          </a:p>
          <a:p>
            <a:pPr lvl="2"/>
            <a:r>
              <a:rPr lang="fr-FR" dirty="0" smtClean="0"/>
              <a:t>Commence à devenir sensible aux </a:t>
            </a:r>
            <a:r>
              <a:rPr lang="fr-FR" dirty="0" err="1" smtClean="0"/>
              <a:t>PDFs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A plus long terme : sensibilité à la physique</a:t>
            </a:r>
          </a:p>
          <a:p>
            <a:pPr lvl="1">
              <a:buNone/>
            </a:pPr>
            <a:r>
              <a:rPr lang="fr-FR" dirty="0" smtClean="0"/>
              <a:t>    au-delà du Modèle Standard</a:t>
            </a:r>
          </a:p>
          <a:p>
            <a:pPr lvl="2"/>
            <a:r>
              <a:rPr lang="fr-FR" dirty="0" smtClean="0"/>
              <a:t>Résonance lourde </a:t>
            </a:r>
            <a:r>
              <a:rPr lang="fr-FR" dirty="0" smtClean="0">
                <a:sym typeface="Wingdings" pitchFamily="2" charset="2"/>
              </a:rPr>
              <a:t> </a:t>
            </a:r>
            <a:r>
              <a:rPr lang="fr-FR" dirty="0" err="1" smtClean="0">
                <a:sym typeface="Wingdings" pitchFamily="2" charset="2"/>
              </a:rPr>
              <a:t>ttbar</a:t>
            </a:r>
            <a:endParaRPr lang="fr-F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566" t="47491" r="17781" b="36629"/>
          <a:stretch>
            <a:fillRect/>
          </a:stretch>
        </p:blipFill>
        <p:spPr bwMode="auto">
          <a:xfrm>
            <a:off x="6084168" y="260648"/>
            <a:ext cx="3059832" cy="1196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4" cstate="print"/>
          <a:srcRect t="12850"/>
          <a:stretch>
            <a:fillRect/>
          </a:stretch>
        </p:blipFill>
        <p:spPr bwMode="auto">
          <a:xfrm>
            <a:off x="6084168" y="4330158"/>
            <a:ext cx="3059832" cy="2389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3140968"/>
            <a:ext cx="4234830" cy="38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23</a:t>
            </a:fld>
            <a:endParaRPr kumimoji="0"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Physique du quark top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69160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Mesure de la masse du quark top </a:t>
            </a:r>
          </a:p>
          <a:p>
            <a:pPr lvl="1"/>
            <a:r>
              <a:rPr lang="fr-FR" dirty="0" smtClean="0"/>
              <a:t>Ajustement simultané de la masse du quark top et de l’échelle </a:t>
            </a:r>
          </a:p>
          <a:p>
            <a:pPr lvl="1">
              <a:buNone/>
            </a:pPr>
            <a:r>
              <a:rPr lang="fr-FR" dirty="0" smtClean="0"/>
              <a:t>    d’énergie des jets  </a:t>
            </a:r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/>
            <a:r>
              <a:rPr lang="fr-FR" dirty="0" smtClean="0"/>
              <a:t>Mesure limitée par l’erreur systématique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Conjuguée à M(W) </a:t>
            </a:r>
            <a:r>
              <a:rPr lang="fr-FR" dirty="0" smtClean="0">
                <a:sym typeface="Wingdings" pitchFamily="2" charset="2"/>
              </a:rPr>
              <a:t> ajustement électrofaible à venir</a:t>
            </a:r>
          </a:p>
          <a:p>
            <a:pPr lvl="2"/>
            <a:r>
              <a:rPr lang="fr-FR" dirty="0" smtClean="0">
                <a:sym typeface="Wingdings" pitchFamily="2" charset="2"/>
              </a:rPr>
              <a:t>Pour l’instant, LHC non inclus dans ce fit</a:t>
            </a:r>
            <a:endParaRPr lang="fr-FR" dirty="0" smtClean="0"/>
          </a:p>
          <a:p>
            <a:pPr lvl="1"/>
            <a:endParaRPr lang="fr-FR" dirty="0" smtClean="0"/>
          </a:p>
          <a:p>
            <a:pPr lvl="1">
              <a:buNone/>
            </a:pP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708920"/>
            <a:ext cx="2743572" cy="1833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636912"/>
            <a:ext cx="2863205" cy="2061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5085184"/>
            <a:ext cx="42481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1382" y="4941168"/>
            <a:ext cx="2052618" cy="1702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24</a:t>
            </a:fld>
            <a:endParaRPr kumimoji="0"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99013" y="3861048"/>
            <a:ext cx="2209491" cy="192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132856"/>
            <a:ext cx="4157478" cy="1322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Physique du quark top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Une illustration de sonde de la physique au-delà du MS:</a:t>
            </a:r>
          </a:p>
          <a:p>
            <a:pPr>
              <a:buNone/>
            </a:pPr>
            <a:r>
              <a:rPr lang="fr-FR" dirty="0" smtClean="0"/>
              <a:t>    l’asymétrie de charge:</a:t>
            </a:r>
          </a:p>
          <a:p>
            <a:pPr lvl="1"/>
            <a:r>
              <a:rPr lang="fr-FR" dirty="0" err="1" smtClean="0"/>
              <a:t>Tevatron</a:t>
            </a:r>
            <a:r>
              <a:rPr lang="fr-FR" dirty="0" smtClean="0"/>
              <a:t> a observé une asymétrie </a:t>
            </a:r>
          </a:p>
          <a:p>
            <a:pPr lvl="1">
              <a:buNone/>
            </a:pPr>
            <a:r>
              <a:rPr lang="fr-FR" dirty="0" smtClean="0"/>
              <a:t>    supérieure/prédit</a:t>
            </a:r>
          </a:p>
          <a:p>
            <a:pPr lvl="1"/>
            <a:r>
              <a:rPr lang="fr-FR" dirty="0" smtClean="0"/>
              <a:t>QCD prédit que la production </a:t>
            </a:r>
            <a:r>
              <a:rPr lang="fr-FR" dirty="0" err="1" smtClean="0"/>
              <a:t>ttbar</a:t>
            </a:r>
            <a:r>
              <a:rPr lang="fr-FR" dirty="0" smtClean="0"/>
              <a:t> </a:t>
            </a:r>
          </a:p>
          <a:p>
            <a:pPr lvl="1">
              <a:buNone/>
            </a:pPr>
            <a:r>
              <a:rPr lang="fr-FR" dirty="0" smtClean="0"/>
              <a:t>    est symétrique avant/arrière (LO)</a:t>
            </a:r>
          </a:p>
          <a:p>
            <a:pPr lvl="1"/>
            <a:r>
              <a:rPr lang="fr-FR" dirty="0" smtClean="0"/>
              <a:t>Ordres supérieurs: </a:t>
            </a:r>
          </a:p>
          <a:p>
            <a:pPr lvl="2"/>
            <a:r>
              <a:rPr lang="fr-FR" dirty="0" smtClean="0"/>
              <a:t>asymétrie prédite de l’ordre de</a:t>
            </a:r>
          </a:p>
          <a:p>
            <a:pPr lvl="3"/>
            <a:r>
              <a:rPr lang="fr-FR" dirty="0" smtClean="0"/>
              <a:t> 0.6 % (LHC) , 5% (</a:t>
            </a:r>
            <a:r>
              <a:rPr lang="fr-FR" dirty="0" err="1" smtClean="0"/>
              <a:t>Tevatron</a:t>
            </a:r>
            <a:r>
              <a:rPr lang="fr-FR" dirty="0" smtClean="0"/>
              <a:t>)</a:t>
            </a:r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5054313"/>
            <a:ext cx="3776486" cy="606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5774890"/>
            <a:ext cx="2680345" cy="390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/>
          <a:srcRect l="17182" t="-18900"/>
          <a:stretch>
            <a:fillRect/>
          </a:stretch>
        </p:blipFill>
        <p:spPr bwMode="auto">
          <a:xfrm>
            <a:off x="5325988" y="5877272"/>
            <a:ext cx="3818012" cy="45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25</a:t>
            </a:fld>
            <a:endParaRPr kumimoji="0"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Physique électrofaible: vue d’ensemble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Résultats cohérents avec le Modèle Standard</a:t>
            </a:r>
          </a:p>
          <a:p>
            <a:pPr lvl="1"/>
            <a:r>
              <a:rPr lang="fr-FR" dirty="0" smtClean="0"/>
              <a:t>Avec plus de stat., discrimination entre modèles théoriques</a:t>
            </a:r>
            <a:endParaRPr lang="fr-FR" dirty="0"/>
          </a:p>
        </p:txBody>
      </p:sp>
      <p:pic>
        <p:nvPicPr>
          <p:cNvPr id="4" name="Espace réservé du contenu 7" descr="summaryPlotAsymST_21jul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330877" y="2150560"/>
            <a:ext cx="6697507" cy="451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26</a:t>
            </a:fld>
            <a:endParaRPr kumimoji="0"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Recherche du boson de </a:t>
            </a:r>
            <a:r>
              <a:rPr lang="fr-FR" dirty="0" err="1" smtClean="0"/>
              <a:t>Higgs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27</a:t>
            </a:fld>
            <a:endParaRPr kumimoji="0"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Pourquoi un boson de </a:t>
            </a:r>
            <a:r>
              <a:rPr lang="fr-FR" dirty="0" err="1" smtClean="0"/>
              <a:t>Higgs</a:t>
            </a:r>
            <a:r>
              <a:rPr lang="fr-FR" dirty="0" smtClean="0"/>
              <a:t>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648" y="1412776"/>
            <a:ext cx="8153400" cy="4495800"/>
          </a:xfrm>
        </p:spPr>
        <p:txBody>
          <a:bodyPr/>
          <a:lstStyle/>
          <a:p>
            <a:r>
              <a:rPr lang="fr-FR" dirty="0" smtClean="0"/>
              <a:t>Origine de la masse des particules</a:t>
            </a:r>
          </a:p>
          <a:p>
            <a:pPr lvl="1"/>
            <a:r>
              <a:rPr lang="fr-FR" dirty="0" smtClean="0"/>
              <a:t>Symétrie  de jauge </a:t>
            </a:r>
            <a:r>
              <a:rPr lang="fr-FR" dirty="0" smtClean="0">
                <a:sym typeface="Wingdings" pitchFamily="2" charset="2"/>
              </a:rPr>
              <a:t></a:t>
            </a:r>
            <a:r>
              <a:rPr lang="fr-FR" dirty="0" smtClean="0"/>
              <a:t> particules de masse nulle</a:t>
            </a:r>
          </a:p>
          <a:p>
            <a:pPr lvl="1"/>
            <a:r>
              <a:rPr lang="fr-FR" dirty="0" smtClean="0"/>
              <a:t>Or particules massives (de 0 à 100 </a:t>
            </a:r>
            <a:r>
              <a:rPr lang="fr-FR" dirty="0" err="1" smtClean="0"/>
              <a:t>GeV</a:t>
            </a:r>
            <a:r>
              <a:rPr lang="fr-FR" dirty="0" smtClean="0"/>
              <a:t>/c</a:t>
            </a:r>
            <a:r>
              <a:rPr lang="fr-FR" baseline="30000" dirty="0" smtClean="0"/>
              <a:t>2</a:t>
            </a:r>
            <a:r>
              <a:rPr lang="fr-FR" dirty="0" smtClean="0"/>
              <a:t>)</a:t>
            </a:r>
          </a:p>
          <a:p>
            <a:pPr lvl="2"/>
            <a:r>
              <a:rPr lang="fr-FR" dirty="0" smtClean="0"/>
              <a:t>la symétrie électrofaible est brisée à basse énergie</a:t>
            </a:r>
          </a:p>
          <a:p>
            <a:pPr lvl="1"/>
            <a:r>
              <a:rPr lang="fr-FR" dirty="0" smtClean="0"/>
              <a:t>Mécanisme possible : interaction entre les particules et le boson de </a:t>
            </a:r>
            <a:r>
              <a:rPr lang="fr-FR" dirty="0" err="1" smtClean="0"/>
              <a:t>Higgs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29530" y="5996384"/>
            <a:ext cx="2173288" cy="889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lIns="87272" tIns="43637" rIns="87272" bIns="43637">
            <a:spAutoFit/>
          </a:bodyPr>
          <a:lstStyle/>
          <a:p>
            <a:r>
              <a:rPr lang="fr-FR" sz="1300" dirty="0">
                <a:latin typeface="Comic Sans MS" pitchFamily="66" charset="0"/>
              </a:rPr>
              <a:t>Une assemblée de physiciens:</a:t>
            </a:r>
          </a:p>
          <a:p>
            <a:r>
              <a:rPr lang="fr-FR" sz="1300" dirty="0">
                <a:latin typeface="Comic Sans MS" pitchFamily="66" charset="0"/>
              </a:rPr>
              <a:t>le « vide quantique » (avec un champ de </a:t>
            </a:r>
            <a:r>
              <a:rPr lang="fr-FR" sz="1300" dirty="0" err="1">
                <a:latin typeface="Comic Sans MS" pitchFamily="66" charset="0"/>
              </a:rPr>
              <a:t>Higgs</a:t>
            </a:r>
            <a:r>
              <a:rPr lang="fr-FR" sz="1300" dirty="0">
                <a:latin typeface="Comic Sans MS" pitchFamily="66" charset="0"/>
              </a:rPr>
              <a:t>)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71875" y="5949875"/>
            <a:ext cx="2152650" cy="7080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lIns="87272" tIns="43637" rIns="87272" bIns="43637">
            <a:spAutoFit/>
          </a:bodyPr>
          <a:lstStyle/>
          <a:p>
            <a:r>
              <a:rPr lang="fr-FR" sz="1300" dirty="0">
                <a:latin typeface="Comic Sans MS" pitchFamily="66" charset="0"/>
              </a:rPr>
              <a:t>Arrive une personnalité libre de ses mouvements</a:t>
            </a:r>
          </a:p>
          <a:p>
            <a:pPr>
              <a:lnSpc>
                <a:spcPct val="110000"/>
              </a:lnSpc>
            </a:pPr>
            <a:r>
              <a:rPr lang="fr-FR" sz="1300" dirty="0">
                <a:latin typeface="Comic Sans MS" pitchFamily="66" charset="0"/>
              </a:rPr>
              <a:t>(«particule sans masse »)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737350" y="5949875"/>
            <a:ext cx="2155825" cy="6889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lIns="87272" tIns="43637" rIns="87272" bIns="43637">
            <a:spAutoFit/>
          </a:bodyPr>
          <a:lstStyle/>
          <a:p>
            <a:r>
              <a:rPr lang="fr-FR" sz="1300" dirty="0">
                <a:latin typeface="Comic Sans MS" pitchFamily="66" charset="0"/>
              </a:rPr>
              <a:t>Un amas s ’accumule autour: la personnalité a « acquis » une masse !</a:t>
            </a:r>
          </a:p>
        </p:txBody>
      </p:sp>
      <p:pic>
        <p:nvPicPr>
          <p:cNvPr id="7" name="Picture 8" descr="HIGGS_~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08822"/>
            <a:ext cx="2627313" cy="17335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" name="Picture 9" descr="HIGGS_~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113" y="3908822"/>
            <a:ext cx="2674937" cy="17557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9" name="Picture 10" descr="HIGGS_~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8425" y="3908822"/>
            <a:ext cx="2695575" cy="176371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3445272"/>
            <a:ext cx="8964613" cy="48823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87272" tIns="43637" rIns="87272" bIns="43637">
            <a:spAutoFit/>
          </a:bodyPr>
          <a:lstStyle/>
          <a:p>
            <a:r>
              <a:rPr lang="fr-FR" sz="1300" dirty="0">
                <a:latin typeface="+mn-lt"/>
              </a:rPr>
              <a:t>En 1993, le défi du ministre </a:t>
            </a:r>
            <a:r>
              <a:rPr lang="fr-FR" sz="1300" dirty="0" smtClean="0">
                <a:latin typeface="+mn-lt"/>
              </a:rPr>
              <a:t>britannique des </a:t>
            </a:r>
            <a:r>
              <a:rPr lang="fr-FR" sz="1300" dirty="0">
                <a:latin typeface="+mn-lt"/>
              </a:rPr>
              <a:t>sciences aux chercheurs: </a:t>
            </a:r>
            <a:r>
              <a:rPr lang="fr-FR" sz="1300" dirty="0" smtClean="0">
                <a:latin typeface="+mn-lt"/>
              </a:rPr>
              <a:t>expliquez le mécanisme de </a:t>
            </a:r>
            <a:r>
              <a:rPr lang="fr-FR" sz="1300" dirty="0" err="1" smtClean="0">
                <a:latin typeface="+mn-lt"/>
              </a:rPr>
              <a:t>Higgs</a:t>
            </a:r>
            <a:r>
              <a:rPr lang="fr-FR" sz="1300" dirty="0" smtClean="0">
                <a:latin typeface="+mn-lt"/>
              </a:rPr>
              <a:t> simplement!</a:t>
            </a:r>
            <a:endParaRPr lang="fr-FR" sz="1300" dirty="0">
              <a:latin typeface="+mn-lt"/>
            </a:endParaRPr>
          </a:p>
          <a:p>
            <a:r>
              <a:rPr lang="fr-FR" sz="1300" dirty="0">
                <a:latin typeface="+mn-lt"/>
              </a:rPr>
              <a:t>Réponse de David Miller, mise en BD : </a:t>
            </a:r>
            <a:r>
              <a:rPr lang="fr-FR" sz="1300" dirty="0" err="1">
                <a:latin typeface="+mn-lt"/>
              </a:rPr>
              <a:t>Cern</a:t>
            </a:r>
            <a:r>
              <a:rPr lang="fr-FR" sz="1300" dirty="0">
                <a:latin typeface="+mn-lt"/>
              </a:rPr>
              <a:t>.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28</a:t>
            </a:fld>
            <a:endParaRPr kumimoji="0"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Pourquoi un boson de </a:t>
            </a:r>
            <a:r>
              <a:rPr lang="fr-FR" dirty="0" err="1" smtClean="0"/>
              <a:t>Higgs</a:t>
            </a:r>
            <a:r>
              <a:rPr lang="fr-FR" dirty="0" smtClean="0"/>
              <a:t>?</a:t>
            </a:r>
            <a:endParaRPr lang="fr-FR" dirty="0"/>
          </a:p>
        </p:txBody>
      </p:sp>
      <p:sp>
        <p:nvSpPr>
          <p:cNvPr id="4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141168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fr-FR" dirty="0" smtClean="0"/>
              <a:t>Mécanisme de </a:t>
            </a:r>
            <a:r>
              <a:rPr lang="fr-FR" dirty="0" err="1" smtClean="0"/>
              <a:t>Higgs</a:t>
            </a:r>
            <a:r>
              <a:rPr lang="fr-FR" dirty="0" smtClean="0"/>
              <a:t> (1964)</a:t>
            </a:r>
          </a:p>
          <a:p>
            <a:pPr lvl="1" eaLnBrk="1" hangingPunct="1"/>
            <a:r>
              <a:rPr lang="fr-FR" dirty="0" smtClean="0"/>
              <a:t>R. Brout, F. </a:t>
            </a:r>
            <a:r>
              <a:rPr lang="fr-FR" dirty="0" err="1" smtClean="0"/>
              <a:t>Englert</a:t>
            </a:r>
            <a:r>
              <a:rPr lang="fr-FR" dirty="0" smtClean="0"/>
              <a:t>, P. </a:t>
            </a:r>
            <a:r>
              <a:rPr lang="fr-FR" dirty="0" err="1" smtClean="0"/>
              <a:t>Higgs</a:t>
            </a:r>
            <a:r>
              <a:rPr lang="fr-FR" dirty="0" smtClean="0"/>
              <a:t> </a:t>
            </a:r>
          </a:p>
          <a:p>
            <a:pPr lvl="1" eaLnBrk="1" hangingPunct="1"/>
            <a:r>
              <a:rPr lang="fr-FR" dirty="0" smtClean="0"/>
              <a:t>Prédit l’existence d’un boson, de spin 0, </a:t>
            </a:r>
          </a:p>
          <a:p>
            <a:pPr lvl="1" eaLnBrk="1" hangingPunct="1">
              <a:buNone/>
            </a:pPr>
            <a:r>
              <a:rPr lang="fr-FR" dirty="0" smtClean="0"/>
              <a:t>	dont la masse est peu contrainte </a:t>
            </a:r>
          </a:p>
          <a:p>
            <a:pPr lvl="1"/>
            <a:r>
              <a:rPr lang="fr-FR" dirty="0" smtClean="0"/>
              <a:t>Interactions avec les particules  </a:t>
            </a:r>
            <a:r>
              <a:rPr lang="fr-FR" dirty="0" smtClean="0">
                <a:sym typeface="Wingdings" pitchFamily="2" charset="2"/>
              </a:rPr>
              <a:t> génération de la masse des particules</a:t>
            </a:r>
          </a:p>
          <a:p>
            <a:pPr lvl="2"/>
            <a:r>
              <a:rPr lang="fr-FR" dirty="0" smtClean="0">
                <a:sym typeface="Wingdings" pitchFamily="2" charset="2"/>
              </a:rPr>
              <a:t>observations en accord avec les prédictions </a:t>
            </a:r>
          </a:p>
          <a:p>
            <a:pPr lvl="1"/>
            <a:r>
              <a:rPr lang="fr-FR" dirty="0" smtClean="0">
                <a:sym typeface="Wingdings" pitchFamily="2" charset="2"/>
              </a:rPr>
              <a:t>Que savait-on de lui en juin 2011? </a:t>
            </a:r>
          </a:p>
          <a:p>
            <a:pPr lvl="1"/>
            <a:endParaRPr lang="fr-FR" dirty="0" smtClean="0">
              <a:sym typeface="Wingdings" pitchFamily="2" charset="2"/>
            </a:endParaRPr>
          </a:p>
          <a:p>
            <a:pPr lvl="1"/>
            <a:endParaRPr lang="fr-FR" dirty="0" smtClean="0">
              <a:sym typeface="Wingdings" pitchFamily="2" charset="2"/>
            </a:endParaRPr>
          </a:p>
          <a:p>
            <a:pPr lvl="1"/>
            <a:endParaRPr lang="fr-FR" dirty="0" smtClean="0">
              <a:sym typeface="Wingdings" pitchFamily="2" charset="2"/>
            </a:endParaRPr>
          </a:p>
          <a:p>
            <a:pPr lvl="1"/>
            <a:endParaRPr lang="fr-FR" dirty="0" smtClean="0">
              <a:sym typeface="Wingdings" pitchFamily="2" charset="2"/>
            </a:endParaRPr>
          </a:p>
          <a:p>
            <a:pPr lvl="1"/>
            <a:endParaRPr lang="fr-FR" dirty="0" smtClean="0">
              <a:sym typeface="Wingdings" pitchFamily="2" charset="2"/>
            </a:endParaRPr>
          </a:p>
          <a:p>
            <a:pPr lvl="1"/>
            <a:endParaRPr lang="fr-FR" dirty="0" smtClean="0">
              <a:sym typeface="Wingdings" pitchFamily="2" charset="2"/>
            </a:endParaRPr>
          </a:p>
          <a:p>
            <a:pPr lvl="1"/>
            <a:r>
              <a:rPr lang="fr-FR" dirty="0" smtClean="0">
                <a:sym typeface="Wingdings" pitchFamily="2" charset="2"/>
              </a:rPr>
              <a:t>Apport du LHC: transparents suivants!</a:t>
            </a:r>
            <a:endParaRPr lang="fr-FR" dirty="0" smtClean="0"/>
          </a:p>
        </p:txBody>
      </p:sp>
      <p:pic>
        <p:nvPicPr>
          <p:cNvPr id="5" name="Image 11" descr="DSC_0350-as-Smart-Object-1_thumb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124744"/>
            <a:ext cx="2771800" cy="184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 t="27396"/>
          <a:stretch>
            <a:fillRect/>
          </a:stretch>
        </p:blipFill>
        <p:spPr bwMode="auto">
          <a:xfrm>
            <a:off x="1619672" y="4005064"/>
            <a:ext cx="6200775" cy="208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29</a:t>
            </a:fld>
            <a:endParaRPr kumimoji="0"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boson de </a:t>
            </a:r>
            <a:r>
              <a:rPr lang="fr-FR" dirty="0" err="1" smtClean="0"/>
              <a:t>Higgs</a:t>
            </a:r>
            <a:endParaRPr lang="fr-FR" dirty="0" smtClean="0"/>
          </a:p>
        </p:txBody>
      </p:sp>
      <p:sp>
        <p:nvSpPr>
          <p:cNvPr id="26626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79388" y="1403176"/>
            <a:ext cx="8785225" cy="5410200"/>
          </a:xfrm>
        </p:spPr>
        <p:txBody>
          <a:bodyPr/>
          <a:lstStyle/>
          <a:p>
            <a:r>
              <a:rPr lang="fr-FR" dirty="0" smtClean="0"/>
              <a:t>Ce que nous prédit la théorie</a:t>
            </a:r>
          </a:p>
          <a:p>
            <a:pPr lvl="1"/>
            <a:r>
              <a:rPr lang="fr-FR" dirty="0" smtClean="0"/>
              <a:t>Mécanisme de production:</a:t>
            </a:r>
          </a:p>
          <a:p>
            <a:pPr lvl="2"/>
            <a:r>
              <a:rPr lang="fr-FR" dirty="0" smtClean="0"/>
              <a:t>Boson de </a:t>
            </a:r>
            <a:r>
              <a:rPr lang="fr-FR" dirty="0" err="1" smtClean="0"/>
              <a:t>Higgs</a:t>
            </a:r>
            <a:r>
              <a:rPr lang="fr-FR" dirty="0" smtClean="0"/>
              <a:t> produit seul  ou associé à </a:t>
            </a:r>
            <a:r>
              <a:rPr lang="fr-FR" smtClean="0"/>
              <a:t>d’autres particules</a:t>
            </a:r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r>
              <a:rPr lang="fr-FR" dirty="0" smtClean="0"/>
              <a:t>La probabilité de ces différents</a:t>
            </a:r>
          </a:p>
          <a:p>
            <a:pPr lvl="2">
              <a:buFontTx/>
              <a:buNone/>
            </a:pPr>
            <a:r>
              <a:rPr lang="fr-FR" dirty="0" smtClean="0"/>
              <a:t>    modes de production:</a:t>
            </a:r>
          </a:p>
          <a:p>
            <a:pPr lvl="3"/>
            <a:r>
              <a:rPr lang="fr-FR" dirty="0" smtClean="0"/>
              <a:t>Est prédite</a:t>
            </a:r>
          </a:p>
          <a:p>
            <a:pPr lvl="3"/>
            <a:r>
              <a:rPr lang="fr-FR" dirty="0" smtClean="0"/>
              <a:t>Dépend de la masse du</a:t>
            </a:r>
          </a:p>
          <a:p>
            <a:pPr lvl="3">
              <a:buFontTx/>
              <a:buNone/>
            </a:pPr>
            <a:r>
              <a:rPr lang="fr-FR" dirty="0" smtClean="0"/>
              <a:t>    boson de </a:t>
            </a:r>
            <a:r>
              <a:rPr lang="fr-FR" dirty="0" err="1" smtClean="0"/>
              <a:t>Higgs</a:t>
            </a:r>
            <a:endParaRPr lang="fr-FR" dirty="0" smtClean="0"/>
          </a:p>
          <a:p>
            <a:pPr lvl="3">
              <a:buFontTx/>
              <a:buNone/>
            </a:pPr>
            <a:endParaRPr lang="fr-FR" dirty="0" smtClean="0"/>
          </a:p>
        </p:txBody>
      </p:sp>
      <p:pic>
        <p:nvPicPr>
          <p:cNvPr id="2662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72075" y="4053730"/>
            <a:ext cx="3729038" cy="268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4" descr="gg-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2637086"/>
            <a:ext cx="18288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5" descr="qq-qq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2569840"/>
            <a:ext cx="1150937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5" cstate="print"/>
          <a:srcRect t="16943" b="53189"/>
          <a:stretch>
            <a:fillRect/>
          </a:stretch>
        </p:blipFill>
        <p:spPr bwMode="auto">
          <a:xfrm>
            <a:off x="6516688" y="2501702"/>
            <a:ext cx="2087562" cy="150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30</a:t>
            </a:fld>
            <a:endParaRPr kumimoji="0"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3663" y="1601454"/>
            <a:ext cx="3370337" cy="2691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boson de </a:t>
            </a:r>
            <a:r>
              <a:rPr lang="fr-FR" dirty="0" err="1" smtClean="0"/>
              <a:t>Higgs</a:t>
            </a:r>
            <a:endParaRPr lang="fr-FR" dirty="0" smtClean="0"/>
          </a:p>
        </p:txBody>
      </p:sp>
      <p:sp>
        <p:nvSpPr>
          <p:cNvPr id="27651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5496" y="1403176"/>
            <a:ext cx="8529637" cy="5410200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Ce que nous prédit la théorie </a:t>
            </a:r>
          </a:p>
          <a:p>
            <a:pPr lvl="1"/>
            <a:r>
              <a:rPr lang="fr-FR" dirty="0" smtClean="0"/>
              <a:t>Mécanismes de désintégration</a:t>
            </a:r>
          </a:p>
          <a:p>
            <a:pPr lvl="2"/>
            <a:r>
              <a:rPr lang="fr-FR" dirty="0" smtClean="0"/>
              <a:t>Suivant sa masse, le boson de </a:t>
            </a:r>
            <a:r>
              <a:rPr lang="fr-FR" dirty="0" err="1" smtClean="0"/>
              <a:t>Higgs</a:t>
            </a:r>
            <a:r>
              <a:rPr lang="fr-FR" dirty="0" smtClean="0"/>
              <a:t> se </a:t>
            </a:r>
          </a:p>
          <a:p>
            <a:pPr lvl="2">
              <a:buNone/>
            </a:pPr>
            <a:r>
              <a:rPr lang="fr-FR" dirty="0" smtClean="0"/>
              <a:t>    désintègre préférentiellement en différentes </a:t>
            </a:r>
          </a:p>
          <a:p>
            <a:pPr lvl="2">
              <a:buNone/>
            </a:pPr>
            <a:r>
              <a:rPr lang="fr-FR" dirty="0" smtClean="0"/>
              <a:t>    paires de particules</a:t>
            </a:r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>
              <a:buNone/>
            </a:pPr>
            <a:endParaRPr lang="fr-FR" dirty="0" smtClean="0"/>
          </a:p>
          <a:p>
            <a:pPr lvl="2"/>
            <a:endParaRPr lang="fr-FR" dirty="0" smtClean="0"/>
          </a:p>
          <a:p>
            <a:pPr lvl="2"/>
            <a:r>
              <a:rPr lang="fr-FR" dirty="0" smtClean="0"/>
              <a:t>Nombre d’événements attendus</a:t>
            </a:r>
          </a:p>
          <a:p>
            <a:pPr lvl="2">
              <a:buNone/>
            </a:pPr>
            <a:r>
              <a:rPr lang="fr-FR" dirty="0" smtClean="0"/>
              <a:t>   pour 1 fb</a:t>
            </a:r>
            <a:r>
              <a:rPr lang="fr-FR" baseline="30000" dirty="0" smtClean="0"/>
              <a:t>-1</a:t>
            </a:r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>
              <a:buNone/>
            </a:pPr>
            <a:endParaRPr lang="fr-FR" dirty="0" smtClean="0">
              <a:solidFill>
                <a:schemeClr val="bg2"/>
              </a:solidFill>
            </a:endParaRPr>
          </a:p>
        </p:txBody>
      </p:sp>
      <p:graphicFrame>
        <p:nvGraphicFramePr>
          <p:cNvPr id="8" name="Table 5"/>
          <p:cNvGraphicFramePr>
            <a:graphicFrameLocks noGrp="1"/>
          </p:cNvGraphicFramePr>
          <p:nvPr/>
        </p:nvGraphicFramePr>
        <p:xfrm>
          <a:off x="4794696" y="5164792"/>
          <a:ext cx="4241800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0450"/>
                <a:gridCol w="1243806"/>
                <a:gridCol w="936104"/>
                <a:gridCol w="1001440"/>
              </a:tblGrid>
              <a:tr h="279817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m</a:t>
                      </a:r>
                      <a:r>
                        <a:rPr lang="en-US" sz="1600" baseline="-25000" dirty="0" err="1" smtClean="0"/>
                        <a:t>H</a:t>
                      </a:r>
                      <a:r>
                        <a:rPr lang="en-US" sz="1600" dirty="0" smtClean="0"/>
                        <a:t>, </a:t>
                      </a:r>
                      <a:r>
                        <a:rPr lang="en-US" sz="1600" dirty="0" err="1" smtClean="0"/>
                        <a:t>GeV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WW</a:t>
                      </a:r>
                      <a:r>
                        <a:rPr lang="en-US" sz="1600" dirty="0" err="1" smtClean="0">
                          <a:sym typeface="Wingdings"/>
                        </a:rPr>
                        <a:t>lνlν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ZZ</a:t>
                      </a:r>
                      <a:r>
                        <a:rPr lang="en-US" sz="1600" dirty="0" smtClean="0">
                          <a:sym typeface="Wingdings"/>
                        </a:rPr>
                        <a:t>4l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γγ</a:t>
                      </a:r>
                      <a:endParaRPr lang="en-US" sz="1600" dirty="0"/>
                    </a:p>
                  </a:txBody>
                  <a:tcPr/>
                </a:tc>
              </a:tr>
              <a:tr h="279817">
                <a:tc>
                  <a:txBody>
                    <a:bodyPr/>
                    <a:lstStyle/>
                    <a:p>
                      <a:r>
                        <a:rPr lang="en-US" dirty="0" smtClean="0"/>
                        <a:t>120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43</a:t>
                      </a:r>
                      <a:endParaRPr lang="en-US" dirty="0"/>
                    </a:p>
                  </a:txBody>
                  <a:tcPr/>
                </a:tc>
              </a:tr>
              <a:tr h="279817">
                <a:tc>
                  <a:txBody>
                    <a:bodyPr/>
                    <a:lstStyle/>
                    <a:p>
                      <a:r>
                        <a:rPr lang="en-US" dirty="0" smtClean="0"/>
                        <a:t>150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</a:tr>
              <a:tr h="279817">
                <a:tc>
                  <a:txBody>
                    <a:bodyPr/>
                    <a:lstStyle/>
                    <a:p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284984"/>
            <a:ext cx="2520280" cy="199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31</a:t>
            </a:fld>
            <a:endParaRPr kumimoji="0"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ig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6738" y="1988840"/>
            <a:ext cx="3067262" cy="220172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Higgs</a:t>
            </a:r>
            <a:r>
              <a:rPr lang="fr-FR" dirty="0" smtClean="0"/>
              <a:t>: étude de H </a:t>
            </a:r>
            <a:r>
              <a:rPr lang="fr-FR" dirty="0" smtClean="0">
                <a:sym typeface="Wingdings" pitchFamily="2" charset="2"/>
              </a:rPr>
              <a:t> </a:t>
            </a:r>
            <a:r>
              <a:rPr lang="fr-FR" dirty="0" err="1" smtClean="0">
                <a:latin typeface="Symbol" pitchFamily="18" charset="2"/>
                <a:sym typeface="Wingdings" pitchFamily="2" charset="2"/>
              </a:rPr>
              <a:t>gg</a:t>
            </a:r>
            <a:r>
              <a:rPr lang="fr-FR" dirty="0" smtClean="0">
                <a:latin typeface="Symbol" pitchFamily="18" charset="2"/>
                <a:sym typeface="Wingdings" pitchFamily="2" charset="2"/>
              </a:rPr>
              <a:t> </a:t>
            </a:r>
            <a:endParaRPr lang="fr-FR" dirty="0">
              <a:latin typeface="Symbol" pitchFamily="18" charset="2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Caractéristiques:</a:t>
            </a:r>
          </a:p>
          <a:p>
            <a:pPr lvl="1"/>
            <a:r>
              <a:rPr lang="fr-FR" dirty="0" smtClean="0"/>
              <a:t>Canal en or à basse masse</a:t>
            </a:r>
          </a:p>
          <a:p>
            <a:pPr lvl="1"/>
            <a:r>
              <a:rPr lang="fr-FR" dirty="0" smtClean="0"/>
              <a:t>Petit rapport de branchement (0.002)</a:t>
            </a:r>
          </a:p>
          <a:p>
            <a:pPr lvl="1"/>
            <a:r>
              <a:rPr lang="fr-FR" dirty="0" smtClean="0"/>
              <a:t>Etat final aisé à reconstruire</a:t>
            </a:r>
          </a:p>
          <a:p>
            <a:pPr lvl="1"/>
            <a:r>
              <a:rPr lang="fr-FR" dirty="0" smtClean="0"/>
              <a:t>Principe:</a:t>
            </a:r>
          </a:p>
          <a:p>
            <a:pPr lvl="2"/>
            <a:r>
              <a:rPr lang="fr-FR" dirty="0" smtClean="0"/>
              <a:t>Reconstruction de </a:t>
            </a:r>
            <a:r>
              <a:rPr lang="fr-FR" dirty="0" err="1" smtClean="0"/>
              <a:t>m</a:t>
            </a:r>
            <a:r>
              <a:rPr lang="fr-FR" baseline="-25000" dirty="0" err="1" smtClean="0">
                <a:latin typeface="Symbol" pitchFamily="18" charset="2"/>
              </a:rPr>
              <a:t>gg</a:t>
            </a:r>
            <a:endParaRPr lang="fr-FR" baseline="-25000" dirty="0" smtClean="0">
              <a:latin typeface="Symbol" pitchFamily="18" charset="2"/>
            </a:endParaRPr>
          </a:p>
          <a:p>
            <a:pPr lvl="2">
              <a:buNone/>
            </a:pPr>
            <a:r>
              <a:rPr lang="fr-FR" dirty="0" smtClean="0"/>
              <a:t>   (largeur attendue : &lt; 2 </a:t>
            </a:r>
            <a:r>
              <a:rPr lang="fr-FR" dirty="0" err="1" smtClean="0"/>
              <a:t>GeV</a:t>
            </a:r>
            <a:r>
              <a:rPr lang="fr-FR" dirty="0" smtClean="0"/>
              <a:t>)</a:t>
            </a:r>
          </a:p>
          <a:p>
            <a:pPr lvl="2"/>
            <a:r>
              <a:rPr lang="fr-FR" dirty="0" smtClean="0"/>
              <a:t>Ajustement par exponentielle (fond)</a:t>
            </a:r>
          </a:p>
          <a:p>
            <a:pPr lvl="2">
              <a:buNone/>
            </a:pPr>
            <a:r>
              <a:rPr lang="fr-FR" dirty="0" smtClean="0"/>
              <a:t>   + </a:t>
            </a:r>
            <a:r>
              <a:rPr lang="fr-FR" dirty="0" err="1" smtClean="0"/>
              <a:t>Crystall</a:t>
            </a:r>
            <a:r>
              <a:rPr lang="fr-FR" dirty="0" smtClean="0"/>
              <a:t> Ball (n fois signal </a:t>
            </a:r>
            <a:r>
              <a:rPr lang="fr-FR" dirty="0" err="1" smtClean="0"/>
              <a:t>Higgs</a:t>
            </a:r>
            <a:r>
              <a:rPr lang="fr-FR" dirty="0" smtClean="0"/>
              <a:t> Modèle Standard)</a:t>
            </a:r>
          </a:p>
          <a:p>
            <a:pPr lvl="2"/>
            <a:r>
              <a:rPr lang="fr-FR" dirty="0" smtClean="0"/>
              <a:t>Interprétation statistique (choix d’hypothèse: excès ou non)</a:t>
            </a:r>
          </a:p>
          <a:p>
            <a:pPr lvl="3"/>
            <a:r>
              <a:rPr lang="fr-FR" dirty="0" smtClean="0"/>
              <a:t>ATLAS: pas d’excès visible </a:t>
            </a:r>
            <a:r>
              <a:rPr lang="fr-FR" dirty="0" smtClean="0">
                <a:sym typeface="Wingdings" pitchFamily="2" charset="2"/>
              </a:rPr>
              <a:t> définition d’exclusion en masse </a:t>
            </a:r>
            <a:endParaRPr lang="fr-FR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418731" y="548680"/>
            <a:ext cx="2725269" cy="14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20"/>
          <p:cNvSpPr txBox="1"/>
          <p:nvPr/>
        </p:nvSpPr>
        <p:spPr>
          <a:xfrm>
            <a:off x="7380312" y="548680"/>
            <a:ext cx="1247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pitchFamily="18" charset="2"/>
              </a:rPr>
              <a:t>s</a:t>
            </a:r>
            <a:r>
              <a:rPr lang="en-US" dirty="0" smtClean="0"/>
              <a:t> = 0.04 </a:t>
            </a:r>
            <a:r>
              <a:rPr lang="en-US" dirty="0" err="1" smtClean="0"/>
              <a:t>pb</a:t>
            </a:r>
            <a:endParaRPr lang="en-US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32</a:t>
            </a:fld>
            <a:endParaRPr kumimoji="0"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Higgs</a:t>
            </a:r>
            <a:r>
              <a:rPr lang="fr-FR" dirty="0" smtClean="0"/>
              <a:t>: étude de H </a:t>
            </a:r>
            <a:r>
              <a:rPr lang="fr-FR" dirty="0" smtClean="0">
                <a:sym typeface="Wingdings" pitchFamily="2" charset="2"/>
              </a:rPr>
              <a:t> </a:t>
            </a:r>
            <a:r>
              <a:rPr lang="fr-FR" dirty="0" err="1" smtClean="0">
                <a:latin typeface="Symbol" pitchFamily="18" charset="2"/>
                <a:sym typeface="Wingdings" pitchFamily="2" charset="2"/>
              </a:rPr>
              <a:t>gg</a:t>
            </a:r>
            <a:r>
              <a:rPr lang="fr-FR" dirty="0" smtClean="0">
                <a:latin typeface="Symbol" pitchFamily="18" charset="2"/>
                <a:sym typeface="Wingdings" pitchFamily="2" charset="2"/>
              </a:rPr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97152"/>
          </a:xfrm>
        </p:spPr>
        <p:txBody>
          <a:bodyPr>
            <a:normAutofit/>
          </a:bodyPr>
          <a:lstStyle/>
          <a:p>
            <a:r>
              <a:rPr lang="fr-FR" dirty="0" smtClean="0"/>
              <a:t>Interprétation statistique</a:t>
            </a:r>
          </a:p>
          <a:p>
            <a:pPr lvl="2"/>
            <a:r>
              <a:rPr lang="fr-FR" dirty="0" smtClean="0"/>
              <a:t>Limites sur la section efficace de production du </a:t>
            </a:r>
            <a:r>
              <a:rPr lang="fr-FR" dirty="0" err="1" smtClean="0"/>
              <a:t>Higgs</a:t>
            </a:r>
            <a:r>
              <a:rPr lang="fr-FR" dirty="0" smtClean="0"/>
              <a:t> dans ce mode:</a:t>
            </a:r>
          </a:p>
          <a:p>
            <a:pPr lvl="3"/>
            <a:r>
              <a:rPr lang="fr-FR" dirty="0" smtClean="0"/>
              <a:t>CL(b) = niveau de confiance de l’hypothèse fond seul</a:t>
            </a:r>
          </a:p>
          <a:p>
            <a:pPr lvl="3"/>
            <a:r>
              <a:rPr lang="fr-FR" dirty="0" smtClean="0"/>
              <a:t>CL(s+b)   = niveau de confiance de l’hypothèse fond + signal</a:t>
            </a:r>
          </a:p>
          <a:p>
            <a:pPr lvl="3"/>
            <a:r>
              <a:rPr lang="fr-FR" dirty="0" err="1" smtClean="0"/>
              <a:t>CLs</a:t>
            </a:r>
            <a:r>
              <a:rPr lang="fr-FR" dirty="0" smtClean="0"/>
              <a:t> :                       (protection contre fluctuations du fond)	</a:t>
            </a:r>
          </a:p>
          <a:p>
            <a:pPr lvl="3"/>
            <a:r>
              <a:rPr lang="fr-FR" dirty="0" smtClean="0"/>
              <a:t>Définition du rapport section mesurée/section attendue (95% CL)</a:t>
            </a:r>
          </a:p>
          <a:p>
            <a:pPr lvl="4"/>
            <a:r>
              <a:rPr lang="fr-FR" dirty="0" smtClean="0"/>
              <a:t>Si  observation &lt;1, masse exclue </a:t>
            </a:r>
          </a:p>
          <a:p>
            <a:pPr lvl="4"/>
            <a:r>
              <a:rPr lang="fr-FR" dirty="0" smtClean="0"/>
              <a:t>Bandes ± 1,2 </a:t>
            </a:r>
            <a:r>
              <a:rPr lang="fr-FR" dirty="0" smtClean="0">
                <a:latin typeface="Symbol" pitchFamily="18" charset="2"/>
              </a:rPr>
              <a:t>s</a:t>
            </a:r>
            <a:r>
              <a:rPr lang="fr-FR" dirty="0" smtClean="0">
                <a:latin typeface="+mj-lt"/>
              </a:rPr>
              <a:t> reflètent:</a:t>
            </a:r>
          </a:p>
          <a:p>
            <a:pPr lvl="5"/>
            <a:r>
              <a:rPr lang="fr-FR" dirty="0" smtClean="0">
                <a:latin typeface="+mj-lt"/>
              </a:rPr>
              <a:t>Résolution, fond, systématiques</a:t>
            </a:r>
          </a:p>
          <a:p>
            <a:pPr lvl="5"/>
            <a:r>
              <a:rPr lang="fr-FR" dirty="0" smtClean="0">
                <a:latin typeface="+mj-lt"/>
              </a:rPr>
              <a:t>Statistique</a:t>
            </a:r>
            <a:endParaRPr lang="fr-FR" dirty="0" smtClean="0"/>
          </a:p>
          <a:p>
            <a:pPr lvl="2"/>
            <a:r>
              <a:rPr lang="fr-FR" dirty="0" smtClean="0"/>
              <a:t>Résultat actuel:</a:t>
            </a:r>
          </a:p>
          <a:p>
            <a:pPr lvl="3"/>
            <a:r>
              <a:rPr lang="fr-FR" dirty="0" smtClean="0"/>
              <a:t>ATLAS exclut  4*</a:t>
            </a:r>
            <a:r>
              <a:rPr lang="fr-FR" dirty="0" err="1" smtClean="0">
                <a:latin typeface="Symbol" pitchFamily="18" charset="2"/>
              </a:rPr>
              <a:t>s</a:t>
            </a:r>
            <a:r>
              <a:rPr lang="fr-FR" baseline="30000" dirty="0" err="1" smtClean="0"/>
              <a:t>SM</a:t>
            </a:r>
            <a:r>
              <a:rPr lang="fr-FR" baseline="30000" dirty="0" smtClean="0"/>
              <a:t> </a:t>
            </a:r>
            <a:r>
              <a:rPr lang="fr-FR" dirty="0" smtClean="0"/>
              <a:t> (H</a:t>
            </a:r>
            <a:r>
              <a:rPr lang="fr-FR" baseline="-25000" dirty="0" smtClean="0"/>
              <a:t> </a:t>
            </a:r>
            <a:r>
              <a:rPr lang="fr-FR" dirty="0" smtClean="0">
                <a:sym typeface="Wingdings" pitchFamily="2" charset="2"/>
              </a:rPr>
              <a:t></a:t>
            </a:r>
            <a:r>
              <a:rPr lang="fr-FR" dirty="0" err="1" smtClean="0">
                <a:latin typeface="Symbol" pitchFamily="18" charset="2"/>
                <a:sym typeface="Wingdings" pitchFamily="2" charset="2"/>
              </a:rPr>
              <a:t>gg</a:t>
            </a:r>
            <a:r>
              <a:rPr lang="fr-FR" dirty="0" smtClean="0">
                <a:sym typeface="Wingdings" pitchFamily="2" charset="2"/>
              </a:rPr>
              <a:t>)</a:t>
            </a:r>
          </a:p>
          <a:p>
            <a:pPr lvl="3"/>
            <a:r>
              <a:rPr lang="fr-FR" dirty="0" smtClean="0">
                <a:sym typeface="Wingdings" pitchFamily="2" charset="2"/>
              </a:rPr>
              <a:t>Pas d’excès &gt; 2 </a:t>
            </a:r>
            <a:r>
              <a:rPr lang="fr-FR" dirty="0" smtClean="0">
                <a:latin typeface="Symbol" pitchFamily="18" charset="2"/>
                <a:sym typeface="Wingdings" pitchFamily="2" charset="2"/>
              </a:rPr>
              <a:t>s</a:t>
            </a:r>
            <a:endParaRPr lang="fr-FR" dirty="0" smtClean="0">
              <a:latin typeface="Symbol" pitchFamily="18" charset="2"/>
            </a:endParaRPr>
          </a:p>
          <a:p>
            <a:pPr lvl="2"/>
            <a:endParaRPr lang="fr-FR" dirty="0" smtClean="0"/>
          </a:p>
          <a:p>
            <a:endParaRPr lang="fr-F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3326" y="4046289"/>
            <a:ext cx="3300674" cy="22630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2627784" y="3068960"/>
          <a:ext cx="1431432" cy="576064"/>
        </p:xfrm>
        <a:graphic>
          <a:graphicData uri="http://schemas.openxmlformats.org/presentationml/2006/ole">
            <p:oleObj spid="_x0000_s8194" name="Équation" r:id="rId4" imgW="1041120" imgH="419040" progId="Equation.3">
              <p:embed/>
            </p:oleObj>
          </a:graphicData>
        </a:graphic>
      </p:graphicFrame>
      <p:cxnSp>
        <p:nvCxnSpPr>
          <p:cNvPr id="12" name="Connecteur droit 11"/>
          <p:cNvCxnSpPr/>
          <p:nvPr/>
        </p:nvCxnSpPr>
        <p:spPr>
          <a:xfrm>
            <a:off x="7596336" y="5373216"/>
            <a:ext cx="0" cy="108012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H="1">
            <a:off x="7020272" y="6453336"/>
            <a:ext cx="576064" cy="0"/>
          </a:xfrm>
          <a:prstGeom prst="line">
            <a:avLst/>
          </a:prstGeom>
          <a:ln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3635896" y="6309320"/>
            <a:ext cx="3385863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i="1" dirty="0" smtClean="0"/>
              <a:t>Médiane à partir de pseudo-expériences</a:t>
            </a:r>
            <a:endParaRPr lang="fr-FR" sz="1400" i="1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33</a:t>
            </a:fld>
            <a:endParaRPr kumimoji="0"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2429" y="1231150"/>
            <a:ext cx="4291571" cy="2701906"/>
          </a:xfrm>
          <a:prstGeom prst="rect">
            <a:avLst/>
          </a:prstGeom>
        </p:spPr>
      </p:pic>
      <p:pic>
        <p:nvPicPr>
          <p:cNvPr id="6" name="Picture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44616" y="4058707"/>
            <a:ext cx="3563888" cy="275466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Higgs</a:t>
            </a:r>
            <a:r>
              <a:rPr lang="fr-FR" dirty="0" smtClean="0"/>
              <a:t>: combinaison des canaux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/>
          </a:bodyPr>
          <a:lstStyle/>
          <a:p>
            <a:r>
              <a:rPr lang="fr-FR" dirty="0" smtClean="0"/>
              <a:t> Etude réalisée par canal</a:t>
            </a:r>
          </a:p>
          <a:p>
            <a:pPr lvl="1"/>
            <a:r>
              <a:rPr lang="fr-FR" dirty="0" smtClean="0"/>
              <a:t>Différentes luminosités </a:t>
            </a:r>
          </a:p>
          <a:p>
            <a:pPr lvl="1"/>
            <a:r>
              <a:rPr lang="fr-FR" dirty="0" smtClean="0"/>
              <a:t>Différents intervalles de masse</a:t>
            </a:r>
          </a:p>
          <a:p>
            <a:pPr lvl="1">
              <a:buNone/>
            </a:pPr>
            <a:endParaRPr lang="fr-FR" dirty="0" smtClean="0"/>
          </a:p>
          <a:p>
            <a:r>
              <a:rPr lang="fr-FR" dirty="0" smtClean="0"/>
              <a:t>Combinaison:</a:t>
            </a:r>
          </a:p>
          <a:p>
            <a:pPr lvl="1"/>
            <a:r>
              <a:rPr lang="fr-FR" dirty="0" smtClean="0"/>
              <a:t>Un boson de </a:t>
            </a:r>
            <a:r>
              <a:rPr lang="fr-FR" dirty="0" err="1" smtClean="0"/>
              <a:t>Higgs</a:t>
            </a:r>
            <a:r>
              <a:rPr lang="fr-FR" dirty="0" smtClean="0"/>
              <a:t> du Modèle Standard</a:t>
            </a:r>
          </a:p>
          <a:p>
            <a:pPr lvl="1">
              <a:buNone/>
            </a:pPr>
            <a:r>
              <a:rPr lang="fr-FR" dirty="0" smtClean="0"/>
              <a:t>     est exclu à 95% de niveau de confiance </a:t>
            </a:r>
          </a:p>
          <a:p>
            <a:pPr lvl="1">
              <a:buNone/>
            </a:pPr>
            <a:r>
              <a:rPr lang="fr-FR" dirty="0" smtClean="0"/>
              <a:t>     dans les intervalles:</a:t>
            </a:r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/>
            <a:r>
              <a:rPr lang="fr-FR" dirty="0" smtClean="0"/>
              <a:t>Le niveau de confiance est supérieur:</a:t>
            </a:r>
          </a:p>
          <a:p>
            <a:pPr lvl="2"/>
            <a:r>
              <a:rPr lang="fr-FR" dirty="0" smtClean="0"/>
              <a:t>Entre 160 et 220 </a:t>
            </a:r>
            <a:r>
              <a:rPr lang="fr-FR" dirty="0" err="1" smtClean="0"/>
              <a:t>GeV</a:t>
            </a:r>
            <a:r>
              <a:rPr lang="fr-FR" dirty="0" smtClean="0"/>
              <a:t>, 99%</a:t>
            </a:r>
          </a:p>
          <a:p>
            <a:pPr lvl="2"/>
            <a:r>
              <a:rPr lang="fr-FR" dirty="0" smtClean="0"/>
              <a:t>&gt; 99% entre 300 et 420 </a:t>
            </a:r>
            <a:r>
              <a:rPr lang="fr-FR" dirty="0" err="1" smtClean="0"/>
              <a:t>GeV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8" name="TextBox 10"/>
          <p:cNvSpPr txBox="1"/>
          <p:nvPr/>
        </p:nvSpPr>
        <p:spPr>
          <a:xfrm>
            <a:off x="1979712" y="4725144"/>
            <a:ext cx="2938729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 smtClean="0"/>
              <a:t>146&lt;</a:t>
            </a:r>
            <a:r>
              <a:rPr lang="en-US" sz="1900" b="1" dirty="0" err="1" smtClean="0"/>
              <a:t>m</a:t>
            </a:r>
            <a:r>
              <a:rPr lang="en-US" sz="1900" b="1" baseline="-25000" dirty="0" err="1" smtClean="0"/>
              <a:t>H</a:t>
            </a:r>
            <a:r>
              <a:rPr lang="en-US" sz="1900" b="1" dirty="0" smtClean="0"/>
              <a:t>&lt;232 </a:t>
            </a:r>
            <a:r>
              <a:rPr lang="en-US" sz="1900" b="1" dirty="0" err="1" smtClean="0"/>
              <a:t>GeV</a:t>
            </a:r>
            <a:r>
              <a:rPr lang="en-US" sz="1900" b="1" dirty="0" smtClean="0"/>
              <a:t>  </a:t>
            </a:r>
          </a:p>
          <a:p>
            <a:pPr algn="ctr"/>
            <a:r>
              <a:rPr lang="en-US" sz="1900" b="1" dirty="0" smtClean="0"/>
              <a:t>256 &lt;</a:t>
            </a:r>
            <a:r>
              <a:rPr lang="en-US" sz="1900" b="1" dirty="0" err="1" smtClean="0"/>
              <a:t>m</a:t>
            </a:r>
            <a:r>
              <a:rPr lang="en-US" sz="1900" b="1" baseline="-25000" dirty="0" err="1" smtClean="0"/>
              <a:t>H</a:t>
            </a:r>
            <a:r>
              <a:rPr lang="en-US" sz="1900" b="1" dirty="0" smtClean="0"/>
              <a:t>&lt; 282 </a:t>
            </a:r>
            <a:r>
              <a:rPr lang="en-US" sz="1900" b="1" dirty="0" err="1" smtClean="0"/>
              <a:t>GeV</a:t>
            </a:r>
            <a:endParaRPr lang="en-US" sz="1900" b="1" dirty="0" smtClean="0"/>
          </a:p>
          <a:p>
            <a:pPr algn="ctr"/>
            <a:r>
              <a:rPr lang="en-US" sz="1900" b="1" dirty="0" smtClean="0"/>
              <a:t>296 &lt;</a:t>
            </a:r>
            <a:r>
              <a:rPr lang="en-US" sz="1900" b="1" dirty="0" err="1" smtClean="0"/>
              <a:t>m</a:t>
            </a:r>
            <a:r>
              <a:rPr lang="en-US" sz="1900" b="1" baseline="-25000" dirty="0" err="1" smtClean="0"/>
              <a:t>H</a:t>
            </a:r>
            <a:r>
              <a:rPr lang="en-US" sz="1900" b="1" dirty="0" smtClean="0"/>
              <a:t>&lt; 466 </a:t>
            </a:r>
            <a:r>
              <a:rPr lang="en-US" sz="1900" b="1" dirty="0" err="1" smtClean="0"/>
              <a:t>GeV</a:t>
            </a:r>
            <a:r>
              <a:rPr lang="en-US" sz="1900" b="1" dirty="0" smtClean="0"/>
              <a:t> </a:t>
            </a:r>
            <a:endParaRPr lang="en-US" sz="1900" b="1" baseline="30000" dirty="0" smtClean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34</a:t>
            </a:fld>
            <a:endParaRPr kumimoji="0"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Boson de </a:t>
            </a:r>
            <a:r>
              <a:rPr lang="fr-FR" dirty="0" err="1" smtClean="0"/>
              <a:t>Higgs</a:t>
            </a:r>
            <a:r>
              <a:rPr lang="fr-FR" dirty="0" smtClean="0"/>
              <a:t>: perspectives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Que gagne-t-on avec plus de luminosité? </a:t>
            </a:r>
          </a:p>
          <a:p>
            <a:pPr lvl="2"/>
            <a:r>
              <a:rPr lang="fr-FR" dirty="0" smtClean="0"/>
              <a:t>Scan de l’ensemble du spectre de masse </a:t>
            </a:r>
            <a:r>
              <a:rPr lang="fr-FR" dirty="0" smtClean="0">
                <a:sym typeface="Wingdings" pitchFamily="2" charset="2"/>
              </a:rPr>
              <a:t> 600 </a:t>
            </a:r>
            <a:r>
              <a:rPr lang="fr-FR" dirty="0" err="1" smtClean="0">
                <a:sym typeface="Wingdings" pitchFamily="2" charset="2"/>
              </a:rPr>
              <a:t>GeV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35</a:t>
            </a:fld>
            <a:endParaRPr kumimoji="0"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Boson de </a:t>
            </a:r>
            <a:r>
              <a:rPr lang="fr-FR" dirty="0" err="1" smtClean="0"/>
              <a:t>Higgs</a:t>
            </a:r>
            <a:r>
              <a:rPr lang="fr-FR" dirty="0" smtClean="0"/>
              <a:t>: perspectives</a:t>
            </a:r>
          </a:p>
        </p:txBody>
      </p:sp>
      <p:sp>
        <p:nvSpPr>
          <p:cNvPr id="5120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67544" y="1447800"/>
            <a:ext cx="7521575" cy="5410200"/>
          </a:xfrm>
        </p:spPr>
        <p:txBody>
          <a:bodyPr/>
          <a:lstStyle/>
          <a:p>
            <a:r>
              <a:rPr lang="fr-FR" dirty="0" smtClean="0"/>
              <a:t>En terme de découverte</a:t>
            </a:r>
          </a:p>
          <a:p>
            <a:pPr lvl="1"/>
            <a:r>
              <a:rPr lang="fr-FR" dirty="0" smtClean="0"/>
              <a:t>Variable : </a:t>
            </a:r>
            <a:r>
              <a:rPr lang="fr-FR" dirty="0" err="1" smtClean="0"/>
              <a:t>Significance</a:t>
            </a:r>
            <a:r>
              <a:rPr lang="fr-FR" dirty="0" smtClean="0"/>
              <a:t> S/</a:t>
            </a:r>
            <a:r>
              <a:rPr lang="fr-FR" dirty="0" smtClean="0">
                <a:sym typeface="Symbol"/>
              </a:rPr>
              <a:t>B</a:t>
            </a:r>
            <a:endParaRPr lang="fr-FR" dirty="0" smtClean="0"/>
          </a:p>
          <a:p>
            <a:pPr lvl="2"/>
            <a:r>
              <a:rPr lang="fr-FR" dirty="0" smtClean="0"/>
              <a:t>Avec 10 fb</a:t>
            </a:r>
            <a:r>
              <a:rPr lang="fr-FR" baseline="30000" dirty="0" smtClean="0"/>
              <a:t>-1</a:t>
            </a:r>
            <a:r>
              <a:rPr lang="fr-FR" dirty="0" smtClean="0"/>
              <a:t> , découverte possible entre 130 et 500 </a:t>
            </a:r>
            <a:r>
              <a:rPr lang="fr-FR" dirty="0" err="1" smtClean="0"/>
              <a:t>GeV</a:t>
            </a:r>
            <a:endParaRPr lang="fr-FR" dirty="0" smtClean="0"/>
          </a:p>
          <a:p>
            <a:pPr lvl="2">
              <a:buNone/>
            </a:pPr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3"/>
            <a:endParaRPr lang="fr-FR" dirty="0" smtClean="0"/>
          </a:p>
          <a:p>
            <a:pPr lvl="2"/>
            <a:endParaRPr lang="fr-FR" dirty="0" smtClean="0"/>
          </a:p>
          <a:p>
            <a:pPr lvl="1"/>
            <a:endParaRPr lang="fr-FR" dirty="0" smtClean="0"/>
          </a:p>
        </p:txBody>
      </p:sp>
      <p:pic>
        <p:nvPicPr>
          <p:cNvPr id="6" name="Image 5" descr="ATLAS20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3140968"/>
            <a:ext cx="3602410" cy="2437631"/>
          </a:xfrm>
          <a:prstGeom prst="rect">
            <a:avLst/>
          </a:prstGeom>
        </p:spPr>
      </p:pic>
      <p:cxnSp>
        <p:nvCxnSpPr>
          <p:cNvPr id="8" name="Connecteur droit 7"/>
          <p:cNvCxnSpPr/>
          <p:nvPr/>
        </p:nvCxnSpPr>
        <p:spPr>
          <a:xfrm>
            <a:off x="2051720" y="4221088"/>
            <a:ext cx="374441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5868144" y="4077072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Découverte : 5 </a:t>
            </a:r>
            <a:r>
              <a:rPr lang="fr-FR" dirty="0" smtClean="0">
                <a:latin typeface="Symbol" pitchFamily="18" charset="2"/>
              </a:rPr>
              <a:t>s</a:t>
            </a:r>
            <a:endParaRPr lang="fr-FR" dirty="0">
              <a:latin typeface="Symbol" pitchFamily="18" charset="2"/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2483768" y="4221088"/>
            <a:ext cx="576064" cy="7920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2843808" y="5013176"/>
            <a:ext cx="576064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3419872" y="5805264"/>
            <a:ext cx="3685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Basse masse : un peu plus long…</a:t>
            </a:r>
            <a:endParaRPr lang="fr-FR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36</a:t>
            </a:fld>
            <a:endParaRPr kumimoji="0"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Et le </a:t>
            </a:r>
            <a:r>
              <a:rPr lang="fr-FR" dirty="0" err="1" smtClean="0"/>
              <a:t>Higgs</a:t>
            </a:r>
            <a:r>
              <a:rPr lang="fr-FR" dirty="0" smtClean="0"/>
              <a:t> « standard » n’existait pas?</a:t>
            </a:r>
            <a:endParaRPr lang="fr-FR" dirty="0"/>
          </a:p>
        </p:txBody>
      </p:sp>
      <p:sp>
        <p:nvSpPr>
          <p:cNvPr id="4" name="Espace réservé du contenu 12"/>
          <p:cNvSpPr txBox="1">
            <a:spLocks/>
          </p:cNvSpPr>
          <p:nvPr/>
        </p:nvSpPr>
        <p:spPr>
          <a:xfrm>
            <a:off x="765048" y="1752600"/>
            <a:ext cx="8153400" cy="449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Alternatives</a:t>
            </a:r>
            <a:r>
              <a:rPr kumimoji="0" lang="fr-F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proposées par les</a:t>
            </a:r>
            <a:r>
              <a:rPr kumimoji="0" lang="fr-F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théoriciens:</a:t>
            </a: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fr-FR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Supersymétrie</a:t>
            </a:r>
            <a:r>
              <a:rPr kumimoji="0" lang="fr-FR" sz="20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(MSSM prévoit 5 </a:t>
            </a:r>
            <a:r>
              <a:rPr kumimoji="0" lang="fr-FR" sz="2000" b="0" i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Higgs</a:t>
            </a:r>
            <a:r>
              <a:rPr kumimoji="0" lang="fr-FR" sz="20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), </a:t>
            </a:r>
            <a:r>
              <a:rPr lang="fr-FR" sz="2000" i="1" dirty="0" smtClean="0">
                <a:latin typeface="+mn-lt"/>
                <a:sym typeface="Wingdings" pitchFamily="2" charset="2"/>
              </a:rPr>
              <a:t>t</a:t>
            </a:r>
            <a:r>
              <a:rPr lang="fr-FR" sz="2000" i="1" noProof="0" dirty="0" err="1" smtClean="0">
                <a:latin typeface="+mn-lt"/>
                <a:sym typeface="Wingdings" pitchFamily="2" charset="2"/>
              </a:rPr>
              <a:t>héorie</a:t>
            </a:r>
            <a:r>
              <a:rPr lang="fr-FR" sz="2000" i="1" noProof="0" dirty="0" smtClean="0">
                <a:latin typeface="+mn-lt"/>
                <a:sym typeface="Wingdings" pitchFamily="2" charset="2"/>
              </a:rPr>
              <a:t> composite, d</a:t>
            </a:r>
            <a:r>
              <a:rPr kumimoji="0" lang="fr-FR" sz="2000" b="0" i="1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imensions</a:t>
            </a:r>
            <a:r>
              <a:rPr kumimoji="0" lang="fr-FR" sz="2000" b="0" i="1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supplémentaires, théorie sans </a:t>
            </a:r>
            <a:r>
              <a:rPr kumimoji="0" lang="fr-FR" sz="2000" b="0" i="1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Higgs</a:t>
            </a:r>
            <a:r>
              <a:rPr kumimoji="0" lang="fr-FR" sz="2000" b="0" i="1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…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lang="fr-FR" sz="2000" i="1" noProof="0" dirty="0" smtClean="0">
                <a:latin typeface="+mn-lt"/>
                <a:sym typeface="Wingdings" pitchFamily="2" charset="2"/>
              </a:rPr>
              <a:t> ces théories auront d’autres manifestations (nouvelles particules, ..)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fr-FR" sz="20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endParaRPr kumimoji="0" lang="fr-FR" sz="20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Ces extensions: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fr-FR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Doivent être en accord avec ce qui a été observé depuis de nombreuses années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fr-FR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 en accord avec ce que l’on observera!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endParaRPr kumimoji="0" lang="fr-FR" sz="20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37</a:t>
            </a:fld>
            <a:endParaRPr kumimoji="0"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Physique au-delà du Modèle Standard: quelques exemples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38</a:t>
            </a:fld>
            <a:endParaRPr kumimoji="0"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Physique au-delà du Modèle Standard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De nombreux modèles…de nombreuses signatures !</a:t>
            </a:r>
            <a:endParaRPr lang="fr-FR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000181"/>
            <a:ext cx="5971753" cy="4813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1835696" y="6309320"/>
            <a:ext cx="240758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err="1" smtClean="0"/>
              <a:t>H.Bachacou</a:t>
            </a:r>
            <a:r>
              <a:rPr lang="fr-FR" dirty="0" smtClean="0"/>
              <a:t>, LP 2011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39</a:t>
            </a:fld>
            <a:endParaRPr kumimoji="0"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Supersymétrie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fr-FR" dirty="0" smtClean="0"/>
              <a:t> Rappels:</a:t>
            </a:r>
          </a:p>
          <a:p>
            <a:pPr lvl="1" eaLnBrk="1" hangingPunct="1">
              <a:lnSpc>
                <a:spcPct val="90000"/>
              </a:lnSpc>
            </a:pPr>
            <a:r>
              <a:rPr lang="fr-FR" dirty="0" smtClean="0"/>
              <a:t>Symétrie reliant bosons et fermions</a:t>
            </a:r>
          </a:p>
          <a:p>
            <a:pPr lvl="2" eaLnBrk="1" hangingPunct="1">
              <a:lnSpc>
                <a:spcPct val="90000"/>
              </a:lnSpc>
            </a:pPr>
            <a:r>
              <a:rPr lang="fr-FR" sz="1600" dirty="0" smtClean="0"/>
              <a:t>À chaque particule du Modèle Standard est associée un partenaire </a:t>
            </a:r>
            <a:r>
              <a:rPr lang="fr-FR" sz="1600" dirty="0" err="1" smtClean="0"/>
              <a:t>supersymétrique</a:t>
            </a:r>
            <a:r>
              <a:rPr lang="fr-FR" sz="1600" dirty="0" smtClean="0"/>
              <a:t> de spin qui diffère par ½</a:t>
            </a:r>
          </a:p>
          <a:p>
            <a:pPr lvl="2" eaLnBrk="1" hangingPunct="1">
              <a:lnSpc>
                <a:spcPct val="90000"/>
              </a:lnSpc>
            </a:pPr>
            <a:r>
              <a:rPr lang="fr-FR" sz="1600" dirty="0" smtClean="0"/>
              <a:t>Peut résoudre le problème de hiérarchie</a:t>
            </a:r>
          </a:p>
          <a:p>
            <a:pPr lvl="2" eaLnBrk="1" hangingPunct="1">
              <a:lnSpc>
                <a:spcPct val="90000"/>
              </a:lnSpc>
            </a:pPr>
            <a:endParaRPr lang="fr-FR" sz="1600" dirty="0" smtClean="0"/>
          </a:p>
          <a:p>
            <a:pPr lvl="1" eaLnBrk="1" hangingPunct="1">
              <a:lnSpc>
                <a:spcPct val="90000"/>
              </a:lnSpc>
            </a:pPr>
            <a:r>
              <a:rPr lang="fr-FR" dirty="0" smtClean="0"/>
              <a:t>Non mise en évidence expérimentalement</a:t>
            </a:r>
          </a:p>
          <a:p>
            <a:pPr lvl="2" eaLnBrk="1" hangingPunct="1">
              <a:lnSpc>
                <a:spcPct val="90000"/>
              </a:lnSpc>
            </a:pPr>
            <a:r>
              <a:rPr lang="fr-FR" dirty="0" smtClean="0"/>
              <a:t>Particules plus lourdes que celles du Modèle Standard</a:t>
            </a:r>
          </a:p>
          <a:p>
            <a:pPr lvl="2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fr-FR" sz="1600" dirty="0" smtClean="0"/>
              <a:t>Si elle existe, devrait être observée au LHC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fr-FR" sz="1600" dirty="0" smtClean="0"/>
          </a:p>
          <a:p>
            <a:pPr lvl="1" eaLnBrk="1" hangingPunct="1">
              <a:lnSpc>
                <a:spcPct val="90000"/>
              </a:lnSpc>
            </a:pPr>
            <a:r>
              <a:rPr lang="fr-FR" dirty="0" smtClean="0"/>
              <a:t>Brisée</a:t>
            </a:r>
          </a:p>
          <a:p>
            <a:pPr lvl="2" eaLnBrk="1" hangingPunct="1">
              <a:lnSpc>
                <a:spcPct val="90000"/>
              </a:lnSpc>
            </a:pPr>
            <a:r>
              <a:rPr lang="fr-FR" sz="1600" dirty="0" smtClean="0"/>
              <a:t>Sinon, les masses des particules du Modèle Standard seraient égales à celles de leurs partenaires </a:t>
            </a:r>
            <a:r>
              <a:rPr lang="fr-FR" sz="1600" dirty="0" err="1" smtClean="0"/>
              <a:t>supersymétriques</a:t>
            </a:r>
            <a:endParaRPr lang="fr-FR" sz="1600" dirty="0" smtClean="0"/>
          </a:p>
          <a:p>
            <a:pPr lvl="2" eaLnBrk="1" hangingPunct="1">
              <a:lnSpc>
                <a:spcPct val="90000"/>
              </a:lnSpc>
            </a:pPr>
            <a:r>
              <a:rPr lang="fr-FR" sz="1600" dirty="0" smtClean="0"/>
              <a:t>Un boson de </a:t>
            </a:r>
            <a:r>
              <a:rPr lang="fr-FR" sz="1600" dirty="0" err="1" smtClean="0"/>
              <a:t>Higgs</a:t>
            </a:r>
            <a:r>
              <a:rPr lang="fr-FR" sz="1600" dirty="0" smtClean="0"/>
              <a:t> Modèle Standard </a:t>
            </a:r>
            <a:r>
              <a:rPr lang="fr-FR" sz="1600" dirty="0" smtClean="0">
                <a:sym typeface="Wingdings" pitchFamily="2" charset="2"/>
              </a:rPr>
              <a:t> 5 bosons de </a:t>
            </a:r>
            <a:r>
              <a:rPr lang="fr-FR" sz="1600" dirty="0" err="1" smtClean="0">
                <a:sym typeface="Wingdings" pitchFamily="2" charset="2"/>
              </a:rPr>
              <a:t>Higgs</a:t>
            </a:r>
            <a:r>
              <a:rPr lang="fr-FR" sz="1600" dirty="0" smtClean="0">
                <a:sym typeface="Wingdings" pitchFamily="2" charset="2"/>
              </a:rPr>
              <a:t> </a:t>
            </a:r>
            <a:r>
              <a:rPr lang="fr-FR" sz="1600" dirty="0" err="1" smtClean="0">
                <a:sym typeface="Wingdings" pitchFamily="2" charset="2"/>
              </a:rPr>
              <a:t>supersymétriques</a:t>
            </a:r>
            <a:endParaRPr lang="fr-FR" sz="1600" dirty="0" smtClean="0"/>
          </a:p>
          <a:p>
            <a:pPr lvl="1" eaLnBrk="1" hangingPunct="1">
              <a:lnSpc>
                <a:spcPct val="90000"/>
              </a:lnSpc>
            </a:pPr>
            <a:endParaRPr lang="fr-FR" dirty="0" smtClean="0"/>
          </a:p>
          <a:p>
            <a:pPr lvl="1" eaLnBrk="1" hangingPunct="1">
              <a:lnSpc>
                <a:spcPct val="90000"/>
              </a:lnSpc>
            </a:pPr>
            <a:r>
              <a:rPr lang="fr-FR" dirty="0" smtClean="0"/>
              <a:t>&gt; 100 paramètres supplémentaires</a:t>
            </a:r>
          </a:p>
          <a:p>
            <a:pPr lvl="1" eaLnBrk="1" hangingPunct="1">
              <a:lnSpc>
                <a:spcPct val="90000"/>
              </a:lnSpc>
            </a:pPr>
            <a:endParaRPr lang="fr-FR" dirty="0" smtClean="0"/>
          </a:p>
          <a:p>
            <a:pPr lvl="1" eaLnBrk="1" hangingPunct="1">
              <a:lnSpc>
                <a:spcPct val="90000"/>
              </a:lnSpc>
            </a:pPr>
            <a:r>
              <a:rPr lang="fr-FR" dirty="0" smtClean="0"/>
              <a:t>Fournit des candidats naturels à la matière noire</a:t>
            </a:r>
            <a:endParaRPr lang="fr-F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t="12988"/>
          <a:stretch>
            <a:fillRect/>
          </a:stretch>
        </p:blipFill>
        <p:spPr bwMode="auto">
          <a:xfrm>
            <a:off x="1043608" y="2204864"/>
            <a:ext cx="3313113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132856"/>
            <a:ext cx="3455988" cy="298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40</a:t>
            </a:fld>
            <a:endParaRPr kumimoji="0"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Supersymétrie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53136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Hypothèses:</a:t>
            </a:r>
          </a:p>
          <a:p>
            <a:pPr lvl="1" eaLnBrk="1" hangingPunct="1"/>
            <a:r>
              <a:rPr lang="fr-FR" dirty="0" smtClean="0"/>
              <a:t>SUSY dominée par la production de</a:t>
            </a:r>
          </a:p>
          <a:p>
            <a:pPr lvl="1" eaLnBrk="1" hangingPunct="1">
              <a:buNone/>
            </a:pPr>
            <a:r>
              <a:rPr lang="fr-FR" dirty="0" smtClean="0"/>
              <a:t>     </a:t>
            </a:r>
            <a:r>
              <a:rPr lang="fr-FR" dirty="0" err="1" smtClean="0"/>
              <a:t>squarks</a:t>
            </a:r>
            <a:r>
              <a:rPr lang="fr-FR" dirty="0" smtClean="0"/>
              <a:t> et de </a:t>
            </a:r>
            <a:r>
              <a:rPr lang="fr-FR" dirty="0" err="1" smtClean="0"/>
              <a:t>gluinos</a:t>
            </a:r>
            <a:endParaRPr lang="fr-FR" dirty="0" smtClean="0"/>
          </a:p>
          <a:p>
            <a:pPr lvl="1" eaLnBrk="1" hangingPunct="1">
              <a:buNone/>
            </a:pPr>
            <a:endParaRPr lang="fr-FR" dirty="0" smtClean="0"/>
          </a:p>
          <a:p>
            <a:pPr lvl="1" eaLnBrk="1" hangingPunct="1"/>
            <a:r>
              <a:rPr lang="fr-FR" dirty="0" smtClean="0"/>
              <a:t>Les particules </a:t>
            </a:r>
            <a:r>
              <a:rPr lang="fr-FR" dirty="0" err="1" smtClean="0"/>
              <a:t>supersymétriques</a:t>
            </a:r>
            <a:r>
              <a:rPr lang="fr-FR" dirty="0" smtClean="0"/>
              <a:t> </a:t>
            </a:r>
          </a:p>
          <a:p>
            <a:pPr lvl="1" eaLnBrk="1" hangingPunct="1">
              <a:buNone/>
            </a:pPr>
            <a:r>
              <a:rPr lang="fr-FR" dirty="0" smtClean="0"/>
              <a:t>     sont créées en paires</a:t>
            </a:r>
          </a:p>
          <a:p>
            <a:pPr lvl="2" eaLnBrk="1" hangingPunct="1">
              <a:buNone/>
            </a:pPr>
            <a:endParaRPr lang="fr-FR" dirty="0" smtClean="0"/>
          </a:p>
          <a:p>
            <a:pPr lvl="1" eaLnBrk="1" hangingPunct="1"/>
            <a:r>
              <a:rPr lang="fr-FR" dirty="0" smtClean="0"/>
              <a:t>Et  se désintègrent jusqu’à la plus légère d’entre elles</a:t>
            </a:r>
          </a:p>
          <a:p>
            <a:pPr lvl="2" eaLnBrk="1" hangingPunct="1"/>
            <a:r>
              <a:rPr lang="fr-FR" dirty="0" smtClean="0"/>
              <a:t> </a:t>
            </a:r>
            <a:r>
              <a:rPr lang="fr-FR" dirty="0" err="1" smtClean="0"/>
              <a:t>Lightest</a:t>
            </a:r>
            <a:r>
              <a:rPr lang="fr-FR" dirty="0" smtClean="0"/>
              <a:t> </a:t>
            </a:r>
            <a:r>
              <a:rPr lang="fr-FR" dirty="0" err="1" smtClean="0"/>
              <a:t>Supersymetric</a:t>
            </a:r>
            <a:r>
              <a:rPr lang="fr-FR" dirty="0" smtClean="0"/>
              <a:t> </a:t>
            </a:r>
            <a:r>
              <a:rPr lang="fr-FR" dirty="0" err="1" smtClean="0"/>
              <a:t>Particle</a:t>
            </a:r>
            <a:r>
              <a:rPr lang="fr-FR" dirty="0" smtClean="0"/>
              <a:t> : LSP</a:t>
            </a:r>
          </a:p>
          <a:p>
            <a:pPr lvl="2" eaLnBrk="1" hangingPunct="1"/>
            <a:endParaRPr lang="fr-FR" dirty="0" smtClean="0"/>
          </a:p>
          <a:p>
            <a:pPr lvl="1" eaLnBrk="1" hangingPunct="1"/>
            <a:r>
              <a:rPr lang="fr-FR" dirty="0" smtClean="0"/>
              <a:t>Un candidat pour la LSP = </a:t>
            </a:r>
            <a:r>
              <a:rPr lang="fr-FR" dirty="0" err="1" smtClean="0"/>
              <a:t>neutralino</a:t>
            </a:r>
            <a:endParaRPr lang="fr-FR" dirty="0" smtClean="0"/>
          </a:p>
          <a:p>
            <a:pPr lvl="2" eaLnBrk="1" hangingPunct="1"/>
            <a:r>
              <a:rPr lang="fr-FR" dirty="0" smtClean="0"/>
              <a:t> qui échappe à la détection</a:t>
            </a:r>
          </a:p>
          <a:p>
            <a:pPr lvl="2" eaLnBrk="1" hangingPunct="1"/>
            <a:r>
              <a:rPr lang="fr-FR" dirty="0" smtClean="0"/>
              <a:t>signature = importante énergie manquante</a:t>
            </a:r>
          </a:p>
          <a:p>
            <a:pPr lvl="2" eaLnBrk="1" hangingPunct="1">
              <a:buNone/>
            </a:pPr>
            <a:r>
              <a:rPr lang="fr-FR" dirty="0" smtClean="0"/>
              <a:t>                       </a:t>
            </a:r>
          </a:p>
          <a:p>
            <a:pPr lvl="1">
              <a:buNone/>
            </a:pPr>
            <a:endParaRPr lang="fr-FR" dirty="0"/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3673" y="1490056"/>
            <a:ext cx="3090327" cy="2370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41</a:t>
            </a:fld>
            <a:endParaRPr kumimoji="0"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Supersymétrie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Suivant le mode de désintégration des </a:t>
            </a:r>
            <a:r>
              <a:rPr lang="fr-FR" dirty="0" err="1" smtClean="0"/>
              <a:t>squarks</a:t>
            </a:r>
            <a:r>
              <a:rPr lang="fr-FR" dirty="0" smtClean="0"/>
              <a:t> et </a:t>
            </a:r>
            <a:r>
              <a:rPr lang="fr-FR" dirty="0" err="1" smtClean="0"/>
              <a:t>gluinos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Recherche dans un état final avec:</a:t>
            </a:r>
          </a:p>
          <a:p>
            <a:pPr lvl="2"/>
            <a:r>
              <a:rPr lang="fr-FR" dirty="0" smtClean="0"/>
              <a:t> Energie manquante</a:t>
            </a:r>
          </a:p>
          <a:p>
            <a:pPr lvl="2"/>
            <a:r>
              <a:rPr lang="fr-FR" dirty="0" smtClean="0"/>
              <a:t>Jets</a:t>
            </a:r>
          </a:p>
          <a:p>
            <a:pPr lvl="2"/>
            <a:r>
              <a:rPr lang="fr-FR" dirty="0" smtClean="0"/>
              <a:t>N leptons (N=0,1,2,…)</a:t>
            </a:r>
          </a:p>
          <a:p>
            <a:pPr lvl="2">
              <a:buNone/>
            </a:pPr>
            <a:endParaRPr lang="fr-FR" dirty="0" smtClean="0"/>
          </a:p>
          <a:p>
            <a:pPr lvl="1"/>
            <a:r>
              <a:rPr lang="fr-FR" dirty="0" smtClean="0"/>
              <a:t>Le plus abondant: O lepton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Exclusion de masse jusqu’à 1 </a:t>
            </a:r>
            <a:r>
              <a:rPr lang="fr-FR" dirty="0" err="1" smtClean="0"/>
              <a:t>TeV</a:t>
            </a:r>
            <a:endParaRPr lang="fr-FR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934" y="2636912"/>
            <a:ext cx="363506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4461381"/>
            <a:ext cx="1547664" cy="623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3955761"/>
            <a:ext cx="1681361" cy="553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42</a:t>
            </a:fld>
            <a:endParaRPr kumimoji="0"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9554" y="3573016"/>
            <a:ext cx="2664446" cy="1804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Recherche de résonances lourdes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0" y="1556792"/>
            <a:ext cx="8153400" cy="5040560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Motivations:</a:t>
            </a:r>
          </a:p>
          <a:p>
            <a:pPr lvl="1"/>
            <a:r>
              <a:rPr lang="fr-FR" dirty="0" smtClean="0"/>
              <a:t>De nombreux modèles au-delà du Modèle Standard prédisent l’existence de résonances lourdes:</a:t>
            </a:r>
          </a:p>
          <a:p>
            <a:pPr lvl="2"/>
            <a:r>
              <a:rPr lang="en-US" dirty="0" smtClean="0"/>
              <a:t>Grande Unification, Little Higgs →Bosons de </a:t>
            </a:r>
            <a:r>
              <a:rPr lang="en-US" dirty="0" err="1" smtClean="0"/>
              <a:t>jauge</a:t>
            </a:r>
            <a:r>
              <a:rPr lang="en-US" dirty="0" smtClean="0"/>
              <a:t> </a:t>
            </a:r>
            <a:r>
              <a:rPr lang="en-US" dirty="0" err="1" smtClean="0"/>
              <a:t>lourds</a:t>
            </a:r>
            <a:r>
              <a:rPr lang="en-US" dirty="0" smtClean="0"/>
              <a:t> Z' (W')</a:t>
            </a:r>
          </a:p>
          <a:p>
            <a:pPr lvl="2"/>
            <a:r>
              <a:rPr lang="fr-FR" dirty="0" err="1" smtClean="0"/>
              <a:t>Technicouleur</a:t>
            </a:r>
            <a:r>
              <a:rPr lang="fr-FR" dirty="0" smtClean="0"/>
              <a:t> → </a:t>
            </a:r>
            <a:r>
              <a:rPr lang="fr-FR" dirty="0" err="1" smtClean="0"/>
              <a:t>technihadrons</a:t>
            </a:r>
            <a:endParaRPr lang="fr-FR" dirty="0" smtClean="0"/>
          </a:p>
          <a:p>
            <a:pPr lvl="2"/>
            <a:r>
              <a:rPr lang="fr-FR" sz="1900" dirty="0" smtClean="0"/>
              <a:t>Extra-dimensions </a:t>
            </a:r>
            <a:r>
              <a:rPr lang="fr-FR" dirty="0" smtClean="0"/>
              <a:t>Randall-</a:t>
            </a:r>
            <a:r>
              <a:rPr lang="fr-FR" dirty="0" err="1" smtClean="0"/>
              <a:t>Sundrum</a:t>
            </a:r>
            <a:r>
              <a:rPr lang="fr-FR" dirty="0" smtClean="0"/>
              <a:t> → graviton </a:t>
            </a:r>
            <a:r>
              <a:rPr lang="fr-FR" dirty="0" err="1" smtClean="0"/>
              <a:t>Kaluza</a:t>
            </a:r>
            <a:r>
              <a:rPr lang="fr-FR" dirty="0" smtClean="0"/>
              <a:t>-Klein</a:t>
            </a:r>
          </a:p>
          <a:p>
            <a:pPr lvl="2">
              <a:buNone/>
            </a:pPr>
            <a:endParaRPr lang="fr-FR" dirty="0" smtClean="0"/>
          </a:p>
          <a:p>
            <a:pPr lvl="1"/>
            <a:r>
              <a:rPr lang="fr-FR" dirty="0" smtClean="0"/>
              <a:t>Résonances se désintégrant en di-jets, tt, di-leptons</a:t>
            </a:r>
          </a:p>
          <a:p>
            <a:pPr lvl="2"/>
            <a:r>
              <a:rPr lang="fr-FR" dirty="0" smtClean="0"/>
              <a:t>Challenge expérimental:</a:t>
            </a:r>
          </a:p>
          <a:p>
            <a:pPr lvl="3"/>
            <a:r>
              <a:rPr lang="fr-FR" dirty="0" smtClean="0"/>
              <a:t>Reconstruction cinématique à haut </a:t>
            </a:r>
            <a:r>
              <a:rPr lang="fr-FR" dirty="0" err="1" smtClean="0"/>
              <a:t>p</a:t>
            </a:r>
            <a:r>
              <a:rPr lang="fr-FR" baseline="-25000" dirty="0" err="1" smtClean="0"/>
              <a:t>T</a:t>
            </a:r>
            <a:r>
              <a:rPr lang="fr-FR" baseline="-25000" dirty="0" smtClean="0"/>
              <a:t> </a:t>
            </a:r>
            <a:endParaRPr lang="fr-FR" dirty="0" smtClean="0"/>
          </a:p>
          <a:p>
            <a:pPr lvl="3">
              <a:buNone/>
            </a:pPr>
            <a:r>
              <a:rPr lang="fr-FR" dirty="0" smtClean="0"/>
              <a:t>    (au-delà du </a:t>
            </a:r>
            <a:r>
              <a:rPr lang="fr-FR" dirty="0" err="1" smtClean="0"/>
              <a:t>TeV</a:t>
            </a:r>
            <a:r>
              <a:rPr lang="fr-FR" dirty="0" smtClean="0"/>
              <a:t>)</a:t>
            </a:r>
            <a:endParaRPr lang="fr-FR" baseline="-25000" dirty="0" smtClean="0"/>
          </a:p>
          <a:p>
            <a:pPr lvl="3"/>
            <a:r>
              <a:rPr lang="fr-FR" baseline="-25000" dirty="0" smtClean="0"/>
              <a:t> </a:t>
            </a:r>
            <a:r>
              <a:rPr lang="fr-FR" dirty="0" smtClean="0"/>
              <a:t> i.e. dans une région où nous n’avons pas de</a:t>
            </a:r>
          </a:p>
          <a:p>
            <a:pPr lvl="3">
              <a:buNone/>
            </a:pPr>
            <a:r>
              <a:rPr lang="fr-FR" dirty="0" smtClean="0"/>
              <a:t>     données nous permettant d’étudier les performances du </a:t>
            </a:r>
          </a:p>
          <a:p>
            <a:pPr lvl="3">
              <a:buNone/>
            </a:pPr>
            <a:r>
              <a:rPr lang="fr-FR" dirty="0" smtClean="0"/>
              <a:t>     détecteur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Impact du LHC % </a:t>
            </a:r>
            <a:r>
              <a:rPr lang="fr-FR" dirty="0" err="1" smtClean="0"/>
              <a:t>Tevatron</a:t>
            </a:r>
            <a:r>
              <a:rPr lang="fr-FR" dirty="0" smtClean="0"/>
              <a:t> fort (nouvelle fenêtre en énergie)</a:t>
            </a:r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5148064" y="4437112"/>
            <a:ext cx="3456384" cy="7200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43</a:t>
            </a:fld>
            <a:endParaRPr kumimoji="0"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Recherche de résonances lourdes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539552" y="1628800"/>
            <a:ext cx="8153400" cy="4495800"/>
          </a:xfrm>
        </p:spPr>
        <p:txBody>
          <a:bodyPr/>
          <a:lstStyle/>
          <a:p>
            <a:r>
              <a:rPr lang="fr-FR" dirty="0" smtClean="0"/>
              <a:t>Résonances se désintégrant en di-leptons:</a:t>
            </a:r>
          </a:p>
          <a:p>
            <a:pPr lvl="1"/>
            <a:r>
              <a:rPr lang="da-DK" dirty="0" smtClean="0"/>
              <a:t>m(Z') &gt; 1.9 TeV @ 95% C.L.</a:t>
            </a:r>
            <a:r>
              <a:rPr lang="en-US" dirty="0" smtClean="0">
                <a:cs typeface="Times New Roman"/>
              </a:rPr>
              <a:t> </a:t>
            </a:r>
            <a:endParaRPr lang="en-US" b="1" dirty="0" smtClean="0">
              <a:solidFill>
                <a:srgbClr val="000090"/>
              </a:solidFill>
              <a:latin typeface="Times New Roman"/>
              <a:cs typeface="Times New Roman"/>
            </a:endParaRPr>
          </a:p>
          <a:p>
            <a:pPr lvl="1"/>
            <a:endParaRPr lang="da-DK" dirty="0" smtClean="0"/>
          </a:p>
          <a:p>
            <a:pPr lvl="1"/>
            <a:r>
              <a:rPr lang="da-DK" dirty="0" smtClean="0"/>
              <a:t>m(graviton KK) &gt; 1.8 TeV @ 95 % C.L.</a:t>
            </a:r>
          </a:p>
          <a:p>
            <a:pPr lvl="1"/>
            <a:endParaRPr lang="fr-FR" dirty="0" smtClean="0"/>
          </a:p>
          <a:p>
            <a:endParaRPr lang="fr-FR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56992"/>
            <a:ext cx="361137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44</a:t>
            </a:fld>
            <a:endParaRPr kumimoji="0" lang="en-US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415210"/>
            <a:ext cx="3308995" cy="25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4778702" y="5949280"/>
            <a:ext cx="43652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Candidat de plus haute masse invariante</a:t>
            </a:r>
          </a:p>
          <a:p>
            <a:r>
              <a:rPr lang="fr-FR" dirty="0" smtClean="0"/>
              <a:t>(0.959 </a:t>
            </a:r>
            <a:r>
              <a:rPr lang="fr-FR" dirty="0" err="1" smtClean="0"/>
              <a:t>TeV</a:t>
            </a:r>
            <a:r>
              <a:rPr lang="fr-FR" dirty="0" smtClean="0"/>
              <a:t>):</a:t>
            </a:r>
          </a:p>
          <a:p>
            <a:r>
              <a:rPr lang="fr-FR" dirty="0" smtClean="0"/>
              <a:t> </a:t>
            </a:r>
            <a:r>
              <a:rPr lang="fr-FR" dirty="0" err="1" smtClean="0"/>
              <a:t>p</a:t>
            </a:r>
            <a:r>
              <a:rPr lang="fr-FR" baseline="-25000" dirty="0" err="1" smtClean="0"/>
              <a:t>T</a:t>
            </a:r>
            <a:r>
              <a:rPr lang="fr-FR" baseline="-25000" dirty="0" smtClean="0"/>
              <a:t> </a:t>
            </a:r>
            <a:r>
              <a:rPr lang="fr-FR" dirty="0" smtClean="0"/>
              <a:t>(µ1) = 510 </a:t>
            </a:r>
            <a:r>
              <a:rPr lang="fr-FR" dirty="0" err="1" smtClean="0"/>
              <a:t>GeV</a:t>
            </a:r>
            <a:r>
              <a:rPr lang="fr-FR" dirty="0" smtClean="0"/>
              <a:t>, ): </a:t>
            </a:r>
            <a:r>
              <a:rPr lang="fr-FR" dirty="0" err="1" smtClean="0"/>
              <a:t>p</a:t>
            </a:r>
            <a:r>
              <a:rPr lang="fr-FR" baseline="-25000" dirty="0" err="1" smtClean="0"/>
              <a:t>T</a:t>
            </a:r>
            <a:r>
              <a:rPr lang="fr-FR" baseline="-25000" dirty="0" smtClean="0"/>
              <a:t> </a:t>
            </a:r>
            <a:r>
              <a:rPr lang="fr-FR" dirty="0" smtClean="0"/>
              <a:t>(µ1) = 437 </a:t>
            </a:r>
            <a:r>
              <a:rPr lang="fr-FR" dirty="0" err="1" smtClean="0"/>
              <a:t>GeV</a:t>
            </a:r>
            <a:endParaRPr lang="fr-FR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Recherche de résonances lourdes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45</a:t>
            </a:fld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Résonance W’ </a:t>
            </a:r>
            <a:r>
              <a:rPr lang="fr-FR" dirty="0" smtClean="0">
                <a:sym typeface="Wingdings" pitchFamily="2" charset="2"/>
              </a:rPr>
              <a:t> l</a:t>
            </a:r>
            <a:r>
              <a:rPr lang="fr-FR" dirty="0" smtClean="0">
                <a:latin typeface="Symbol" pitchFamily="18" charset="2"/>
                <a:sym typeface="Wingdings" pitchFamily="2" charset="2"/>
              </a:rPr>
              <a:t>n:</a:t>
            </a:r>
          </a:p>
          <a:p>
            <a:pPr lvl="1"/>
            <a:r>
              <a:rPr lang="fr-FR" dirty="0" smtClean="0">
                <a:latin typeface="+mj-lt"/>
                <a:sym typeface="Wingdings" pitchFamily="2" charset="2"/>
              </a:rPr>
              <a:t>Recherche d’un pic de </a:t>
            </a:r>
            <a:r>
              <a:rPr lang="fr-FR" dirty="0" err="1" smtClean="0">
                <a:latin typeface="+mj-lt"/>
                <a:sym typeface="Wingdings" pitchFamily="2" charset="2"/>
              </a:rPr>
              <a:t>jacobien</a:t>
            </a:r>
            <a:r>
              <a:rPr lang="fr-FR" dirty="0" smtClean="0">
                <a:latin typeface="+mj-lt"/>
                <a:sym typeface="Wingdings" pitchFamily="2" charset="2"/>
              </a:rPr>
              <a:t> dans la masse transverse</a:t>
            </a:r>
          </a:p>
          <a:p>
            <a:pPr lvl="1"/>
            <a:r>
              <a:rPr lang="fr-FR" dirty="0" smtClean="0">
                <a:latin typeface="+mj-lt"/>
                <a:sym typeface="Wingdings" pitchFamily="2" charset="2"/>
              </a:rPr>
              <a:t>Pas d’excès observé</a:t>
            </a:r>
          </a:p>
          <a:p>
            <a:pPr lvl="1"/>
            <a:r>
              <a:rPr lang="fr-FR" dirty="0" smtClean="0">
                <a:latin typeface="+mj-lt"/>
                <a:sym typeface="Wingdings" pitchFamily="2" charset="2"/>
              </a:rPr>
              <a:t>Limite: m(W’) &gt; 2.15 </a:t>
            </a:r>
            <a:r>
              <a:rPr lang="fr-FR" dirty="0" err="1" smtClean="0">
                <a:latin typeface="+mj-lt"/>
                <a:sym typeface="Wingdings" pitchFamily="2" charset="2"/>
              </a:rPr>
              <a:t>TeV</a:t>
            </a:r>
            <a:r>
              <a:rPr lang="fr-FR" dirty="0" smtClean="0">
                <a:latin typeface="+mj-lt"/>
                <a:sym typeface="Wingdings" pitchFamily="2" charset="2"/>
              </a:rPr>
              <a:t> @ 95% C.L.</a:t>
            </a:r>
            <a:endParaRPr lang="fr-FR" dirty="0">
              <a:latin typeface="+mj-lt"/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429000"/>
            <a:ext cx="387667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356992"/>
            <a:ext cx="3638888" cy="2949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Recherche de résonances lourdes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640960" cy="4495800"/>
          </a:xfrm>
        </p:spPr>
        <p:txBody>
          <a:bodyPr/>
          <a:lstStyle/>
          <a:p>
            <a:r>
              <a:rPr lang="fr-FR" dirty="0" smtClean="0"/>
              <a:t>Résonance se désintégrant en </a:t>
            </a:r>
            <a:r>
              <a:rPr lang="fr-FR" dirty="0" err="1" smtClean="0"/>
              <a:t>ttbar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Pas d’excès observé</a:t>
            </a:r>
          </a:p>
          <a:p>
            <a:pPr lvl="2"/>
            <a:r>
              <a:rPr lang="fr-FR" dirty="0" smtClean="0"/>
              <a:t>M(gluon KK) &gt; 840  </a:t>
            </a:r>
            <a:r>
              <a:rPr lang="fr-FR" dirty="0" err="1" smtClean="0"/>
              <a:t>GeV</a:t>
            </a:r>
            <a:r>
              <a:rPr lang="fr-FR" dirty="0" smtClean="0"/>
              <a:t> @ 95% C.L. </a:t>
            </a:r>
          </a:p>
          <a:p>
            <a:pPr lvl="2"/>
            <a:r>
              <a:rPr lang="fr-FR" dirty="0" smtClean="0"/>
              <a:t>M(Z’ </a:t>
            </a:r>
            <a:r>
              <a:rPr lang="fr-FR" dirty="0" err="1" smtClean="0"/>
              <a:t>leptophobic</a:t>
            </a:r>
            <a:r>
              <a:rPr lang="fr-FR" dirty="0" smtClean="0"/>
              <a:t>) : manque de sensibilité, pas d’exclusion pour l’instant</a:t>
            </a:r>
          </a:p>
          <a:p>
            <a:pPr lvl="2">
              <a:buNone/>
            </a:pPr>
            <a:r>
              <a:rPr lang="fr-FR" dirty="0" smtClean="0"/>
              <a:t>   (ni de découverte !)</a:t>
            </a: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573016"/>
            <a:ext cx="3874168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573016"/>
            <a:ext cx="2875072" cy="2825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46</a:t>
            </a:fld>
            <a:endParaRPr kumimoji="0"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Physique BSM : vue d’ensemble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47</a:t>
            </a:fld>
            <a:endParaRPr kumimoji="0" lang="en-US"/>
          </a:p>
        </p:txBody>
      </p:sp>
      <p:pic>
        <p:nvPicPr>
          <p:cNvPr id="7" name="Espace réservé du contenu 6" descr="AtlasSearches_bsmlhc11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556792"/>
            <a:ext cx="6317988" cy="4767314"/>
          </a:xfr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Conclusion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9E29E33-B620-47F9-BB04-8846C2A5AFCC}" type="slidenum">
              <a:rPr kumimoji="0" lang="en-US" smtClean="0"/>
              <a:pPr/>
              <a:t>48</a:t>
            </a:fld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97152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Fonctionnement du LHC admirable</a:t>
            </a:r>
          </a:p>
          <a:p>
            <a:pPr lvl="1"/>
            <a:r>
              <a:rPr lang="fr-FR" dirty="0" smtClean="0"/>
              <a:t>Au moins 10 fb</a:t>
            </a:r>
            <a:r>
              <a:rPr lang="fr-FR" baseline="30000" dirty="0" smtClean="0"/>
              <a:t>-1 </a:t>
            </a:r>
            <a:r>
              <a:rPr lang="fr-FR" dirty="0" smtClean="0"/>
              <a:t>attendue fin 2012, avant un long arrêt</a:t>
            </a:r>
          </a:p>
          <a:p>
            <a:pPr lvl="1">
              <a:buNone/>
            </a:pPr>
            <a:r>
              <a:rPr lang="fr-FR" dirty="0" smtClean="0"/>
              <a:t>     pour monter en énergie</a:t>
            </a:r>
          </a:p>
          <a:p>
            <a:r>
              <a:rPr lang="fr-FR" dirty="0" smtClean="0"/>
              <a:t>ATLAS : très bonnes performances du détecteur</a:t>
            </a:r>
          </a:p>
          <a:p>
            <a:pPr lvl="1"/>
            <a:r>
              <a:rPr lang="fr-FR" dirty="0" smtClean="0"/>
              <a:t>Enjeu: reconstruction optimale des objets (leptons, jets..) avec pile-up</a:t>
            </a:r>
          </a:p>
          <a:p>
            <a:r>
              <a:rPr lang="fr-FR" dirty="0" smtClean="0"/>
              <a:t> Résultats de physique: bilan et perspectives</a:t>
            </a:r>
          </a:p>
          <a:p>
            <a:pPr lvl="1"/>
            <a:r>
              <a:rPr lang="fr-FR" dirty="0" smtClean="0"/>
              <a:t>Modèle Standard revisité: débute l’ère des mesures de précision (m</a:t>
            </a:r>
            <a:r>
              <a:rPr lang="fr-FR" baseline="-25000" dirty="0" smtClean="0"/>
              <a:t>W,</a:t>
            </a:r>
            <a:r>
              <a:rPr lang="fr-FR" dirty="0" smtClean="0"/>
              <a:t> </a:t>
            </a:r>
            <a:r>
              <a:rPr lang="fr-FR" dirty="0" err="1" smtClean="0"/>
              <a:t>m</a:t>
            </a:r>
            <a:r>
              <a:rPr lang="fr-FR" baseline="-25000" dirty="0" err="1" smtClean="0"/>
              <a:t>top</a:t>
            </a:r>
            <a:r>
              <a:rPr lang="fr-FR" baseline="-25000" dirty="0" smtClean="0"/>
              <a:t> </a:t>
            </a:r>
            <a:r>
              <a:rPr lang="fr-FR" dirty="0" smtClean="0"/>
              <a:t>,…), contraintes sur générateurs, sensibilité à la nouvelle physique</a:t>
            </a:r>
          </a:p>
          <a:p>
            <a:pPr lvl="1"/>
            <a:r>
              <a:rPr lang="fr-FR" dirty="0" smtClean="0"/>
              <a:t>Boson de </a:t>
            </a:r>
            <a:r>
              <a:rPr lang="fr-FR" dirty="0" err="1" smtClean="0"/>
              <a:t>Higgs</a:t>
            </a:r>
            <a:r>
              <a:rPr lang="fr-FR" dirty="0" smtClean="0"/>
              <a:t>: intervalles de masse exclus @ 95% C.L. </a:t>
            </a:r>
          </a:p>
          <a:p>
            <a:pPr lvl="2"/>
            <a:r>
              <a:rPr lang="fr-FR" dirty="0" smtClean="0"/>
              <a:t>S’il n’existe pas, exclusion avec 10 fb</a:t>
            </a:r>
            <a:r>
              <a:rPr lang="fr-FR" baseline="30000" dirty="0" smtClean="0"/>
              <a:t>-1 </a:t>
            </a:r>
            <a:r>
              <a:rPr lang="fr-FR" dirty="0" smtClean="0"/>
              <a:t> sur tout le spectre de masse</a:t>
            </a:r>
          </a:p>
          <a:p>
            <a:pPr lvl="2"/>
            <a:r>
              <a:rPr lang="fr-FR" dirty="0" smtClean="0"/>
              <a:t>S’il existe, scan d’une bonne partie du spectre (reste la basse masse)</a:t>
            </a:r>
          </a:p>
          <a:p>
            <a:pPr lvl="1"/>
            <a:r>
              <a:rPr lang="fr-FR" dirty="0" smtClean="0"/>
              <a:t>Physique au-delà du modèle Standard:</a:t>
            </a:r>
          </a:p>
          <a:p>
            <a:pPr lvl="2"/>
            <a:r>
              <a:rPr lang="fr-FR" dirty="0" smtClean="0"/>
              <a:t>Pas de découverte, de nombreuses contraintes à l’échelle du </a:t>
            </a:r>
            <a:r>
              <a:rPr lang="fr-FR" dirty="0" err="1" smtClean="0"/>
              <a:t>TeV</a:t>
            </a:r>
            <a:endParaRPr lang="fr-FR" dirty="0" smtClean="0"/>
          </a:p>
          <a:p>
            <a:pPr lvl="2"/>
            <a:r>
              <a:rPr lang="fr-FR" dirty="0" smtClean="0"/>
              <a:t>Sensibilité accrue avec plus de luminosité, et surtout </a:t>
            </a:r>
            <a:r>
              <a:rPr lang="fr-FR" dirty="0" smtClean="0">
                <a:sym typeface="Symbol"/>
              </a:rPr>
              <a:t></a:t>
            </a:r>
            <a:r>
              <a:rPr lang="fr-FR" smtClean="0">
                <a:sym typeface="Symbol"/>
              </a:rPr>
              <a:t>s supérieure</a:t>
            </a:r>
            <a:endParaRPr lang="fr-FR" smtClean="0"/>
          </a:p>
          <a:p>
            <a:pPr lvl="2">
              <a:buNone/>
            </a:pPr>
            <a:endParaRPr lang="fr-FR" dirty="0" smtClean="0"/>
          </a:p>
          <a:p>
            <a:pPr lvl="1"/>
            <a:endParaRPr lang="fr-FR" dirty="0" smtClean="0"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ea">
  <a:themeElements>
    <a:clrScheme name="ce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e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édian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é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é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20354</TotalTime>
  <Words>2419</Words>
  <Application>Microsoft Office PowerPoint</Application>
  <PresentationFormat>Affichage à l'écran (4:3)</PresentationFormat>
  <Paragraphs>638</Paragraphs>
  <Slides>48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48</vt:i4>
      </vt:variant>
    </vt:vector>
  </HeadingPairs>
  <TitlesOfParts>
    <vt:vector size="52" baseType="lpstr">
      <vt:lpstr>cea</vt:lpstr>
      <vt:lpstr>Médian</vt:lpstr>
      <vt:lpstr>Equation</vt:lpstr>
      <vt:lpstr>Équation</vt:lpstr>
      <vt:lpstr>Diapositive 1</vt:lpstr>
      <vt:lpstr>Plan de l’exposé</vt:lpstr>
      <vt:lpstr>Diapositive 3</vt:lpstr>
      <vt:lpstr>Large Hadron Collider (LHC)</vt:lpstr>
      <vt:lpstr>Large Hadron Collider</vt:lpstr>
      <vt:lpstr>Le LHC</vt:lpstr>
      <vt:lpstr>Le LHC</vt:lpstr>
      <vt:lpstr>Complexité d’une collision au LHC</vt:lpstr>
      <vt:lpstr>Complexité d’une collision au LHC</vt:lpstr>
      <vt:lpstr>Des collisions aux résultats de physique</vt:lpstr>
      <vt:lpstr>Le détecteur ATLAS : un géant</vt:lpstr>
      <vt:lpstr>Le détecteur ATLAS</vt:lpstr>
      <vt:lpstr>Le détecteur ATLAS</vt:lpstr>
      <vt:lpstr>Le détecteur ATLAS</vt:lpstr>
      <vt:lpstr>Le détecteur ATLAS</vt:lpstr>
      <vt:lpstr>Le détecteur ATLAS</vt:lpstr>
      <vt:lpstr>Diapositive 17</vt:lpstr>
      <vt:lpstr>Motivations pour revisiter le  Modèle Standard</vt:lpstr>
      <vt:lpstr>Motivations pour revisiter le  Modèle Standard</vt:lpstr>
      <vt:lpstr>QCD non perturbative</vt:lpstr>
      <vt:lpstr>Etude des bosons W,Z</vt:lpstr>
      <vt:lpstr>Etude des di-bosons</vt:lpstr>
      <vt:lpstr>Physique du quark top</vt:lpstr>
      <vt:lpstr>Physique du quark top</vt:lpstr>
      <vt:lpstr>Physique du quark top</vt:lpstr>
      <vt:lpstr>Physique électrofaible: vue d’ensemble</vt:lpstr>
      <vt:lpstr>Recherche du boson de Higgs</vt:lpstr>
      <vt:lpstr>Pourquoi un boson de Higgs?</vt:lpstr>
      <vt:lpstr>Pourquoi un boson de Higgs?</vt:lpstr>
      <vt:lpstr>Le boson de Higgs</vt:lpstr>
      <vt:lpstr>Le boson de Higgs</vt:lpstr>
      <vt:lpstr>Higgs: étude de H  gg </vt:lpstr>
      <vt:lpstr>Higgs: étude de H  gg </vt:lpstr>
      <vt:lpstr>Higgs: combinaison des canaux</vt:lpstr>
      <vt:lpstr>Boson de Higgs: perspectives</vt:lpstr>
      <vt:lpstr>Boson de Higgs: perspectives</vt:lpstr>
      <vt:lpstr>Et le Higgs « standard » n’existait pas?</vt:lpstr>
      <vt:lpstr>Physique au-delà du Modèle Standard: quelques exemples</vt:lpstr>
      <vt:lpstr>Physique au-delà du Modèle Standard</vt:lpstr>
      <vt:lpstr>Supersymétrie</vt:lpstr>
      <vt:lpstr>Supersymétrie</vt:lpstr>
      <vt:lpstr>Supersymétrie</vt:lpstr>
      <vt:lpstr>Recherche de résonances lourdes</vt:lpstr>
      <vt:lpstr>Recherche de résonances lourdes</vt:lpstr>
      <vt:lpstr>Recherche de résonances lourdes</vt:lpstr>
      <vt:lpstr>Recherche de résonances lourdes</vt:lpstr>
      <vt:lpstr>Physique BSM : vue d’ensemble</vt:lpstr>
      <vt:lpstr>Conclusion</vt:lpstr>
    </vt:vector>
  </TitlesOfParts>
  <Company>cea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TP: simulations en Physique des Particules</dc:title>
  <dc:creator>aetienvr</dc:creator>
  <cp:lastModifiedBy>aetienvr</cp:lastModifiedBy>
  <cp:revision>236</cp:revision>
  <dcterms:created xsi:type="dcterms:W3CDTF">2009-05-26T15:32:42Z</dcterms:created>
  <dcterms:modified xsi:type="dcterms:W3CDTF">2011-10-17T10:55:49Z</dcterms:modified>
</cp:coreProperties>
</file>