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61" r:id="rId3"/>
    <p:sldId id="259" r:id="rId4"/>
    <p:sldId id="257" r:id="rId5"/>
    <p:sldId id="256" r:id="rId6"/>
    <p:sldId id="260" r:id="rId7"/>
    <p:sldId id="263" r:id="rId8"/>
    <p:sldId id="258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5" r:id="rId19"/>
    <p:sldId id="273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A917E-4FA7-4089-B76C-6006CF16617E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D0D0C-ED05-4470-8947-4F793E918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58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Quench</a:t>
            </a:r>
            <a:r>
              <a:rPr lang="fr-FR" dirty="0" smtClean="0"/>
              <a:t>=énergie</a:t>
            </a:r>
            <a:r>
              <a:rPr lang="fr-FR" baseline="0" dirty="0" smtClean="0"/>
              <a:t> stocké /énergie pertes</a:t>
            </a:r>
          </a:p>
          <a:p>
            <a:r>
              <a:rPr lang="fr-FR" dirty="0" smtClean="0"/>
              <a:t> EP</a:t>
            </a:r>
            <a:r>
              <a:rPr lang="fr-FR" baseline="0" dirty="0" smtClean="0"/>
              <a:t> Verticale est </a:t>
            </a:r>
            <a:r>
              <a:rPr lang="fr-FR" dirty="0" smtClean="0"/>
              <a:t>Efficace à</a:t>
            </a:r>
            <a:r>
              <a:rPr lang="fr-FR" baseline="0" dirty="0" smtClean="0"/>
              <a:t> traiter un grande nombre de cavités industriellement</a:t>
            </a:r>
          </a:p>
          <a:p>
            <a:r>
              <a:rPr lang="fr-FR" baseline="0" dirty="0" err="1" smtClean="0"/>
              <a:t>Opt</a:t>
            </a:r>
            <a:r>
              <a:rPr lang="fr-FR" baseline="0" dirty="0" smtClean="0"/>
              <a:t>: vitesse; électrique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92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Insérer les fluides par les trous de la cathode</a:t>
            </a:r>
          </a:p>
          <a:p>
            <a:r>
              <a:rPr lang="fr-FR" dirty="0" smtClean="0"/>
              <a:t>Sous la Géo 2 D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475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Gravité est invariant en</a:t>
            </a:r>
            <a:r>
              <a:rPr lang="fr-FR" baseline="0" dirty="0" smtClean="0"/>
              <a:t> rotation autour de l’axe z</a:t>
            </a:r>
          </a:p>
          <a:p>
            <a:r>
              <a:rPr lang="fr-FR" baseline="0" dirty="0" smtClean="0"/>
              <a:t>15 volts appuyé entre la cavité et la cathode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233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vérité, les acides entrée par les trous</a:t>
            </a:r>
          </a:p>
          <a:p>
            <a:r>
              <a:rPr lang="fr-FR" dirty="0" smtClean="0"/>
              <a:t>On a simplifié l’installation</a:t>
            </a:r>
            <a:r>
              <a:rPr lang="fr-FR" baseline="0" dirty="0" smtClean="0"/>
              <a:t> par l’entrée couronne.</a:t>
            </a:r>
          </a:p>
          <a:p>
            <a:r>
              <a:rPr lang="fr-FR" baseline="0" dirty="0" smtClean="0"/>
              <a:t>Le débit est pareille.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420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Ni=le flux des</a:t>
            </a:r>
            <a:r>
              <a:rPr lang="fr-FR" baseline="0" dirty="0" smtClean="0"/>
              <a:t> ions de niobium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699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Résultats obtenus par les modélisations avec la cavité TESLA 9</a:t>
            </a:r>
            <a:r>
              <a:rPr lang="fr-FR" baseline="0" dirty="0" smtClean="0"/>
              <a:t> cellules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209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1, </a:t>
            </a:r>
            <a:r>
              <a:rPr lang="fr-FR" dirty="0" err="1" smtClean="0"/>
              <a:t>Re</a:t>
            </a:r>
            <a:r>
              <a:rPr lang="fr-FR" dirty="0" smtClean="0"/>
              <a:t>&lt;2300----on va utiliser la module de Navier-Stokes laminaire</a:t>
            </a:r>
          </a:p>
          <a:p>
            <a:r>
              <a:rPr lang="fr-FR" dirty="0" smtClean="0"/>
              <a:t>2, conditions aux limites</a:t>
            </a:r>
          </a:p>
          <a:p>
            <a:r>
              <a:rPr lang="fr-FR" dirty="0" smtClean="0"/>
              <a:t>3, l’entrée des acides</a:t>
            </a:r>
            <a:r>
              <a:rPr lang="fr-FR" baseline="0" dirty="0" smtClean="0"/>
              <a:t> parabolique </a:t>
            </a:r>
          </a:p>
          <a:p>
            <a:r>
              <a:rPr lang="fr-FR" baseline="0" dirty="0" smtClean="0"/>
              <a:t>4, étudier la cellule centrale pour étudier l’effet des paramètres plus facilement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336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Modéliser avec la cathode</a:t>
            </a:r>
            <a:r>
              <a:rPr lang="fr-FR" baseline="0" dirty="0" smtClean="0"/>
              <a:t> cylindrique</a:t>
            </a:r>
          </a:p>
          <a:p>
            <a:r>
              <a:rPr lang="fr-FR" baseline="0" dirty="0" smtClean="0"/>
              <a:t>2</a:t>
            </a:r>
            <a:r>
              <a:rPr lang="fr-FR" baseline="30000" dirty="0" smtClean="0"/>
              <a:t>ème</a:t>
            </a:r>
            <a:r>
              <a:rPr lang="fr-FR" baseline="0" dirty="0" smtClean="0"/>
              <a:t> crête nous intéresse beaucoup;  D;  les flux faible prés de la cavité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279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327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vitesse de réaction va baisser a cause du</a:t>
            </a:r>
            <a:r>
              <a:rPr lang="fr-FR" baseline="0" dirty="0" smtClean="0"/>
              <a:t> moyen du champ électrique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177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r>
              <a:rPr lang="fr-FR" baseline="0" dirty="0" smtClean="0"/>
              <a:t> isolation + sans isolation</a:t>
            </a:r>
          </a:p>
          <a:p>
            <a:r>
              <a:rPr lang="fr-FR" baseline="0" dirty="0" smtClean="0"/>
              <a:t>La zone le plus élargie, le R le plus </a:t>
            </a:r>
            <a:r>
              <a:rPr lang="fr-FR" baseline="0" dirty="0" err="1" smtClean="0"/>
              <a:t>pettit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558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D0D0C-ED05-4470-8947-4F793E918EF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48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4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83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06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19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22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1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75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40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8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70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89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DCD8-CF6E-446B-9101-651FEBAD9B16}" type="datetimeFigureOut">
              <a:rPr lang="fr-FR" smtClean="0"/>
              <a:t>22/09/2010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ABDBF-29DE-457B-9D7A-41A581369D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62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5093" y="2420888"/>
            <a:ext cx="6120680" cy="156966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Modélisation sous COMSOL de </a:t>
            </a:r>
            <a:endParaRPr lang="fr-FR" sz="3200" dirty="0"/>
          </a:p>
          <a:p>
            <a:pPr algn="ctr"/>
            <a:r>
              <a:rPr lang="fr-FR" sz="3200" b="1" dirty="0"/>
              <a:t>l’électro-polissage vertical de cavités supraconductrices </a:t>
            </a:r>
            <a:endParaRPr lang="fr-FR" sz="3200" dirty="0"/>
          </a:p>
        </p:txBody>
      </p:sp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 r="4999" b="2779"/>
          <a:stretch>
            <a:fillRect/>
          </a:stretch>
        </p:blipFill>
        <p:spPr bwMode="auto">
          <a:xfrm>
            <a:off x="755576" y="404664"/>
            <a:ext cx="199072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7" b="4135"/>
          <a:stretch>
            <a:fillRect/>
          </a:stretch>
        </p:blipFill>
        <p:spPr bwMode="auto">
          <a:xfrm>
            <a:off x="5364088" y="534616"/>
            <a:ext cx="2945765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3977361" y="461084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Z. Wang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497253" y="5363398"/>
            <a:ext cx="4353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Stage du 14/06 au 26/09 2010</a:t>
            </a:r>
          </a:p>
          <a:p>
            <a:pPr algn="ctr"/>
            <a:r>
              <a:rPr lang="fr-FR" dirty="0" smtClean="0"/>
              <a:t>Encadré par F. </a:t>
            </a:r>
            <a:r>
              <a:rPr lang="fr-FR" dirty="0" err="1" smtClean="0"/>
              <a:t>Eozénou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939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27784" y="76470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MOTIVATIONS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67544" y="1916832"/>
            <a:ext cx="81009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Le laboratoire va équiper la Zone </a:t>
            </a:r>
            <a:r>
              <a:rPr lang="fr-FR" sz="2000" dirty="0" err="1" smtClean="0"/>
              <a:t>Supratech</a:t>
            </a:r>
            <a:r>
              <a:rPr lang="fr-FR" sz="2000" dirty="0" smtClean="0"/>
              <a:t> Chimie Salle Blanche d’une installation EP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Cavité En position verticale (Vs Horizontal pour procédé Standard)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2 types de cavités traitées initialement (9Cellules Tesla et 5 cellules SPL)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Nécessité de modéliser ce procédé pour meilleure compréhension et…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… Optimisation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7726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39552" y="1001317"/>
            <a:ext cx="8604448" cy="105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3" y="1700808"/>
            <a:ext cx="1512168" cy="485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 descr="\\DAPDC5\Manip\SACMElectroPolissage\PhotosDESY\Desy9cells\montageEP\montage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34060"/>
            <a:ext cx="2304256" cy="29404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1377008" y="4437112"/>
            <a:ext cx="4955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/>
                <a:cs typeface="Arial"/>
              </a:rPr>
              <a:t>→</a:t>
            </a:r>
            <a:r>
              <a:rPr lang="fr-FR" sz="2400" dirty="0" smtClean="0"/>
              <a:t>La vitesse des fluides dépend de la position de la cellule.</a:t>
            </a:r>
          </a:p>
          <a:p>
            <a:r>
              <a:rPr lang="fr-FR" sz="2400" dirty="0" smtClean="0">
                <a:latin typeface="Arial"/>
                <a:cs typeface="Arial"/>
              </a:rPr>
              <a:t>→</a:t>
            </a:r>
            <a:r>
              <a:rPr lang="fr-FR" sz="2400" dirty="0" smtClean="0"/>
              <a:t>EP non uniforme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417889" y="2833895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EP Horizontal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Hydrodynamique, concentrations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Géométrie 2D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1547664" y="260648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PRECEDENTES MODELISATIONS AU LESAR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75856" y="2122589"/>
            <a:ext cx="340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Inspiré du travail de M. </a:t>
            </a:r>
            <a:r>
              <a:rPr lang="fr-FR" dirty="0" err="1" smtClean="0"/>
              <a:t>Bruchon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97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72" y="1201398"/>
            <a:ext cx="5040560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grpSp>
        <p:nvGrpSpPr>
          <p:cNvPr id="26" name="Groupe 25"/>
          <p:cNvGrpSpPr/>
          <p:nvPr/>
        </p:nvGrpSpPr>
        <p:grpSpPr>
          <a:xfrm>
            <a:off x="6194065" y="634654"/>
            <a:ext cx="1851108" cy="4292548"/>
            <a:chOff x="7020272" y="1931670"/>
            <a:chExt cx="1076325" cy="3582670"/>
          </a:xfrm>
        </p:grpSpPr>
        <p:grpSp>
          <p:nvGrpSpPr>
            <p:cNvPr id="16" name="Groupe 15"/>
            <p:cNvGrpSpPr>
              <a:grpSpLocks/>
            </p:cNvGrpSpPr>
            <p:nvPr/>
          </p:nvGrpSpPr>
          <p:grpSpPr bwMode="auto">
            <a:xfrm>
              <a:off x="7020272" y="2075815"/>
              <a:ext cx="923925" cy="3438525"/>
              <a:chOff x="6315" y="4995"/>
              <a:chExt cx="1455" cy="5865"/>
            </a:xfrm>
          </p:grpSpPr>
          <p:pic>
            <p:nvPicPr>
              <p:cNvPr id="22" name="Picture 9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09" t="35081"/>
              <a:stretch>
                <a:fillRect/>
              </a:stretch>
            </p:blipFill>
            <p:spPr bwMode="auto">
              <a:xfrm>
                <a:off x="6315" y="4995"/>
                <a:ext cx="1455" cy="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AutoShape 98"/>
              <p:cNvSpPr>
                <a:spLocks noChangeArrowheads="1"/>
              </p:cNvSpPr>
              <p:nvPr/>
            </p:nvSpPr>
            <p:spPr bwMode="auto">
              <a:xfrm>
                <a:off x="7065" y="10095"/>
                <a:ext cx="143" cy="765"/>
              </a:xfrm>
              <a:prstGeom prst="upArrow">
                <a:avLst>
                  <a:gd name="adj1" fmla="val 50000"/>
                  <a:gd name="adj2" fmla="val 133741"/>
                </a:avLst>
              </a:prstGeom>
              <a:solidFill>
                <a:srgbClr val="FFFFFF"/>
              </a:solidFill>
              <a:ln w="9525" algn="ctr">
                <a:solidFill>
                  <a:srgbClr val="C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4" name="AutoShape 99"/>
              <p:cNvSpPr>
                <a:spLocks noChangeArrowheads="1"/>
              </p:cNvSpPr>
              <p:nvPr/>
            </p:nvSpPr>
            <p:spPr bwMode="auto">
              <a:xfrm>
                <a:off x="6765" y="10095"/>
                <a:ext cx="143" cy="765"/>
              </a:xfrm>
              <a:prstGeom prst="upArrow">
                <a:avLst>
                  <a:gd name="adj1" fmla="val 50000"/>
                  <a:gd name="adj2" fmla="val 133741"/>
                </a:avLst>
              </a:prstGeom>
              <a:solidFill>
                <a:srgbClr val="FFFFFF"/>
              </a:solidFill>
              <a:ln w="9525" algn="ctr">
                <a:solidFill>
                  <a:srgbClr val="C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</p:grpSp>
        <p:cxnSp>
          <p:nvCxnSpPr>
            <p:cNvPr id="17" name="Connecteur droit avec flèche 16"/>
            <p:cNvCxnSpPr>
              <a:cxnSpLocks noChangeShapeType="1"/>
            </p:cNvCxnSpPr>
            <p:nvPr/>
          </p:nvCxnSpPr>
          <p:spPr bwMode="auto">
            <a:xfrm flipV="1">
              <a:off x="7448897" y="4085590"/>
              <a:ext cx="647700" cy="381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8" name="Moins 17"/>
            <p:cNvSpPr/>
            <p:nvPr/>
          </p:nvSpPr>
          <p:spPr>
            <a:xfrm>
              <a:off x="7315547" y="1931670"/>
              <a:ext cx="247650" cy="9525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" name="Plus 18"/>
            <p:cNvSpPr/>
            <p:nvPr/>
          </p:nvSpPr>
          <p:spPr>
            <a:xfrm>
              <a:off x="7772747" y="2122170"/>
              <a:ext cx="266700" cy="247650"/>
            </a:xfrm>
            <a:prstGeom prst="math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" name="Flèche vers le haut 19"/>
            <p:cNvSpPr/>
            <p:nvPr/>
          </p:nvSpPr>
          <p:spPr>
            <a:xfrm flipH="1">
              <a:off x="7422227" y="2941320"/>
              <a:ext cx="45085" cy="657225"/>
            </a:xfrm>
            <a:prstGeom prst="up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" name="Flèche droite 20"/>
            <p:cNvSpPr/>
            <p:nvPr/>
          </p:nvSpPr>
          <p:spPr>
            <a:xfrm>
              <a:off x="7455882" y="3562350"/>
              <a:ext cx="533400" cy="45085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7783069" y="243078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6943245" y="1762374"/>
            <a:ext cx="421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Z</a:t>
            </a:r>
            <a:endParaRPr lang="fr-FR" sz="20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89" y="5013176"/>
            <a:ext cx="2852756" cy="166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1247492" y="260648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CONFIGURATION VERTICALE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946884" y="2924944"/>
            <a:ext cx="108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Cathode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7946884" y="3861048"/>
            <a:ext cx="0" cy="936104"/>
          </a:xfrm>
          <a:prstGeom prst="straightConnector1">
            <a:avLst/>
          </a:prstGeom>
          <a:ln w="412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8071101" y="4077072"/>
            <a:ext cx="82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chemeClr val="accent3">
                    <a:lumMod val="75000"/>
                  </a:schemeClr>
                </a:solidFill>
              </a:rPr>
              <a:t>Fz</a:t>
            </a:r>
            <a:endParaRPr lang="fr-FR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" name="Connecteur droit avec flèche 7"/>
          <p:cNvCxnSpPr>
            <a:endCxn id="6" idx="0"/>
          </p:cNvCxnSpPr>
          <p:nvPr/>
        </p:nvCxnSpPr>
        <p:spPr>
          <a:xfrm>
            <a:off x="8172400" y="4077072"/>
            <a:ext cx="309391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833654" y="5296638"/>
            <a:ext cx="398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Invariant en rotation autour de l’axe z</a:t>
            </a:r>
          </a:p>
          <a:p>
            <a:r>
              <a:rPr lang="fr-FR" dirty="0" smtClean="0">
                <a:latin typeface="Arial"/>
                <a:cs typeface="Arial"/>
              </a:rPr>
              <a:t>→ 2D </a:t>
            </a:r>
            <a:r>
              <a:rPr lang="fr-FR" dirty="0" err="1" smtClean="0">
                <a:latin typeface="Arial"/>
                <a:cs typeface="Arial"/>
              </a:rPr>
              <a:t>axisymétrie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97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964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771800" y="2810933"/>
            <a:ext cx="1296144" cy="126613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002844" y="3036710"/>
            <a:ext cx="824088" cy="8243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444208" y="2395434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2"/>
                </a:solidFill>
              </a:rPr>
              <a:t>« Couronne » d’acide modélisée en entrée</a:t>
            </a:r>
            <a:endParaRPr lang="fr-FR" sz="2400" dirty="0">
              <a:solidFill>
                <a:schemeClr val="tx2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H="1">
            <a:off x="3923928" y="2810933"/>
            <a:ext cx="2736304" cy="69007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60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23728" y="620688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Nb</a:t>
            </a:r>
            <a:r>
              <a:rPr lang="fr-FR" sz="2400" baseline="-25000" dirty="0"/>
              <a:t>2</a:t>
            </a:r>
            <a:r>
              <a:rPr lang="fr-FR" sz="2400" dirty="0"/>
              <a:t>O</a:t>
            </a:r>
            <a:r>
              <a:rPr lang="fr-FR" sz="2400" baseline="-25000" dirty="0"/>
              <a:t>5</a:t>
            </a:r>
            <a:r>
              <a:rPr lang="fr-FR" sz="2400" dirty="0"/>
              <a:t> + 14 HF </a:t>
            </a:r>
            <a:r>
              <a:rPr lang="fr-FR" sz="2400" dirty="0">
                <a:sym typeface="Symbol"/>
              </a:rPr>
              <a:t></a:t>
            </a:r>
            <a:r>
              <a:rPr lang="fr-FR" sz="2400" dirty="0"/>
              <a:t> 2 </a:t>
            </a:r>
            <a:r>
              <a:rPr lang="fr-FR" sz="2400" dirty="0" smtClean="0"/>
              <a:t>H</a:t>
            </a:r>
            <a:r>
              <a:rPr lang="fr-FR" sz="2400" baseline="-25000" dirty="0" smtClean="0"/>
              <a:t>6</a:t>
            </a:r>
            <a:r>
              <a:rPr lang="fr-FR" sz="2400" dirty="0" smtClean="0"/>
              <a:t>NbO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F</a:t>
            </a:r>
            <a:r>
              <a:rPr lang="fr-FR" sz="2400" baseline="-25000" dirty="0" smtClean="0"/>
              <a:t>7</a:t>
            </a:r>
            <a:r>
              <a:rPr lang="fr-FR" sz="2400" dirty="0" smtClean="0"/>
              <a:t> + H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O</a:t>
            </a:r>
          </a:p>
          <a:p>
            <a:r>
              <a:rPr lang="fr-FR" sz="2400" dirty="0" smtClean="0"/>
              <a:t> </a:t>
            </a:r>
          </a:p>
          <a:p>
            <a:r>
              <a:rPr lang="fr-FR" sz="2400" dirty="0" smtClean="0"/>
              <a:t>Nb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O</a:t>
            </a:r>
            <a:r>
              <a:rPr lang="fr-FR" sz="2400" baseline="-25000" dirty="0" smtClean="0"/>
              <a:t>5</a:t>
            </a:r>
            <a:r>
              <a:rPr lang="fr-FR" sz="2400" dirty="0" smtClean="0"/>
              <a:t> + 12 HF </a:t>
            </a:r>
            <a:r>
              <a:rPr lang="fr-FR" sz="2400" dirty="0" smtClean="0">
                <a:sym typeface="Symbol"/>
              </a:rPr>
              <a:t></a:t>
            </a:r>
            <a:r>
              <a:rPr lang="fr-FR" sz="2400" dirty="0" smtClean="0"/>
              <a:t> 2 HNbF</a:t>
            </a:r>
            <a:r>
              <a:rPr lang="fr-FR" sz="2400" baseline="-25000" dirty="0" smtClean="0"/>
              <a:t>6</a:t>
            </a:r>
            <a:r>
              <a:rPr lang="fr-FR" sz="2400" dirty="0" smtClean="0"/>
              <a:t> + 5 H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O                                        </a:t>
            </a:r>
            <a:endParaRPr lang="fr-FR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7584" y="3533984"/>
                <a:ext cx="734481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=−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r>
                      <a:rPr lang="fr-FR" sz="2800">
                        <a:latin typeface="Cambria Math"/>
                      </a:rPr>
                      <m:t>𝛻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+</m:t>
                    </m:r>
                    <m:r>
                      <a:rPr lang="fr-FR" sz="2800" i="1">
                        <a:latin typeface="Cambria Math"/>
                      </a:rPr>
                      <m:t>𝑢</m:t>
                    </m:r>
                    <m:r>
                      <a:rPr lang="fr-FR" sz="28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2800" dirty="0"/>
                  <a:t> </a:t>
                </a:r>
                <a14:m>
                  <m:oMath xmlns:m="http://schemas.openxmlformats.org/officeDocument/2006/math">
                    <m:r>
                      <a:rPr lang="fr-FR" sz="28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r>
                      <a:rPr lang="fr-FR" sz="2800" i="1">
                        <a:latin typeface="Cambria Math"/>
                      </a:rPr>
                      <m:t>𝐹</m:t>
                    </m:r>
                    <m:r>
                      <a:rPr lang="fr-FR" sz="28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FR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r>
                      <a:rPr lang="fr-FR" sz="2800">
                        <a:latin typeface="Cambria Math"/>
                      </a:rPr>
                      <m:t>𝛻</m:t>
                    </m:r>
                    <m:r>
                      <a:rPr lang="fr-FR" sz="2800" i="1">
                        <a:latin typeface="Cambria Math"/>
                      </a:rPr>
                      <m:t>ф</m:t>
                    </m:r>
                  </m:oMath>
                </a14:m>
                <a:endParaRPr lang="fr-FR" sz="2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533984"/>
                <a:ext cx="7344816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2123728" y="2492895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Renouveler le HF à la surface du niobium</a:t>
            </a:r>
            <a:endParaRPr lang="fr-FR" sz="2400" dirty="0"/>
          </a:p>
        </p:txBody>
      </p:sp>
      <p:sp>
        <p:nvSpPr>
          <p:cNvPr id="2" name="Ellipse 1"/>
          <p:cNvSpPr/>
          <p:nvPr/>
        </p:nvSpPr>
        <p:spPr>
          <a:xfrm>
            <a:off x="4788024" y="3389968"/>
            <a:ext cx="3384376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3491880" y="3533984"/>
            <a:ext cx="1080120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619672" y="3389968"/>
            <a:ext cx="1728192" cy="115212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87624" y="468611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Diffusion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563888" y="465384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Convection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5509757" y="467183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Electro-Migration</a:t>
            </a:r>
            <a:endParaRPr lang="fr-FR" b="1" dirty="0"/>
          </a:p>
        </p:txBody>
      </p:sp>
      <p:sp>
        <p:nvSpPr>
          <p:cNvPr id="11" name="Accolade fermante 10"/>
          <p:cNvSpPr/>
          <p:nvPr/>
        </p:nvSpPr>
        <p:spPr>
          <a:xfrm rot="5400000">
            <a:off x="2643522" y="4002544"/>
            <a:ext cx="774521" cy="2880321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6480212" y="5055444"/>
            <a:ext cx="0" cy="605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892471" y="5845564"/>
            <a:ext cx="2347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Améliorer l’hydrodynamique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5306604" y="5829965"/>
            <a:ext cx="2347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Améliorer le champ électrique pendant EP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827584" y="2057503"/>
            <a:ext cx="7833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La diffusion de HF vers Nb est l’étape </a:t>
            </a:r>
            <a:r>
              <a:rPr lang="fr-FR" sz="2400" dirty="0" err="1" smtClean="0"/>
              <a:t>limitante</a:t>
            </a:r>
            <a:r>
              <a:rPr lang="fr-FR" sz="2400" dirty="0" smtClean="0"/>
              <a:t> de la réaction</a:t>
            </a:r>
            <a:endParaRPr lang="fr-FR" sz="2400" dirty="0"/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1115616" y="2723727"/>
            <a:ext cx="7768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62637" y="6381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REACTION ENTRE NIOBIUM ET ACIDE FLUORHYDRIQUE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1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99592" y="1772816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FF0000"/>
                </a:solidFill>
                <a:latin typeface="Arial Black" pitchFamily="34" charset="0"/>
              </a:rPr>
              <a:t>RESULTATS AVEC CAVITE TESLA 9 CELLULES</a:t>
            </a:r>
            <a:endParaRPr lang="fr-FR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744416" cy="2066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34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1" b="839"/>
          <a:stretch/>
        </p:blipFill>
        <p:spPr bwMode="auto">
          <a:xfrm>
            <a:off x="1043608" y="914400"/>
            <a:ext cx="1236980" cy="4657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83849"/>
            <a:ext cx="628650" cy="46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2280588" y="5186304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La vitesse des fluides ne dépend pas de la position de la cellule.</a:t>
            </a:r>
          </a:p>
          <a:p>
            <a:r>
              <a:rPr lang="fr-FR" sz="2000" dirty="0" smtClean="0"/>
              <a:t>Plus facile pour étudier l’effet des paramètres </a:t>
            </a:r>
          </a:p>
          <a:p>
            <a:endParaRPr lang="fr-FR" sz="2000" dirty="0" smtClean="0"/>
          </a:p>
          <a:p>
            <a:r>
              <a:rPr lang="fr-FR" sz="2000" dirty="0" smtClean="0">
                <a:latin typeface="Arial"/>
                <a:cs typeface="Arial"/>
              </a:rPr>
              <a:t>→ </a:t>
            </a:r>
            <a:r>
              <a:rPr lang="fr-FR" sz="2000" dirty="0"/>
              <a:t>Etude cellule </a:t>
            </a:r>
            <a:r>
              <a:rPr lang="fr-FR" sz="2000" dirty="0" smtClean="0"/>
              <a:t>centrale n°5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MODELISATION HYDRODYNAMIQUE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59832" y="923079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Modélisation en régime Stationnaire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Module de Navier-Stokes laminaire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Non glissement sur les parois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Flux d’entrée parabolique</a:t>
            </a:r>
            <a:endParaRPr lang="fr-FR" sz="2000" dirty="0"/>
          </a:p>
        </p:txBody>
      </p:sp>
      <p:grpSp>
        <p:nvGrpSpPr>
          <p:cNvPr id="7" name="Groupe 6"/>
          <p:cNvGrpSpPr/>
          <p:nvPr/>
        </p:nvGrpSpPr>
        <p:grpSpPr>
          <a:xfrm>
            <a:off x="3935685" y="2700584"/>
            <a:ext cx="2121535" cy="2757170"/>
            <a:chOff x="0" y="0"/>
            <a:chExt cx="2122098" cy="2757394"/>
          </a:xfrm>
        </p:grpSpPr>
        <p:sp>
          <p:nvSpPr>
            <p:cNvPr id="8" name="Zone de texte 2"/>
            <p:cNvSpPr txBox="1">
              <a:spLocks noChangeArrowheads="1"/>
            </p:cNvSpPr>
            <p:nvPr/>
          </p:nvSpPr>
          <p:spPr bwMode="auto">
            <a:xfrm>
              <a:off x="293298" y="2027207"/>
              <a:ext cx="534837" cy="276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fr-FR" sz="1200">
                  <a:effectLst/>
                  <a:latin typeface="Times New Roman"/>
                  <a:ea typeface="Times New Roman"/>
                </a:rPr>
                <a:t>v=0</a:t>
              </a: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0" y="0"/>
              <a:ext cx="2122098" cy="2757394"/>
              <a:chOff x="0" y="0"/>
              <a:chExt cx="2122098" cy="2757394"/>
            </a:xfrm>
          </p:grpSpPr>
          <p:grpSp>
            <p:nvGrpSpPr>
              <p:cNvPr id="10" name="Groupe 9"/>
              <p:cNvGrpSpPr/>
              <p:nvPr/>
            </p:nvGrpSpPr>
            <p:grpSpPr>
              <a:xfrm>
                <a:off x="0" y="0"/>
                <a:ext cx="2122098" cy="2757394"/>
                <a:chOff x="0" y="0"/>
                <a:chExt cx="2122098" cy="2757394"/>
              </a:xfrm>
            </p:grpSpPr>
            <p:grpSp>
              <p:nvGrpSpPr>
                <p:cNvPr id="12" name="Groupe 11"/>
                <p:cNvGrpSpPr/>
                <p:nvPr/>
              </p:nvGrpSpPr>
              <p:grpSpPr>
                <a:xfrm>
                  <a:off x="0" y="0"/>
                  <a:ext cx="2122098" cy="2757394"/>
                  <a:chOff x="0" y="77318"/>
                  <a:chExt cx="2122098" cy="2757394"/>
                </a:xfrm>
              </p:grpSpPr>
              <p:cxnSp>
                <p:nvCxnSpPr>
                  <p:cNvPr id="14" name="Connecteur droit 13"/>
                  <p:cNvCxnSpPr/>
                  <p:nvPr/>
                </p:nvCxnSpPr>
                <p:spPr>
                  <a:xfrm>
                    <a:off x="750498" y="2337759"/>
                    <a:ext cx="647065" cy="0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5" name="Groupe 14"/>
                  <p:cNvGrpSpPr/>
                  <p:nvPr/>
                </p:nvGrpSpPr>
                <p:grpSpPr>
                  <a:xfrm>
                    <a:off x="0" y="77318"/>
                    <a:ext cx="2122098" cy="2757394"/>
                    <a:chOff x="0" y="60384"/>
                    <a:chExt cx="1233578" cy="2153466"/>
                  </a:xfrm>
                </p:grpSpPr>
                <p:cxnSp>
                  <p:nvCxnSpPr>
                    <p:cNvPr id="16" name="Connecteur droit 15"/>
                    <p:cNvCxnSpPr/>
                    <p:nvPr/>
                  </p:nvCxnSpPr>
                  <p:spPr>
                    <a:xfrm>
                      <a:off x="0" y="60385"/>
                      <a:ext cx="0" cy="1759789"/>
                    </a:xfrm>
                    <a:prstGeom prst="line">
                      <a:avLst/>
                    </a:prstGeom>
                    <a:ln w="19050">
                      <a:prstDash val="dashDot"/>
                    </a:ln>
                  </p:spPr>
                  <p:style>
                    <a:lnRef idx="3">
                      <a:schemeClr val="accent2"/>
                    </a:lnRef>
                    <a:fillRef idx="0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Connecteur droit 16"/>
                    <p:cNvCxnSpPr/>
                    <p:nvPr/>
                  </p:nvCxnSpPr>
                  <p:spPr>
                    <a:xfrm>
                      <a:off x="138024" y="60385"/>
                      <a:ext cx="8626" cy="1759585"/>
                    </a:xfrm>
                    <a:prstGeom prst="line">
                      <a:avLst/>
                    </a:prstGeom>
                    <a:ln w="127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Connecteur droit 17"/>
                    <p:cNvCxnSpPr/>
                    <p:nvPr/>
                  </p:nvCxnSpPr>
                  <p:spPr>
                    <a:xfrm>
                      <a:off x="146649" y="1820174"/>
                      <a:ext cx="26779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Connecteur droit 18"/>
                    <p:cNvCxnSpPr/>
                    <p:nvPr/>
                  </p:nvCxnSpPr>
                  <p:spPr>
                    <a:xfrm flipV="1">
                      <a:off x="828136" y="1820174"/>
                      <a:ext cx="405442" cy="204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Connecteur droit 19"/>
                    <p:cNvCxnSpPr/>
                    <p:nvPr/>
                  </p:nvCxnSpPr>
                  <p:spPr>
                    <a:xfrm flipV="1">
                      <a:off x="1233251" y="60384"/>
                      <a:ext cx="0" cy="1759745"/>
                    </a:xfrm>
                    <a:prstGeom prst="line">
                      <a:avLst/>
                    </a:prstGeom>
                    <a:ln w="1270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" name="Arc 20"/>
                    <p:cNvSpPr/>
                    <p:nvPr/>
                  </p:nvSpPr>
                  <p:spPr>
                    <a:xfrm rot="16200000">
                      <a:off x="232913" y="1613140"/>
                      <a:ext cx="779780" cy="421640"/>
                    </a:xfrm>
                    <a:prstGeom prst="arc">
                      <a:avLst>
                        <a:gd name="adj1" fmla="val 16200000"/>
                        <a:gd name="adj2" fmla="val 5383889"/>
                      </a:avLst>
                    </a:prstGeom>
                  </p:spPr>
                  <p:style>
                    <a:lnRef idx="3">
                      <a:schemeClr val="accent2"/>
                    </a:lnRef>
                    <a:fillRef idx="0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fr-FR"/>
                    </a:p>
                  </p:txBody>
                </p:sp>
                <p:cxnSp>
                  <p:nvCxnSpPr>
                    <p:cNvPr id="22" name="Connecteur droit avec flèche 21"/>
                    <p:cNvCxnSpPr/>
                    <p:nvPr/>
                  </p:nvCxnSpPr>
                  <p:spPr>
                    <a:xfrm flipH="1" flipV="1">
                      <a:off x="638355" y="1431985"/>
                      <a:ext cx="8627" cy="385841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4"/>
                    </a:lnRef>
                    <a:fillRef idx="0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Connecteur droit avec flèche 22"/>
                    <p:cNvCxnSpPr/>
                    <p:nvPr/>
                  </p:nvCxnSpPr>
                  <p:spPr>
                    <a:xfrm flipV="1">
                      <a:off x="517585" y="1526875"/>
                      <a:ext cx="0" cy="293299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4"/>
                    </a:lnRef>
                    <a:fillRef idx="0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Connecteur droit avec flèche 23"/>
                    <p:cNvCxnSpPr/>
                    <p:nvPr/>
                  </p:nvCxnSpPr>
                  <p:spPr>
                    <a:xfrm flipV="1">
                      <a:off x="750498" y="1526875"/>
                      <a:ext cx="0" cy="290555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4"/>
                    </a:lnRef>
                    <a:fillRef idx="0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3" name="Zone de texte 2"/>
                <p:cNvSpPr txBox="1">
                  <a:spLocks noChangeArrowheads="1"/>
                </p:cNvSpPr>
                <p:nvPr/>
              </p:nvSpPr>
              <p:spPr bwMode="auto">
                <a:xfrm>
                  <a:off x="905773" y="1535502"/>
                  <a:ext cx="388189" cy="2760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200">
                      <a:effectLst/>
                      <a:latin typeface="Times New Roman"/>
                      <a:ea typeface="Times New Roman"/>
                    </a:rPr>
                    <a:t>vo</a:t>
                  </a:r>
                </a:p>
              </p:txBody>
            </p:sp>
          </p:grpSp>
          <p:sp>
            <p:nvSpPr>
              <p:cNvPr id="11" name="Zone de texte 2"/>
              <p:cNvSpPr txBox="1">
                <a:spLocks noChangeArrowheads="1"/>
              </p:cNvSpPr>
              <p:nvPr/>
            </p:nvSpPr>
            <p:spPr bwMode="auto">
              <a:xfrm>
                <a:off x="1354347" y="2035834"/>
                <a:ext cx="534837" cy="276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fr-FR" sz="1200">
                    <a:effectLst/>
                    <a:latin typeface="Times New Roman"/>
                    <a:ea typeface="Times New Roman"/>
                  </a:rPr>
                  <a:t>v=0</a:t>
                </a:r>
              </a:p>
            </p:txBody>
          </p:sp>
        </p:grpSp>
      </p:grpSp>
      <p:cxnSp>
        <p:nvCxnSpPr>
          <p:cNvPr id="25" name="Connecteur droit avec flèche 24"/>
          <p:cNvCxnSpPr/>
          <p:nvPr/>
        </p:nvCxnSpPr>
        <p:spPr>
          <a:xfrm flipH="1" flipV="1">
            <a:off x="3599135" y="3407339"/>
            <a:ext cx="588010" cy="292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Zone de texte 2"/>
          <p:cNvSpPr txBox="1">
            <a:spLocks noChangeArrowheads="1"/>
          </p:cNvSpPr>
          <p:nvPr/>
        </p:nvSpPr>
        <p:spPr bwMode="auto">
          <a:xfrm>
            <a:off x="2986360" y="3221919"/>
            <a:ext cx="768350" cy="27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Times New Roman"/>
              </a:rPr>
              <a:t>Cathode</a:t>
            </a:r>
          </a:p>
        </p:txBody>
      </p:sp>
      <p:sp>
        <p:nvSpPr>
          <p:cNvPr id="27" name="Zone de texte 2"/>
          <p:cNvSpPr txBox="1">
            <a:spLocks noChangeArrowheads="1"/>
          </p:cNvSpPr>
          <p:nvPr/>
        </p:nvSpPr>
        <p:spPr bwMode="auto">
          <a:xfrm>
            <a:off x="6235020" y="3425754"/>
            <a:ext cx="768350" cy="27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Times New Roman"/>
              </a:rPr>
              <a:t>Cavité</a:t>
            </a:r>
          </a:p>
        </p:txBody>
      </p:sp>
      <p:cxnSp>
        <p:nvCxnSpPr>
          <p:cNvPr id="28" name="Connecteur droit avec flèche 27"/>
          <p:cNvCxnSpPr/>
          <p:nvPr/>
        </p:nvCxnSpPr>
        <p:spPr>
          <a:xfrm flipV="1">
            <a:off x="6057220" y="3614349"/>
            <a:ext cx="285115" cy="3448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Zone de texte 2"/>
          <p:cNvSpPr txBox="1">
            <a:spLocks noChangeArrowheads="1"/>
          </p:cNvSpPr>
          <p:nvPr/>
        </p:nvSpPr>
        <p:spPr bwMode="auto">
          <a:xfrm>
            <a:off x="6333445" y="4465249"/>
            <a:ext cx="169037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Times New Roman"/>
              </a:rPr>
              <a:t>En bas de la cavité : entrée des fluides</a:t>
            </a:r>
          </a:p>
        </p:txBody>
      </p:sp>
      <p:cxnSp>
        <p:nvCxnSpPr>
          <p:cNvPr id="31" name="Connecteur droit avec flèche 30"/>
          <p:cNvCxnSpPr/>
          <p:nvPr/>
        </p:nvCxnSpPr>
        <p:spPr>
          <a:xfrm>
            <a:off x="4173175" y="3217474"/>
            <a:ext cx="188404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Zone de texte 2"/>
          <p:cNvSpPr txBox="1">
            <a:spLocks noChangeArrowheads="1"/>
          </p:cNvSpPr>
          <p:nvPr/>
        </p:nvSpPr>
        <p:spPr bwMode="auto">
          <a:xfrm>
            <a:off x="4824050" y="3268909"/>
            <a:ext cx="681355" cy="27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Times New Roman"/>
              </a:rPr>
              <a:t>24 mm</a:t>
            </a:r>
          </a:p>
        </p:txBody>
      </p:sp>
      <p:sp>
        <p:nvSpPr>
          <p:cNvPr id="33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24000" algn="l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24000" algn="l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179512" y="5186304"/>
            <a:ext cx="700658" cy="385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avec flèche 36"/>
          <p:cNvCxnSpPr>
            <a:endCxn id="8" idx="1"/>
          </p:cNvCxnSpPr>
          <p:nvPr/>
        </p:nvCxnSpPr>
        <p:spPr>
          <a:xfrm flipV="1">
            <a:off x="880170" y="4865638"/>
            <a:ext cx="3348735" cy="5135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endCxn id="29" idx="1"/>
          </p:cNvCxnSpPr>
          <p:nvPr/>
        </p:nvCxnSpPr>
        <p:spPr>
          <a:xfrm flipV="1">
            <a:off x="5006796" y="4690674"/>
            <a:ext cx="1326649" cy="2595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7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FLUX D’ACIDE FAIBLE PROCHE DE LA CAVITE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683568" y="1412776"/>
            <a:ext cx="7776864" cy="3600400"/>
            <a:chOff x="0" y="0"/>
            <a:chExt cx="5838825" cy="2409825"/>
          </a:xfrm>
        </p:grpSpPr>
        <p:pic>
          <p:nvPicPr>
            <p:cNvPr id="6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590800" cy="2409825"/>
            </a:xfrm>
            <a:prstGeom prst="rect">
              <a:avLst/>
            </a:prstGeom>
            <a:noFill/>
            <a:extLst/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50" y="0"/>
              <a:ext cx="2505075" cy="240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Ellipse 7"/>
            <p:cNvSpPr/>
            <p:nvPr/>
          </p:nvSpPr>
          <p:spPr>
            <a:xfrm>
              <a:off x="5205580" y="1946484"/>
              <a:ext cx="257175" cy="152400"/>
            </a:xfrm>
            <a:prstGeom prst="ellipse">
              <a:avLst/>
            </a:prstGeom>
            <a:noFill/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403649" y="5517232"/>
            <a:ext cx="712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→ Flux important près de la cathode, mais faible près de la cavité</a:t>
            </a:r>
          </a:p>
          <a:p>
            <a:r>
              <a:rPr lang="fr-FR" dirty="0" smtClean="0">
                <a:latin typeface="Arial"/>
                <a:cs typeface="Arial"/>
              </a:rPr>
              <a:t>→ Différentes formes de cathodes testées pour améliorer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24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77594"/>
            <a:ext cx="2133600" cy="2351405"/>
          </a:xfrm>
          <a:prstGeom prst="rect">
            <a:avLst/>
          </a:prstGeom>
          <a:noFill/>
          <a:extLst/>
        </p:spPr>
      </p:pic>
      <p:pic>
        <p:nvPicPr>
          <p:cNvPr id="3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84156"/>
            <a:ext cx="1742311" cy="2099816"/>
          </a:xfrm>
          <a:prstGeom prst="rect">
            <a:avLst/>
          </a:prstGeom>
          <a:noFill/>
          <a:extLst/>
        </p:spPr>
      </p:pic>
      <p:pic>
        <p:nvPicPr>
          <p:cNvPr id="4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84156"/>
            <a:ext cx="1886585" cy="2095500"/>
          </a:xfrm>
          <a:prstGeom prst="rect">
            <a:avLst/>
          </a:prstGeom>
          <a:noFill/>
          <a:extLst/>
        </p:spPr>
      </p:pic>
      <p:pic>
        <p:nvPicPr>
          <p:cNvPr id="5" name="Picture 1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93" y="4077072"/>
            <a:ext cx="1809750" cy="1962785"/>
          </a:xfrm>
          <a:prstGeom prst="rect">
            <a:avLst/>
          </a:prstGeom>
          <a:noFill/>
          <a:extLst/>
        </p:spPr>
      </p:pic>
      <p:sp>
        <p:nvSpPr>
          <p:cNvPr id="6" name="ZoneTexte 5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QUATRE FORMES DE CATHODE TESTEES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2650413" y="5149883"/>
            <a:ext cx="1106760" cy="51136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7443156" y="2996952"/>
            <a:ext cx="383581" cy="122413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742134" y="5884322"/>
            <a:ext cx="283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Amélioration de l’uniformité de la vitesse +33%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363092" y="4245071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Augmentation de la vitesse près de la cavité +39%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86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MODELISATION CHAMP ELECTRIQUE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6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4968552" cy="4248472"/>
          </a:xfrm>
          <a:prstGeom prst="rect">
            <a:avLst/>
          </a:prstGeom>
          <a:noFill/>
          <a:extLst/>
        </p:spPr>
      </p:pic>
      <p:sp>
        <p:nvSpPr>
          <p:cNvPr id="7" name="ZoneTexte 6"/>
          <p:cNvSpPr txBox="1"/>
          <p:nvPr/>
        </p:nvSpPr>
        <p:spPr>
          <a:xfrm>
            <a:off x="1979712" y="935141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→ Cathode cylindrique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860032" y="2371456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Champ Iris/Champ Equateur = R &gt; 41</a:t>
            </a:r>
          </a:p>
          <a:p>
            <a:r>
              <a:rPr lang="fr-FR" dirty="0" smtClean="0">
                <a:latin typeface="Arial"/>
                <a:cs typeface="Arial"/>
              </a:rPr>
              <a:t>→ </a:t>
            </a:r>
            <a:r>
              <a:rPr lang="fr-FR" dirty="0"/>
              <a:t>Nécessité d’améliorer </a:t>
            </a:r>
            <a:endParaRPr lang="fr-FR" dirty="0" smtClean="0"/>
          </a:p>
          <a:p>
            <a:r>
              <a:rPr lang="fr-FR" dirty="0">
                <a:latin typeface="Arial"/>
                <a:cs typeface="Arial"/>
              </a:rPr>
              <a:t>→ </a:t>
            </a:r>
            <a:r>
              <a:rPr lang="fr-FR" dirty="0" smtClean="0"/>
              <a:t>Isolation des Iris</a:t>
            </a:r>
            <a:endParaRPr lang="fr-FR" dirty="0"/>
          </a:p>
          <a:p>
            <a:r>
              <a:rPr lang="fr-FR" dirty="0">
                <a:latin typeface="Arial"/>
                <a:cs typeface="Arial"/>
              </a:rPr>
              <a:t>→ </a:t>
            </a:r>
            <a:r>
              <a:rPr lang="fr-FR" dirty="0" smtClean="0"/>
              <a:t>Changement de la forme cathode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27884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15V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79512" y="450912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26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ISOLATION CATHODE CYLINDRIQUE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3322667" cy="3378547"/>
          </a:xfrm>
          <a:prstGeom prst="rect">
            <a:avLst/>
          </a:prstGeom>
          <a:noFill/>
          <a:extLst/>
        </p:spPr>
      </p:pic>
      <p:pic>
        <p:nvPicPr>
          <p:cNvPr id="4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406" y="1124743"/>
            <a:ext cx="3981034" cy="3766101"/>
          </a:xfrm>
          <a:prstGeom prst="rect">
            <a:avLst/>
          </a:prstGeom>
          <a:noFill/>
          <a:extLst/>
        </p:spPr>
      </p:pic>
      <p:sp>
        <p:nvSpPr>
          <p:cNvPr id="5" name="ZoneTexte 4"/>
          <p:cNvSpPr txBox="1"/>
          <p:nvPr/>
        </p:nvSpPr>
        <p:spPr>
          <a:xfrm>
            <a:off x="1763688" y="526017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Avec élargissement de l’isolation R passe de 31 à 4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Mais vitesse de réaction va baisser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04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CHANGEMENT DE FORME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50454"/>
            <a:ext cx="2232248" cy="27796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4" name="Imag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50453"/>
            <a:ext cx="2056304" cy="2866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91" y="980727"/>
            <a:ext cx="2376264" cy="3555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78" y="1120107"/>
            <a:ext cx="2050400" cy="3276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179512" y="494116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R=7,5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447035" y="495473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R=7,5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116136" y="494116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R=6,4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448164" y="494008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R=3,7</a:t>
            </a:r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7740352" y="4396603"/>
            <a:ext cx="0" cy="54347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61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6975" y="1628800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FF0000"/>
                </a:solidFill>
                <a:latin typeface="Arial Black" pitchFamily="34" charset="0"/>
              </a:rPr>
              <a:t>RESULTATS AVEC CAVITE SPL </a:t>
            </a:r>
          </a:p>
          <a:p>
            <a:pPr algn="ctr"/>
            <a:r>
              <a:rPr lang="fr-FR" sz="3200" dirty="0" smtClean="0">
                <a:solidFill>
                  <a:srgbClr val="FF0000"/>
                </a:solidFill>
                <a:latin typeface="Arial Black" pitchFamily="34" charset="0"/>
              </a:rPr>
              <a:t>5 CELLULES</a:t>
            </a:r>
            <a:endParaRPr lang="fr-FR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842260"/>
            <a:ext cx="7934246" cy="21709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e 3"/>
          <p:cNvSpPr/>
          <p:nvPr/>
        </p:nvSpPr>
        <p:spPr>
          <a:xfrm>
            <a:off x="683569" y="3861048"/>
            <a:ext cx="792087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187624" y="4725144"/>
            <a:ext cx="864096" cy="122413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547664" y="587727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Rétrécissement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427984" y="522920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Cavité plus grande Vs 9Cellules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661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6"/>
            <a:ext cx="1273542" cy="409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801" y="1196752"/>
            <a:ext cx="644525" cy="35883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MODELISATION HYDRODYNAMIQUE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446064" y="5301208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Zone proche de la cavité moins bien balayée que pour la 9-Cellules…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Optimisation limitée à cause du rétrécissement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Modélisation sans rétrécissement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 rotWithShape="1">
          <a:blip r:embed="rId4"/>
          <a:srcRect l="5539" t="11378" r="35175" b="24551"/>
          <a:stretch/>
        </p:blipFill>
        <p:spPr bwMode="auto">
          <a:xfrm>
            <a:off x="4542408" y="1268760"/>
            <a:ext cx="3960440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Ellipse 6"/>
          <p:cNvSpPr/>
          <p:nvPr/>
        </p:nvSpPr>
        <p:spPr>
          <a:xfrm>
            <a:off x="7308304" y="3861048"/>
            <a:ext cx="1224136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/>
          <p:cNvCxnSpPr>
            <a:stCxn id="7" idx="3"/>
          </p:cNvCxnSpPr>
          <p:nvPr/>
        </p:nvCxnSpPr>
        <p:spPr>
          <a:xfrm flipH="1">
            <a:off x="6084168" y="4537137"/>
            <a:ext cx="1403407" cy="764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57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75752"/>
            <a:ext cx="1035050" cy="35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4021"/>
            <a:ext cx="574675" cy="3449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29180"/>
            <a:ext cx="1724660" cy="219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12" y="2217564"/>
            <a:ext cx="3096344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>
            <a:off x="395536" y="3068960"/>
            <a:ext cx="1728192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/>
          <p:cNvCxnSpPr>
            <a:stCxn id="6" idx="6"/>
          </p:cNvCxnSpPr>
          <p:nvPr/>
        </p:nvCxnSpPr>
        <p:spPr>
          <a:xfrm>
            <a:off x="2123728" y="3356992"/>
            <a:ext cx="2664296" cy="8470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043608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CHANGEMENT DE LA FORME DE LA CATHODE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3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MODELISATION CHAMP ELECTRIQUE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1647825" cy="199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37161"/>
            <a:ext cx="1828800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30" y="1740618"/>
            <a:ext cx="1891030" cy="223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1460966"/>
            <a:ext cx="1688465" cy="27603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499992" y="4397609"/>
            <a:ext cx="1791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Cathode Modifiée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313655" y="4259109"/>
            <a:ext cx="1791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Cathode Cylindrique + isolation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45161" y="4409485"/>
            <a:ext cx="1791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Cathode Cylindrique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164288" y="4409485"/>
            <a:ext cx="1791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Cathode Modifiée + isolation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39552" y="546938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R=36.14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669515" y="54797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R=14.06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741593" y="545887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R=18.87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468459" y="5479760"/>
            <a:ext cx="108012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R=5.88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13018" y="6046877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BILAN: Configuration moins favorable pour la cavité 5 Cellules mais optimisation possible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76256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8759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CONCLUSION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66437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Acquis: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La module de Navier-Stockes, Milieu conducteur, </a:t>
            </a:r>
            <a:r>
              <a:rPr lang="fr-FR" dirty="0"/>
              <a:t>Nernst-Planck</a:t>
            </a:r>
          </a:p>
          <a:p>
            <a:r>
              <a:rPr lang="fr-FR" dirty="0"/>
              <a:t> </a:t>
            </a:r>
            <a:r>
              <a:rPr lang="fr-FR" dirty="0" smtClean="0"/>
              <a:t>   sous COMSOL.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/>
              <a:t>Proposition d’amélioration pour uniformiser le champ de vitesse et le champ électrique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/>
              <a:t>La gestion des effluents acides sur SUPRATECH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V</a:t>
            </a:r>
            <a:r>
              <a:rPr lang="fr-FR" dirty="0" smtClean="0"/>
              <a:t>isite de l’installation SUPRATECH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 procédé d’électro-polissage vertical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Reste à faire: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Trouver des autres formes de cathode pour 5cellules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La concentration des ions de niobium ----Nernst-Planck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Modification de l’injection d’acide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8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94410" y="2653461"/>
            <a:ext cx="7128792" cy="83099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rgbClr val="00B050"/>
                </a:solidFill>
              </a:rPr>
              <a:t>Merci de votre attention</a:t>
            </a:r>
            <a:endParaRPr lang="fr-FR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0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542</TotalTime>
  <Words>739</Words>
  <Application>Microsoft Office PowerPoint</Application>
  <PresentationFormat>Affichage à l'écran (4:3)</PresentationFormat>
  <Paragraphs>151</Paragraphs>
  <Slides>19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EOZENOU Fabien</dc:creator>
  <cp:lastModifiedBy>WANG Zhiqiang</cp:lastModifiedBy>
  <cp:revision>42</cp:revision>
  <dcterms:created xsi:type="dcterms:W3CDTF">2010-09-17T11:19:08Z</dcterms:created>
  <dcterms:modified xsi:type="dcterms:W3CDTF">2010-09-22T08:37:15Z</dcterms:modified>
</cp:coreProperties>
</file>