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769" r:id="rId2"/>
  </p:sldMasterIdLst>
  <p:notesMasterIdLst>
    <p:notesMasterId r:id="rId65"/>
  </p:notesMasterIdLst>
  <p:handoutMasterIdLst>
    <p:handoutMasterId r:id="rId66"/>
  </p:handoutMasterIdLst>
  <p:sldIdLst>
    <p:sldId id="262" r:id="rId3"/>
    <p:sldId id="357" r:id="rId4"/>
    <p:sldId id="463" r:id="rId5"/>
    <p:sldId id="464" r:id="rId6"/>
    <p:sldId id="465" r:id="rId7"/>
    <p:sldId id="466" r:id="rId8"/>
    <p:sldId id="467" r:id="rId9"/>
    <p:sldId id="424" r:id="rId10"/>
    <p:sldId id="435" r:id="rId11"/>
    <p:sldId id="437" r:id="rId12"/>
    <p:sldId id="434" r:id="rId13"/>
    <p:sldId id="438" r:id="rId14"/>
    <p:sldId id="445" r:id="rId15"/>
    <p:sldId id="440" r:id="rId16"/>
    <p:sldId id="444" r:id="rId17"/>
    <p:sldId id="439" r:id="rId18"/>
    <p:sldId id="442" r:id="rId19"/>
    <p:sldId id="441" r:id="rId20"/>
    <p:sldId id="443" r:id="rId21"/>
    <p:sldId id="468" r:id="rId22"/>
    <p:sldId id="473" r:id="rId23"/>
    <p:sldId id="470" r:id="rId24"/>
    <p:sldId id="471" r:id="rId25"/>
    <p:sldId id="474" r:id="rId26"/>
    <p:sldId id="487" r:id="rId27"/>
    <p:sldId id="478" r:id="rId28"/>
    <p:sldId id="480" r:id="rId29"/>
    <p:sldId id="534" r:id="rId30"/>
    <p:sldId id="535" r:id="rId31"/>
    <p:sldId id="481" r:id="rId32"/>
    <p:sldId id="482" r:id="rId33"/>
    <p:sldId id="483" r:id="rId34"/>
    <p:sldId id="477" r:id="rId35"/>
    <p:sldId id="485" r:id="rId36"/>
    <p:sldId id="486" r:id="rId37"/>
    <p:sldId id="469" r:id="rId38"/>
    <p:sldId id="489" r:id="rId39"/>
    <p:sldId id="490" r:id="rId40"/>
    <p:sldId id="491" r:id="rId41"/>
    <p:sldId id="492" r:id="rId42"/>
    <p:sldId id="493" r:id="rId43"/>
    <p:sldId id="494" r:id="rId44"/>
    <p:sldId id="497" r:id="rId45"/>
    <p:sldId id="499" r:id="rId46"/>
    <p:sldId id="501" r:id="rId47"/>
    <p:sldId id="503" r:id="rId48"/>
    <p:sldId id="505" r:id="rId49"/>
    <p:sldId id="507" r:id="rId50"/>
    <p:sldId id="509" r:id="rId51"/>
    <p:sldId id="510" r:id="rId52"/>
    <p:sldId id="511" r:id="rId53"/>
    <p:sldId id="513" r:id="rId54"/>
    <p:sldId id="515" r:id="rId55"/>
    <p:sldId id="517" r:id="rId56"/>
    <p:sldId id="519" r:id="rId57"/>
    <p:sldId id="520" r:id="rId58"/>
    <p:sldId id="521" r:id="rId59"/>
    <p:sldId id="522" r:id="rId60"/>
    <p:sldId id="523" r:id="rId61"/>
    <p:sldId id="524" r:id="rId62"/>
    <p:sldId id="533" r:id="rId63"/>
    <p:sldId id="406" r:id="rId64"/>
  </p:sldIdLst>
  <p:sldSz cx="9144000" cy="6858000" type="screen4x3"/>
  <p:notesSz cx="6797675" cy="9926638"/>
  <p:defaultTextStyle>
    <a:defPPr>
      <a:defRPr lang="fr-FR"/>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ECFF"/>
    <a:srgbClr val="CCFFFF"/>
    <a:srgbClr val="FFFFCC"/>
    <a:srgbClr val="009900"/>
    <a:srgbClr val="E92739"/>
    <a:srgbClr val="FFCCFF"/>
    <a:srgbClr val="008000"/>
    <a:srgbClr val="00CC00"/>
    <a:srgbClr val="66FF66"/>
    <a:srgbClr val="00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82689" autoAdjust="0"/>
  </p:normalViewPr>
  <p:slideViewPr>
    <p:cSldViewPr>
      <p:cViewPr>
        <p:scale>
          <a:sx n="66" d="100"/>
          <a:sy n="66" d="100"/>
        </p:scale>
        <p:origin x="-1266" y="-7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190" y="-90"/>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image" Target="../media/image7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3075" name="Rectangle 3"/>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3076"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3077" name="Rectangle 5"/>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7060D37-BD49-4872-8CC8-3CFF04289576}" type="slidenum">
              <a:rPr lang="fr-FR"/>
              <a:pPr>
                <a:defRPr/>
              </a:pPr>
              <a:t>‹N°›</a:t>
            </a:fld>
            <a:endParaRPr lang="fr-FR"/>
          </a:p>
        </p:txBody>
      </p:sp>
    </p:spTree>
    <p:extLst>
      <p:ext uri="{BB962C8B-B14F-4D97-AF65-F5344CB8AC3E}">
        <p14:creationId xmlns:p14="http://schemas.microsoft.com/office/powerpoint/2010/main" xmlns="" val="566382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6147"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37892"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150"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6151"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8988088-A6C6-4B66-9776-C0C81817BBFC}" type="slidenum">
              <a:rPr lang="fr-FR"/>
              <a:pPr>
                <a:defRPr/>
              </a:pPr>
              <a:t>‹N°›</a:t>
            </a:fld>
            <a:endParaRPr lang="fr-FR"/>
          </a:p>
        </p:txBody>
      </p:sp>
    </p:spTree>
    <p:extLst>
      <p:ext uri="{BB962C8B-B14F-4D97-AF65-F5344CB8AC3E}">
        <p14:creationId xmlns:p14="http://schemas.microsoft.com/office/powerpoint/2010/main" xmlns="" val="30560247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95859E8-C77C-4AD2-9D6E-DDB9F0BB5035}" type="slidenum">
              <a:rPr lang="fr-FR" smtClean="0"/>
              <a:pPr/>
              <a:t>1</a:t>
            </a:fld>
            <a:endParaRPr lang="fr-FR"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fr-FR" noProof="0" dirty="0" smtClean="0"/>
              <a:t>Conférence </a:t>
            </a:r>
            <a:r>
              <a:rPr lang="fr-FR" noProof="0" dirty="0" err="1" smtClean="0"/>
              <a:t>SPhN</a:t>
            </a:r>
            <a:r>
              <a:rPr lang="fr-FR" noProof="0" dirty="0" smtClean="0"/>
              <a:t> sur l’énergie nucléaire.</a:t>
            </a:r>
          </a:p>
          <a:p>
            <a:pPr eaLnBrk="1" hangingPunct="1"/>
            <a:r>
              <a:rPr lang="fr-FR" noProof="0" dirty="0" smtClean="0"/>
              <a:t>Quel avenir pour l’énergie nucléaire en France et dans le monde?</a:t>
            </a:r>
          </a:p>
          <a:p>
            <a:pPr eaLnBrk="1" hangingPunct="1"/>
            <a:r>
              <a:rPr lang="fr-FR" noProof="0" dirty="0" smtClean="0"/>
              <a:t>Fukushima a focalisé les études sur la sûreté.</a:t>
            </a:r>
          </a:p>
          <a:p>
            <a:pPr eaLnBrk="1" hangingPunct="1"/>
            <a:r>
              <a:rPr lang="fr-FR" noProof="0" dirty="0" smtClean="0"/>
              <a:t>Quid des autres objectifs: économie,</a:t>
            </a:r>
            <a:r>
              <a:rPr lang="fr-FR" baseline="0" noProof="0" dirty="0" smtClean="0"/>
              <a:t> opération (durée de vie), nouveaux réacteurs?</a:t>
            </a:r>
          </a:p>
          <a:p>
            <a:pPr eaLnBrk="1" hangingPunct="1"/>
            <a:endParaRPr lang="fr-FR" noProof="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2</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11686738-8ACB-4743-94CA-9CCE5B928E08}" type="slidenum">
              <a:rPr lang="en-US" sz="1300" smtClean="0">
                <a:latin typeface="Times New Roman" pitchFamily="18" charset="0"/>
              </a:rPr>
              <a:pPr/>
              <a:t>3</a:t>
            </a:fld>
            <a:endParaRPr lang="en-US" sz="1300" smtClean="0">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dirty="0" smtClean="0"/>
              <a:t>En 2013, </a:t>
            </a:r>
            <a:r>
              <a:rPr lang="en-US" sz="1600" dirty="0" err="1" smtClean="0"/>
              <a:t>il</a:t>
            </a:r>
            <a:r>
              <a:rPr lang="en-US" sz="1600" dirty="0" smtClean="0"/>
              <a:t> y a 435 </a:t>
            </a:r>
            <a:r>
              <a:rPr lang="en-US" sz="1600" dirty="0" err="1" smtClean="0"/>
              <a:t>réacteurs</a:t>
            </a:r>
            <a:r>
              <a:rPr lang="en-US" sz="1600" dirty="0" smtClean="0"/>
              <a:t> </a:t>
            </a:r>
            <a:r>
              <a:rPr lang="en-US" sz="1600" dirty="0" err="1" smtClean="0"/>
              <a:t>nucléaires</a:t>
            </a:r>
            <a:r>
              <a:rPr lang="en-US" sz="1600" dirty="0" smtClean="0"/>
              <a:t> en </a:t>
            </a:r>
            <a:r>
              <a:rPr lang="en-US" sz="1600" dirty="0" err="1" smtClean="0"/>
              <a:t>fonctionnement</a:t>
            </a:r>
            <a:r>
              <a:rPr lang="en-US" sz="1600" dirty="0" smtClean="0"/>
              <a:t> </a:t>
            </a:r>
            <a:r>
              <a:rPr lang="en-US" sz="1600" dirty="0" err="1" smtClean="0"/>
              <a:t>dans</a:t>
            </a:r>
            <a:r>
              <a:rPr lang="en-US" sz="1600" dirty="0" smtClean="0"/>
              <a:t> le monde, 67 en construction, 164 </a:t>
            </a:r>
            <a:r>
              <a:rPr lang="en-US" sz="1600" dirty="0" err="1" smtClean="0"/>
              <a:t>planifiés</a:t>
            </a:r>
            <a:r>
              <a:rPr lang="en-US" sz="1600" dirty="0" smtClean="0"/>
              <a:t>, 317 en </a:t>
            </a:r>
            <a:r>
              <a:rPr lang="en-US" sz="1600" dirty="0" err="1" smtClean="0"/>
              <a:t>projet</a:t>
            </a:r>
            <a:r>
              <a:rPr lang="en-US" sz="1600" dirty="0" smtClean="0"/>
              <a:t> (source WNA)</a:t>
            </a:r>
          </a:p>
          <a:p>
            <a:r>
              <a:rPr lang="en-US" sz="1600" dirty="0" smtClean="0"/>
              <a:t>USA= 103</a:t>
            </a:r>
          </a:p>
          <a:p>
            <a:r>
              <a:rPr lang="en-US" sz="1600" dirty="0" smtClean="0"/>
              <a:t>France= 58 (</a:t>
            </a:r>
            <a:r>
              <a:rPr lang="en-US" sz="1600" dirty="0" err="1" smtClean="0"/>
              <a:t>Phénix</a:t>
            </a:r>
            <a:r>
              <a:rPr lang="en-US" sz="1600" dirty="0" smtClean="0"/>
              <a:t> </a:t>
            </a:r>
            <a:r>
              <a:rPr lang="en-US" sz="1600" dirty="0" err="1" smtClean="0"/>
              <a:t>s’est</a:t>
            </a:r>
            <a:r>
              <a:rPr lang="en-US" sz="1600" dirty="0" smtClean="0"/>
              <a:t> </a:t>
            </a:r>
            <a:r>
              <a:rPr lang="en-US" sz="1600" dirty="0" err="1" smtClean="0"/>
              <a:t>arrêté</a:t>
            </a:r>
            <a:r>
              <a:rPr lang="en-US" sz="1600" dirty="0" smtClean="0"/>
              <a:t>; </a:t>
            </a:r>
            <a:r>
              <a:rPr lang="en-US" sz="1600" dirty="0" err="1" smtClean="0"/>
              <a:t>Flamanville</a:t>
            </a:r>
            <a:r>
              <a:rPr lang="en-US" sz="1600" dirty="0" smtClean="0"/>
              <a:t> ne </a:t>
            </a:r>
            <a:r>
              <a:rPr lang="en-US" sz="1600" dirty="0" err="1" smtClean="0"/>
              <a:t>démarrera</a:t>
            </a:r>
            <a:r>
              <a:rPr lang="en-US" sz="1600" dirty="0" smtClean="0"/>
              <a:t> pas </a:t>
            </a:r>
            <a:r>
              <a:rPr lang="en-US" sz="1600" dirty="0" err="1" smtClean="0"/>
              <a:t>avant</a:t>
            </a:r>
            <a:r>
              <a:rPr lang="en-US" sz="1600" dirty="0" smtClean="0"/>
              <a:t> 2016)</a:t>
            </a:r>
          </a:p>
          <a:p>
            <a:r>
              <a:rPr lang="en-US" sz="1600" dirty="0" err="1" smtClean="0"/>
              <a:t>Japon</a:t>
            </a:r>
            <a:r>
              <a:rPr lang="en-US" sz="1600" dirty="0" smtClean="0"/>
              <a:t>=50</a:t>
            </a:r>
          </a:p>
          <a:p>
            <a:r>
              <a:rPr lang="en-US" sz="1600" dirty="0" err="1" smtClean="0"/>
              <a:t>Russie</a:t>
            </a:r>
            <a:r>
              <a:rPr lang="en-US" sz="1600" dirty="0" smtClean="0"/>
              <a:t>=33</a:t>
            </a:r>
          </a:p>
          <a:p>
            <a:r>
              <a:rPr lang="en-US" sz="1600" dirty="0" err="1" smtClean="0"/>
              <a:t>Corée</a:t>
            </a:r>
            <a:r>
              <a:rPr lang="en-US" sz="1600" dirty="0" smtClean="0"/>
              <a:t> du </a:t>
            </a:r>
            <a:r>
              <a:rPr lang="en-US" sz="1600" dirty="0" err="1" smtClean="0"/>
              <a:t>Sud</a:t>
            </a:r>
            <a:r>
              <a:rPr lang="en-US" sz="1600" dirty="0" smtClean="0"/>
              <a:t>=23</a:t>
            </a:r>
          </a:p>
          <a:p>
            <a:r>
              <a:rPr lang="en-US" sz="1600" dirty="0" err="1" smtClean="0"/>
              <a:t>Inde</a:t>
            </a:r>
            <a:r>
              <a:rPr lang="en-US" sz="1600" dirty="0" smtClean="0"/>
              <a:t> = 20</a:t>
            </a:r>
          </a:p>
          <a:p>
            <a:r>
              <a:rPr lang="en-US" sz="1600" dirty="0" smtClean="0"/>
              <a:t>Chine = 17</a:t>
            </a:r>
          </a:p>
          <a:p>
            <a:r>
              <a:rPr lang="en-US" sz="1600" dirty="0" smtClean="0"/>
              <a:t>UK=16</a:t>
            </a:r>
          </a:p>
          <a:p>
            <a:r>
              <a:rPr lang="en-US" sz="1600" dirty="0" err="1" smtClean="0"/>
              <a:t>Allemagne</a:t>
            </a:r>
            <a:r>
              <a:rPr lang="en-US" sz="1600" dirty="0" smtClean="0"/>
              <a:t> =9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D2272BE0-2E5E-451C-A681-FE9A096ABDD3}" type="slidenum">
              <a:rPr lang="en-US" sz="1300" smtClean="0">
                <a:latin typeface="Times New Roman" pitchFamily="18" charset="0"/>
              </a:rPr>
              <a:pPr/>
              <a:t>4</a:t>
            </a:fld>
            <a:endParaRPr lang="en-US" sz="1300" smtClean="0">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dirty="0" err="1" smtClean="0"/>
              <a:t>L’électricité</a:t>
            </a:r>
            <a:r>
              <a:rPr lang="en-US" sz="1600" dirty="0" smtClean="0"/>
              <a:t> </a:t>
            </a:r>
            <a:r>
              <a:rPr lang="en-US" sz="1600" dirty="0" err="1" smtClean="0"/>
              <a:t>représente</a:t>
            </a:r>
            <a:r>
              <a:rPr lang="en-US" sz="1600" dirty="0" smtClean="0"/>
              <a:t> environ 36% de </a:t>
            </a:r>
            <a:r>
              <a:rPr lang="en-US" sz="1600" dirty="0" err="1" smtClean="0"/>
              <a:t>l’énergie</a:t>
            </a:r>
            <a:r>
              <a:rPr lang="en-US" sz="1600" dirty="0" smtClean="0"/>
              <a:t> </a:t>
            </a:r>
            <a:r>
              <a:rPr lang="en-US" sz="1600" dirty="0" err="1" smtClean="0"/>
              <a:t>totale</a:t>
            </a:r>
            <a:r>
              <a:rPr lang="en-US" sz="1600" dirty="0" smtClean="0"/>
              <a:t> (4.8 </a:t>
            </a:r>
            <a:r>
              <a:rPr lang="en-US" sz="1600" dirty="0" err="1" smtClean="0"/>
              <a:t>Gtep</a:t>
            </a:r>
            <a:r>
              <a:rPr lang="en-US" sz="1600" dirty="0" smtClean="0"/>
              <a:t> / 13.5 </a:t>
            </a:r>
            <a:r>
              <a:rPr lang="en-US" sz="1600" dirty="0" err="1" smtClean="0"/>
              <a:t>Gtep</a:t>
            </a:r>
            <a:r>
              <a:rPr lang="en-US" sz="1600" dirty="0" smtClean="0"/>
              <a:t>)</a:t>
            </a:r>
          </a:p>
          <a:p>
            <a:r>
              <a:rPr lang="en-US" sz="1600" dirty="0" smtClean="0"/>
              <a:t>La part du </a:t>
            </a:r>
            <a:r>
              <a:rPr lang="en-US" sz="1600" dirty="0" err="1" smtClean="0"/>
              <a:t>nucléaire</a:t>
            </a:r>
            <a:r>
              <a:rPr lang="en-US" sz="1600" dirty="0" smtClean="0"/>
              <a:t> </a:t>
            </a:r>
            <a:r>
              <a:rPr lang="en-US" sz="1600" dirty="0" err="1" smtClean="0"/>
              <a:t>est</a:t>
            </a:r>
            <a:r>
              <a:rPr lang="en-US" sz="1600" dirty="0" smtClean="0"/>
              <a:t> à </a:t>
            </a:r>
            <a:r>
              <a:rPr lang="en-US" sz="1600" dirty="0" err="1" smtClean="0"/>
              <a:t>peu</a:t>
            </a:r>
            <a:r>
              <a:rPr lang="en-US" sz="1600" dirty="0" smtClean="0"/>
              <a:t> </a:t>
            </a:r>
            <a:r>
              <a:rPr lang="en-US" sz="1600" dirty="0" err="1" smtClean="0"/>
              <a:t>près</a:t>
            </a:r>
            <a:r>
              <a:rPr lang="en-US" sz="1600" dirty="0" smtClean="0"/>
              <a:t> stable (13%)</a:t>
            </a:r>
          </a:p>
          <a:p>
            <a:r>
              <a:rPr lang="en-US" sz="1600" dirty="0" smtClean="0"/>
              <a:t>Les </a:t>
            </a:r>
            <a:r>
              <a:rPr lang="en-US" sz="1600" dirty="0" err="1" smtClean="0"/>
              <a:t>renouvelables</a:t>
            </a:r>
            <a:r>
              <a:rPr lang="en-US" sz="1600" dirty="0" smtClean="0"/>
              <a:t> (hors </a:t>
            </a:r>
            <a:r>
              <a:rPr lang="en-US" sz="1600" dirty="0" err="1" smtClean="0"/>
              <a:t>hydraulique</a:t>
            </a:r>
            <a:r>
              <a:rPr lang="en-US" sz="1600" dirty="0" smtClean="0"/>
              <a:t>) </a:t>
            </a:r>
            <a:r>
              <a:rPr lang="en-US" sz="1600" dirty="0" err="1" smtClean="0"/>
              <a:t>sont</a:t>
            </a:r>
            <a:r>
              <a:rPr lang="en-US" sz="1600" dirty="0" smtClean="0"/>
              <a:t> en expansion (3%), </a:t>
            </a:r>
            <a:r>
              <a:rPr lang="en-US" sz="1600" dirty="0" err="1" smtClean="0"/>
              <a:t>surtout</a:t>
            </a:r>
            <a:r>
              <a:rPr lang="en-US" sz="1600" dirty="0" smtClean="0"/>
              <a:t> </a:t>
            </a:r>
            <a:r>
              <a:rPr lang="en-US" sz="1600" dirty="0" err="1" smtClean="0"/>
              <a:t>l’éolien</a:t>
            </a:r>
            <a:r>
              <a:rPr lang="en-US" sz="1600" dirty="0" smtClean="0"/>
              <a:t> (2%). </a:t>
            </a:r>
          </a:p>
          <a:p>
            <a:r>
              <a:rPr lang="en-US" sz="1600" dirty="0" smtClean="0"/>
              <a:t>La </a:t>
            </a:r>
            <a:r>
              <a:rPr lang="en-US" sz="1600" dirty="0" err="1" smtClean="0"/>
              <a:t>géothermie</a:t>
            </a:r>
            <a:r>
              <a:rPr lang="en-US" sz="1600" dirty="0" smtClean="0"/>
              <a:t> </a:t>
            </a:r>
            <a:r>
              <a:rPr lang="en-US" sz="1600" dirty="0" err="1" smtClean="0"/>
              <a:t>est</a:t>
            </a:r>
            <a:r>
              <a:rPr lang="en-US" sz="1600" dirty="0" smtClean="0"/>
              <a:t> stable (0.3%), le </a:t>
            </a:r>
            <a:r>
              <a:rPr lang="en-US" sz="1600" dirty="0" err="1" smtClean="0"/>
              <a:t>photovoltaïque</a:t>
            </a:r>
            <a:r>
              <a:rPr lang="en-US" sz="1600" dirty="0" smtClean="0"/>
              <a:t> </a:t>
            </a:r>
            <a:r>
              <a:rPr lang="en-US" sz="1600" dirty="0" err="1" smtClean="0"/>
              <a:t>dérisoire</a:t>
            </a:r>
            <a:r>
              <a:rPr lang="en-US" sz="1600" dirty="0" smtClean="0"/>
              <a:t> (&lt; 0.3%)</a:t>
            </a:r>
          </a:p>
          <a:p>
            <a:r>
              <a:rPr lang="en-US" sz="1600" dirty="0" err="1" smtClean="0"/>
              <a:t>Deux</a:t>
            </a:r>
            <a:r>
              <a:rPr lang="en-US" sz="1600" dirty="0" smtClean="0"/>
              <a:t> </a:t>
            </a:r>
            <a:r>
              <a:rPr lang="en-US" sz="1600" dirty="0" err="1" smtClean="0"/>
              <a:t>constats</a:t>
            </a:r>
            <a:r>
              <a:rPr lang="en-US" sz="1600" dirty="0" smtClean="0"/>
              <a:t>:</a:t>
            </a:r>
          </a:p>
          <a:p>
            <a:pPr>
              <a:buFontTx/>
              <a:buChar char="-"/>
            </a:pPr>
            <a:r>
              <a:rPr lang="en-US" sz="1600" dirty="0" smtClean="0"/>
              <a:t>La </a:t>
            </a:r>
            <a:r>
              <a:rPr lang="en-US" sz="1600" dirty="0" err="1" smtClean="0"/>
              <a:t>demande</a:t>
            </a:r>
            <a:r>
              <a:rPr lang="en-US" sz="1600" dirty="0" smtClean="0"/>
              <a:t> en </a:t>
            </a:r>
            <a:r>
              <a:rPr lang="en-US" sz="1600" dirty="0" err="1" smtClean="0"/>
              <a:t>énergie</a:t>
            </a:r>
            <a:r>
              <a:rPr lang="en-US" sz="1600" dirty="0" smtClean="0"/>
              <a:t> continue </a:t>
            </a:r>
            <a:r>
              <a:rPr lang="en-US" sz="1600" dirty="0" err="1" smtClean="0"/>
              <a:t>d’augmenter</a:t>
            </a:r>
            <a:r>
              <a:rPr lang="en-US" sz="1600" dirty="0" smtClean="0"/>
              <a:t>, </a:t>
            </a:r>
            <a:r>
              <a:rPr lang="en-US" sz="1600" dirty="0" err="1" smtClean="0"/>
              <a:t>surtout</a:t>
            </a:r>
            <a:r>
              <a:rPr lang="en-US" sz="1600" dirty="0" smtClean="0"/>
              <a:t> </a:t>
            </a:r>
            <a:r>
              <a:rPr lang="en-US" sz="1600" dirty="0" err="1" smtClean="0"/>
              <a:t>dans</a:t>
            </a:r>
            <a:r>
              <a:rPr lang="en-US" sz="1600" dirty="0" smtClean="0"/>
              <a:t> les BIRC</a:t>
            </a:r>
          </a:p>
          <a:p>
            <a:pPr>
              <a:buFontTx/>
              <a:buChar char="-"/>
            </a:pPr>
            <a:r>
              <a:rPr lang="en-US" sz="1600" dirty="0" smtClean="0"/>
              <a:t>La part de </a:t>
            </a:r>
            <a:r>
              <a:rPr lang="en-US" sz="1600" dirty="0" err="1" smtClean="0"/>
              <a:t>l’électricité</a:t>
            </a:r>
            <a:r>
              <a:rPr lang="en-US" sz="1600" dirty="0" smtClean="0"/>
              <a:t> </a:t>
            </a:r>
            <a:r>
              <a:rPr lang="en-US" sz="1600" dirty="0" err="1" smtClean="0"/>
              <a:t>s’accroît</a:t>
            </a:r>
            <a:r>
              <a:rPr lang="en-US" sz="1600" dirty="0" smtClean="0"/>
              <a:t> partout (à </a:t>
            </a:r>
            <a:r>
              <a:rPr lang="en-US" sz="1600" dirty="0" err="1" smtClean="0"/>
              <a:t>l’image</a:t>
            </a:r>
            <a:r>
              <a:rPr lang="en-US" sz="1600" dirty="0" smtClean="0"/>
              <a:t> de la France, </a:t>
            </a:r>
            <a:r>
              <a:rPr lang="en-US" sz="1600" dirty="0" err="1" smtClean="0"/>
              <a:t>passée</a:t>
            </a:r>
            <a:r>
              <a:rPr lang="en-US" sz="1600" dirty="0" smtClean="0"/>
              <a:t> de 23% </a:t>
            </a:r>
            <a:r>
              <a:rPr lang="en-US" sz="1600" dirty="0" err="1" smtClean="0"/>
              <a:t>d’énergie</a:t>
            </a:r>
            <a:r>
              <a:rPr lang="en-US" sz="1600" dirty="0" smtClean="0"/>
              <a:t> à </a:t>
            </a:r>
            <a:r>
              <a:rPr lang="en-US" sz="1600" dirty="0" err="1" smtClean="0"/>
              <a:t>partir</a:t>
            </a:r>
            <a:r>
              <a:rPr lang="en-US" sz="1600" dirty="0" smtClean="0"/>
              <a:t> de </a:t>
            </a:r>
            <a:r>
              <a:rPr lang="en-US" sz="1600" dirty="0" err="1" smtClean="0"/>
              <a:t>l’électricité</a:t>
            </a:r>
            <a:r>
              <a:rPr lang="en-US" sz="1600" dirty="0" smtClean="0"/>
              <a:t> en 1973 à 48% </a:t>
            </a:r>
            <a:r>
              <a:rPr lang="en-US" sz="1600" dirty="0" err="1" smtClean="0"/>
              <a:t>aujourd’hui</a:t>
            </a:r>
            <a:r>
              <a:rPr lang="en-US" sz="1600" dirty="0"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0D9A2AEE-BAB3-4AC4-827D-709D871C9A25}" type="slidenum">
              <a:rPr lang="en-US" sz="1300" smtClean="0">
                <a:latin typeface="Times New Roman" pitchFamily="18" charset="0"/>
              </a:rPr>
              <a:pPr/>
              <a:t>5</a:t>
            </a:fld>
            <a:endParaRPr lang="en-US" sz="1300" smtClean="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smtClean="0"/>
              <a:t>Panorama des filières actuelles:</a:t>
            </a:r>
          </a:p>
          <a:p>
            <a:r>
              <a:rPr lang="en-US" sz="1600" smtClean="0"/>
              <a:t>Les réacteurs à eau (REP et REB) représentent plus des 80% du parc mondial</a:t>
            </a:r>
          </a:p>
          <a:p>
            <a:r>
              <a:rPr lang="en-US" sz="1600" smtClean="0"/>
              <a:t>Les réacteurs à eau lourde gardent une niche (10%) </a:t>
            </a:r>
          </a:p>
          <a:p>
            <a:r>
              <a:rPr lang="en-US" sz="1600" smtClean="0"/>
              <a:t>Les réacteurs graphite (GG et RBMK) sont en perte de vitesse</a:t>
            </a:r>
          </a:p>
          <a:p>
            <a:r>
              <a:rPr lang="en-US" sz="1600" smtClean="0"/>
              <a:t>Les RNR ne décollent pas (encore)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5705B961-3BA6-41CF-B685-50555502DAD9}" type="slidenum">
              <a:rPr lang="en-US" sz="1300" smtClean="0">
                <a:latin typeface="Times New Roman" pitchFamily="18" charset="0"/>
              </a:rPr>
              <a:pPr/>
              <a:t>6</a:t>
            </a:fld>
            <a:endParaRPr lang="en-US" sz="1300" smtClean="0">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sz="1600" smtClean="0"/>
              <a:t>Illustration de la répartition des réacteurs actuels, suite à 50 ans de nucléaire industriel.</a:t>
            </a:r>
          </a:p>
          <a:p>
            <a:r>
              <a:rPr lang="fr-FR" sz="1600" smtClean="0"/>
              <a:t>Les REP sont majoritaires (60%). C’est aussi les plus puissants: l’EPR affichera 1650 MWe (design à 1800MWe).</a:t>
            </a:r>
          </a:p>
          <a:p>
            <a:r>
              <a:rPr lang="fr-FR" sz="1600" smtClean="0"/>
              <a:t>Pour comparaison, le PBMR (réacteur à Haute température de l’AFS) est à 165 MWe (initialement 100 MWe).</a:t>
            </a:r>
          </a:p>
          <a:p>
            <a:r>
              <a:rPr lang="fr-FR" sz="1600" smtClean="0"/>
              <a:t>Conclusion: il faudra construire 10 PBMR pour faire l’équivalent d’un EPR.</a:t>
            </a:r>
          </a:p>
          <a:p>
            <a:r>
              <a:rPr lang="fr-FR" sz="1600" smtClean="0"/>
              <a:t>La modularité et l’effet de série devaient compenser l’effet de taille: le débat (petits modulaires vs gros) n’est pas encore tout à fait tranché.</a:t>
            </a:r>
          </a:p>
          <a:p>
            <a:r>
              <a:rPr lang="fr-FR" sz="1600" smtClean="0"/>
              <a:t>60 réacteurs en construction dans le monde dont 48 REP, essentiellement en Chine (26), Russie (10), Inde (5) et Corée du Sud (6).</a:t>
            </a:r>
          </a:p>
          <a:p>
            <a:r>
              <a:rPr lang="fr-FR" sz="1600" smtClean="0"/>
              <a:t>L’Europe redémarre lentement: Finlande (1), France (1), Slovaquie (2).</a:t>
            </a:r>
          </a:p>
          <a:p>
            <a:r>
              <a:rPr lang="fr-FR" sz="1600" smtClean="0"/>
              <a:t>Pas de Graphite-Gaz en vue : la construction du dernier RBMK à Koursk qui avait repris en 2007 a finalement été suspendue.</a:t>
            </a:r>
          </a:p>
          <a:p>
            <a:r>
              <a:rPr lang="fr-FR" sz="1600" smtClean="0"/>
              <a:t>+ de 158 nouveaux réacteurs planifiés (52 en Chine) et plus de 300 autres proposés (120 en Chine).</a:t>
            </a:r>
          </a:p>
          <a:p>
            <a:endParaRPr lang="fr-FR" sz="1600" smtClean="0"/>
          </a:p>
          <a:p>
            <a:endParaRPr lang="fr-FR" sz="1600" smtClean="0"/>
          </a:p>
          <a:p>
            <a:endParaRPr lang="en-US" sz="16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Il y a un </a:t>
            </a:r>
            <a:r>
              <a:rPr lang="en-US" dirty="0" err="1" smtClean="0"/>
              <a:t>facteur</a:t>
            </a:r>
            <a:r>
              <a:rPr lang="en-US" dirty="0" smtClean="0"/>
              <a:t> 100000 entre </a:t>
            </a:r>
            <a:r>
              <a:rPr lang="en-US" dirty="0" err="1" smtClean="0"/>
              <a:t>l’énergie</a:t>
            </a:r>
            <a:r>
              <a:rPr lang="en-US" dirty="0" smtClean="0"/>
              <a:t> </a:t>
            </a:r>
            <a:r>
              <a:rPr lang="en-US" dirty="0" err="1" smtClean="0"/>
              <a:t>libérée</a:t>
            </a:r>
            <a:r>
              <a:rPr lang="en-US" dirty="0" smtClean="0"/>
              <a:t> par kg de </a:t>
            </a:r>
            <a:r>
              <a:rPr lang="en-US" dirty="0" err="1" smtClean="0"/>
              <a:t>matière</a:t>
            </a:r>
            <a:r>
              <a:rPr lang="en-US" dirty="0" smtClean="0"/>
              <a:t> uranium </a:t>
            </a:r>
            <a:r>
              <a:rPr lang="en-US" dirty="0" err="1" smtClean="0"/>
              <a:t>vs</a:t>
            </a:r>
            <a:r>
              <a:rPr lang="en-US" dirty="0" smtClean="0"/>
              <a:t> </a:t>
            </a:r>
            <a:r>
              <a:rPr lang="en-US" dirty="0" err="1" smtClean="0"/>
              <a:t>fossiles</a:t>
            </a:r>
            <a:r>
              <a:rPr lang="en-US" dirty="0" smtClean="0"/>
              <a:t>.</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a:t>
            </a:fld>
            <a:endParaRPr lang="fr-FR"/>
          </a:p>
        </p:txBody>
      </p:sp>
    </p:spTree>
    <p:extLst>
      <p:ext uri="{BB962C8B-B14F-4D97-AF65-F5344CB8AC3E}">
        <p14:creationId xmlns:p14="http://schemas.microsoft.com/office/powerpoint/2010/main" xmlns="" val="804470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noProof="0" dirty="0" smtClean="0"/>
              <a:t>L’énergie fossile est épuisable à moyen terme (50 ans pétrole, 100 ans gaz, 400 ans charbon).</a:t>
            </a:r>
          </a:p>
          <a:p>
            <a:r>
              <a:rPr lang="fr-FR" noProof="0" dirty="0" smtClean="0"/>
              <a:t>Pour la remplacer, il faudra trouver de l’énergie, beaucoup d’énergie. </a:t>
            </a:r>
          </a:p>
          <a:p>
            <a:r>
              <a:rPr lang="fr-FR" noProof="0" dirty="0" smtClean="0"/>
              <a:t>C’est l’équivalent de 20x plus de nucléaire, 20x plus d’hydraulique et 100x plus de renouvelables</a:t>
            </a:r>
          </a:p>
          <a:p>
            <a:r>
              <a:rPr lang="fr-FR" noProof="0" dirty="0" smtClean="0"/>
              <a:t>Toutes les solutions seront les bienvenues!! (hydraulique, renouvelables et nucléaire) </a:t>
            </a:r>
          </a:p>
          <a:p>
            <a:r>
              <a:rPr lang="fr-FR" noProof="0" dirty="0" smtClean="0"/>
              <a:t>Prétendre que l’on peut réduire</a:t>
            </a:r>
            <a:r>
              <a:rPr lang="fr-FR" baseline="0" noProof="0" dirty="0" smtClean="0"/>
              <a:t> significativement ou </a:t>
            </a:r>
            <a:r>
              <a:rPr lang="fr-FR" noProof="0" dirty="0" smtClean="0"/>
              <a:t>se</a:t>
            </a:r>
            <a:r>
              <a:rPr lang="fr-FR" baseline="0" noProof="0" dirty="0" smtClean="0"/>
              <a:t> </a:t>
            </a:r>
            <a:r>
              <a:rPr lang="fr-FR" noProof="0" dirty="0" smtClean="0"/>
              <a:t>passer</a:t>
            </a:r>
            <a:r>
              <a:rPr lang="fr-FR" baseline="0" noProof="0" dirty="0" smtClean="0"/>
              <a:t> d’énergie est totalement absurde.</a:t>
            </a:r>
          </a:p>
          <a:p>
            <a:r>
              <a:rPr lang="fr-FR" baseline="0" noProof="0" dirty="0" smtClean="0"/>
              <a:t>Les renouvelables représentent moins de 1%!!</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9</a:t>
            </a:fld>
            <a:endParaRPr lang="fr-FR"/>
          </a:p>
        </p:txBody>
      </p:sp>
    </p:spTree>
    <p:extLst>
      <p:ext uri="{BB962C8B-B14F-4D97-AF65-F5344CB8AC3E}">
        <p14:creationId xmlns:p14="http://schemas.microsoft.com/office/powerpoint/2010/main" xmlns="" val="1089183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Il y a une relation directe entre la</a:t>
            </a:r>
            <a:r>
              <a:rPr lang="fr-FR" baseline="0" dirty="0" smtClean="0"/>
              <a:t> consommation énergétique et la croissance économique.</a:t>
            </a:r>
          </a:p>
          <a:p>
            <a:r>
              <a:rPr lang="fr-FR" baseline="0" dirty="0" smtClean="0"/>
              <a:t>La croissance est tirée par l’activité qui requiert de l’énergie. De même, la consommation énergétique peut être un indicateur direct de l’économie. Plus un pays est actif, plus il consomme de l’énergie et plus il s’enrichit. </a:t>
            </a:r>
          </a:p>
          <a:p>
            <a:r>
              <a:rPr lang="fr-FR" baseline="0" dirty="0" smtClean="0"/>
              <a:t>Inversement, une récession économique st synonyme de moindre consommation énergétique (cas de l’Europe en 2009).</a:t>
            </a:r>
          </a:p>
          <a:p>
            <a:r>
              <a:rPr lang="fr-FR" baseline="0" dirty="0" smtClean="0"/>
              <a:t>Ici, l’exemple de la Chine. La principale source d’énergie est le charbon.</a:t>
            </a:r>
          </a:p>
          <a:p>
            <a:r>
              <a:rPr lang="fr-FR" baseline="0" dirty="0" smtClean="0"/>
              <a:t>Le PIB a crû d’un facteur 10 en 16 ans (soit une moyenne de +15%/an) et la consommation d’énergie a suivi d’un facteur 2.7 (+6.5%/an).</a:t>
            </a:r>
          </a:p>
          <a:p>
            <a:r>
              <a:rPr lang="fr-FR" baseline="0" dirty="0" smtClean="0"/>
              <a:t>Pour simplifier, on peut dire que les pays dépendant énergétiquement sont pauvres ou en récession économique alors que les pays suffisants énergétiquement parlant sont riches ou en croissance forte. Les pays en abondance énergétique (qui ont des ressources qui dépassent largement leurs besoins) sont les pays très riches (Emirats Arabes, Qatar, Norvège). </a:t>
            </a:r>
          </a:p>
          <a:p>
            <a:r>
              <a:rPr lang="fr-FR" baseline="0" dirty="0" smtClean="0"/>
              <a:t>Quant à la France, nous n’avons pas de pétrole, nous refusons d’exploiter le gaz de schiste et nous avons fermé nos mines de charbon. Notre seule richesse énergétique est l’hydraulique et le nucléaire qui couvrent 50% de nos besoins. D’où une croissance nulle. Si on va vers la suffisance énergétique, on s’enrichira. Par contre, si on tombe dans la dépendance on s’appauvrira.</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noProof="0" dirty="0" smtClean="0"/>
              <a:t>Régulièrement, le PNUD (Programme des Nations unies pour le développement) publie des indicateurs de développement humain par pays avec des critères (PIB, espérance de vie, éducation, santé).</a:t>
            </a:r>
          </a:p>
          <a:p>
            <a:r>
              <a:rPr lang="fr-FR" noProof="0" dirty="0" smtClean="0"/>
              <a:t>Un indice global, appelé IDH (Indicateur de Développement Humain) en fait la synthèse (discutable, mais permet des comparaisons et permet surtout de suivre les évolutions d’année en année);</a:t>
            </a:r>
          </a:p>
          <a:p>
            <a:r>
              <a:rPr lang="fr-FR" noProof="0" dirty="0" smtClean="0"/>
              <a:t>On peut tracer n’importe lequel de ces critères en fonction de la dépense énergétique du pays, on obtient toujours le même type de courbe.</a:t>
            </a:r>
          </a:p>
          <a:p>
            <a:r>
              <a:rPr lang="fr-FR" noProof="0" dirty="0" smtClean="0"/>
              <a:t>Il ressort qu’il ne peut y avoir de développement sans consommation énergétique.</a:t>
            </a:r>
          </a:p>
          <a:p>
            <a:r>
              <a:rPr lang="fr-FR" noProof="0" dirty="0" smtClean="0"/>
              <a:t>Par contre, il est tout à fait possible de se développer sans dépenses énergétiques excessives (Un américain ou un canadien moyen dépense presque trois fois plus qu’un espagnol moyen, pour un niveau de vie quasi identique)</a:t>
            </a:r>
          </a:p>
          <a:p>
            <a:r>
              <a:rPr lang="fr-FR" noProof="0" dirty="0" smtClean="0"/>
              <a:t>Tous</a:t>
            </a:r>
            <a:r>
              <a:rPr lang="fr-FR" baseline="0" noProof="0" dirty="0" smtClean="0"/>
              <a:t> les pays riches dépensent plus de 3 tep/an </a:t>
            </a:r>
            <a:r>
              <a:rPr lang="fr-FR" baseline="0" noProof="0" smtClean="0"/>
              <a:t>par habitant.</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11</a:t>
            </a:fld>
            <a:endParaRPr lang="fr-FR"/>
          </a:p>
        </p:txBody>
      </p:sp>
    </p:spTree>
    <p:extLst>
      <p:ext uri="{BB962C8B-B14F-4D97-AF65-F5344CB8AC3E}">
        <p14:creationId xmlns:p14="http://schemas.microsoft.com/office/powerpoint/2010/main" xmlns="" val="3066356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Depuis plus d’un million</a:t>
            </a:r>
            <a:r>
              <a:rPr lang="fr-FR" baseline="0" dirty="0" smtClean="0"/>
              <a:t> d’années, la terre n’a jamais connu une telle concentration de CO2 dans l’atmosphère.</a:t>
            </a:r>
          </a:p>
          <a:p>
            <a:r>
              <a:rPr lang="fr-FR" baseline="0" dirty="0" smtClean="0"/>
              <a:t>Cette concentration anormalement est exclusivement d’origine anthropique, principalement l’énergie.</a:t>
            </a:r>
          </a:p>
          <a:p>
            <a:r>
              <a:rPr lang="fr-FR" baseline="0" dirty="0" smtClean="0"/>
              <a:t>On sait que la concentration en GES va réchauffer le système terre-atmosphère.</a:t>
            </a:r>
          </a:p>
          <a:p>
            <a:r>
              <a:rPr lang="fr-FR" baseline="0" dirty="0" smtClean="0"/>
              <a:t>La question qui reste à savoir est l’ampleur du désastre. </a:t>
            </a:r>
          </a:p>
          <a:p>
            <a:r>
              <a:rPr lang="fr-FR" baseline="0" dirty="0" smtClean="0"/>
              <a:t>Y aura-t-il des phénomènes irréversibles type fonte des glaciers du Groenland ou inversion de courants marins?</a:t>
            </a:r>
          </a:p>
          <a:p>
            <a:r>
              <a:rPr lang="fr-FR" baseline="0" dirty="0" smtClean="0"/>
              <a:t>Vers quel risque climatique notre soif d’énergie est en train de nous entraîner?</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err="1" smtClean="0"/>
              <a:t>Plusieurs</a:t>
            </a:r>
            <a:r>
              <a:rPr lang="en-US" dirty="0" smtClean="0"/>
              <a:t> </a:t>
            </a:r>
            <a:r>
              <a:rPr lang="en-US" dirty="0" err="1" smtClean="0"/>
              <a:t>scénarios</a:t>
            </a:r>
            <a:r>
              <a:rPr lang="en-US" dirty="0" smtClean="0"/>
              <a:t> </a:t>
            </a:r>
            <a:r>
              <a:rPr lang="en-US" dirty="0" err="1" smtClean="0"/>
              <a:t>prospectifs</a:t>
            </a:r>
            <a:r>
              <a:rPr lang="en-US" dirty="0" smtClean="0"/>
              <a:t> </a:t>
            </a:r>
            <a:r>
              <a:rPr lang="en-US" dirty="0" err="1" smtClean="0"/>
              <a:t>ont</a:t>
            </a:r>
            <a:r>
              <a:rPr lang="en-US" dirty="0" smtClean="0"/>
              <a:t> </a:t>
            </a:r>
            <a:r>
              <a:rPr lang="en-US" dirty="0" err="1" smtClean="0"/>
              <a:t>été</a:t>
            </a:r>
            <a:r>
              <a:rPr lang="en-US" dirty="0" smtClean="0"/>
              <a:t> </a:t>
            </a:r>
            <a:r>
              <a:rPr lang="en-US" dirty="0" err="1" smtClean="0"/>
              <a:t>étudiés</a:t>
            </a:r>
            <a:r>
              <a:rPr lang="en-US" dirty="0" smtClean="0"/>
              <a:t> en 1998. A: on continue;  B</a:t>
            </a:r>
            <a:r>
              <a:rPr lang="en-US" dirty="0" smtClean="0">
                <a:sym typeface="Wingdings" pitchFamily="2" charset="2"/>
              </a:rPr>
              <a:t>: (</a:t>
            </a:r>
            <a:r>
              <a:rPr lang="en-US" dirty="0" err="1" smtClean="0">
                <a:sym typeface="Wingdings" pitchFamily="2" charset="2"/>
              </a:rPr>
              <a:t>juste</a:t>
            </a:r>
            <a:r>
              <a:rPr lang="en-US" dirty="0" smtClean="0">
                <a:sym typeface="Wingdings" pitchFamily="2" charset="2"/>
              </a:rPr>
              <a:t> ?)</a:t>
            </a:r>
            <a:r>
              <a:rPr lang="en-US" dirty="0" smtClean="0"/>
              <a:t>milieu;  C: un max de </a:t>
            </a:r>
            <a:r>
              <a:rPr lang="en-US" dirty="0" err="1" smtClean="0"/>
              <a:t>renouvelables</a:t>
            </a:r>
            <a:r>
              <a:rPr lang="en-US" dirty="0" smtClean="0"/>
              <a:t> et de </a:t>
            </a:r>
            <a:r>
              <a:rPr lang="en-US" dirty="0" err="1" smtClean="0"/>
              <a:t>nucléaire</a:t>
            </a:r>
            <a:r>
              <a:rPr lang="en-US" dirty="0" smtClean="0"/>
              <a:t>.</a:t>
            </a:r>
          </a:p>
          <a:p>
            <a:r>
              <a:rPr lang="en-US" dirty="0" err="1" smtClean="0"/>
              <a:t>Dans</a:t>
            </a:r>
            <a:r>
              <a:rPr lang="en-US" dirty="0" smtClean="0"/>
              <a:t> </a:t>
            </a:r>
            <a:r>
              <a:rPr lang="en-US" dirty="0" err="1" smtClean="0"/>
              <a:t>tous</a:t>
            </a:r>
            <a:r>
              <a:rPr lang="en-US" dirty="0" smtClean="0"/>
              <a:t> les </a:t>
            </a:r>
            <a:r>
              <a:rPr lang="en-US" dirty="0" err="1" smtClean="0"/>
              <a:t>cas</a:t>
            </a:r>
            <a:r>
              <a:rPr lang="en-US" dirty="0" smtClean="0"/>
              <a:t>, </a:t>
            </a:r>
            <a:r>
              <a:rPr lang="en-US" dirty="0" err="1" smtClean="0"/>
              <a:t>il</a:t>
            </a:r>
            <a:r>
              <a:rPr lang="en-US" dirty="0" smtClean="0"/>
              <a:t> y a augmentation de </a:t>
            </a:r>
            <a:r>
              <a:rPr lang="en-US" dirty="0" err="1" smtClean="0"/>
              <a:t>consommation</a:t>
            </a:r>
            <a:r>
              <a:rPr lang="en-US" dirty="0" smtClean="0"/>
              <a:t> due à </a:t>
            </a:r>
            <a:r>
              <a:rPr lang="en-US" dirty="0" err="1" smtClean="0"/>
              <a:t>l’augmentation</a:t>
            </a:r>
            <a:r>
              <a:rPr lang="en-US" dirty="0" smtClean="0"/>
              <a:t> de la population et au </a:t>
            </a:r>
            <a:r>
              <a:rPr lang="en-US" dirty="0" err="1" smtClean="0"/>
              <a:t>développement</a:t>
            </a:r>
            <a:endParaRPr lang="en-US" dirty="0" smtClean="0"/>
          </a:p>
          <a:p>
            <a:r>
              <a:rPr lang="en-US" dirty="0" err="1" smtClean="0"/>
              <a:t>Panique</a:t>
            </a:r>
            <a:r>
              <a:rPr lang="en-US" dirty="0" smtClean="0"/>
              <a:t>: le monde </a:t>
            </a:r>
            <a:r>
              <a:rPr lang="en-US" dirty="0" err="1" smtClean="0"/>
              <a:t>semble</a:t>
            </a:r>
            <a:r>
              <a:rPr lang="en-US" dirty="0" smtClean="0"/>
              <a:t> </a:t>
            </a:r>
            <a:r>
              <a:rPr lang="en-US" dirty="0" err="1" smtClean="0"/>
              <a:t>suivre</a:t>
            </a:r>
            <a:r>
              <a:rPr lang="en-US" dirty="0" smtClean="0"/>
              <a:t> (et </a:t>
            </a:r>
            <a:r>
              <a:rPr lang="en-US" dirty="0" err="1" smtClean="0"/>
              <a:t>même</a:t>
            </a:r>
            <a:r>
              <a:rPr lang="en-US" dirty="0" smtClean="0"/>
              <a:t> </a:t>
            </a:r>
            <a:r>
              <a:rPr lang="en-US" dirty="0" err="1" smtClean="0"/>
              <a:t>dépasser</a:t>
            </a:r>
            <a:r>
              <a:rPr lang="en-US" dirty="0" smtClean="0"/>
              <a:t>) le </a:t>
            </a:r>
            <a:r>
              <a:rPr lang="en-US" dirty="0" err="1" smtClean="0"/>
              <a:t>scénario</a:t>
            </a:r>
            <a:r>
              <a:rPr lang="en-US" dirty="0" smtClean="0"/>
              <a:t> A !!</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13</a:t>
            </a:fld>
            <a:endParaRPr lang="fr-FR"/>
          </a:p>
        </p:txBody>
      </p:sp>
    </p:spTree>
    <p:extLst>
      <p:ext uri="{BB962C8B-B14F-4D97-AF65-F5344CB8AC3E}">
        <p14:creationId xmlns:p14="http://schemas.microsoft.com/office/powerpoint/2010/main" xmlns="" val="4250016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principaux pollueurs de la planète</a:t>
            </a:r>
            <a:r>
              <a:rPr lang="fr-FR" baseline="0" dirty="0" smtClean="0"/>
              <a:t> sont les pays peuplés et en forte croissance économique (Chine, USA).</a:t>
            </a:r>
          </a:p>
          <a:p>
            <a:r>
              <a:rPr lang="fr-FR" baseline="0" dirty="0" smtClean="0"/>
              <a:t>En Europe, le plus gros pollueur est l’Allemagne (qui utilise beaucoup de charbon et de lignite) 930 Mt/an.</a:t>
            </a:r>
          </a:p>
          <a:p>
            <a:r>
              <a:rPr lang="fr-FR" baseline="0" dirty="0" smtClean="0"/>
              <a:t>La France est plutôt bon élève (370 Mt/an) grâce au nucléaire.</a:t>
            </a:r>
          </a:p>
          <a:p>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noProof="0" dirty="0" smtClean="0"/>
              <a:t>Grâce à</a:t>
            </a:r>
            <a:r>
              <a:rPr lang="fr-FR" baseline="0" noProof="0" dirty="0" smtClean="0"/>
              <a:t> la combinaison du nucléaire et de l’hydraulique, la France peut afficher des émissions de CO2 plus faibles que la plupart des autres pays européens.</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15</a:t>
            </a:fld>
            <a:endParaRPr lang="fr-FR"/>
          </a:p>
        </p:txBody>
      </p:sp>
    </p:spTree>
    <p:extLst>
      <p:ext uri="{BB962C8B-B14F-4D97-AF65-F5344CB8AC3E}">
        <p14:creationId xmlns:p14="http://schemas.microsoft.com/office/powerpoint/2010/main" xmlns="" val="646557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noProof="0" dirty="0" smtClean="0"/>
              <a:t>Le charbon produit beaucoup de gaz à effet de serre: c’est l’énergie la plus polluante.</a:t>
            </a:r>
          </a:p>
          <a:p>
            <a:r>
              <a:rPr lang="fr-FR" noProof="0" dirty="0" smtClean="0"/>
              <a:t>D’où le dilemme ressources/climat et l’envolée des prix de l’énergie. </a:t>
            </a:r>
          </a:p>
          <a:p>
            <a:r>
              <a:rPr lang="fr-FR" noProof="0" dirty="0" smtClean="0"/>
              <a:t>Il faut faire plus que du charbon dit “propre” (désulfuré, </a:t>
            </a:r>
            <a:r>
              <a:rPr lang="fr-FR" noProof="0" dirty="0" err="1" smtClean="0"/>
              <a:t>NOx</a:t>
            </a:r>
            <a:r>
              <a:rPr lang="fr-FR" noProof="0" dirty="0" smtClean="0"/>
              <a:t> et particules); Il faut séquestrer le CO2 (essais à </a:t>
            </a:r>
            <a:r>
              <a:rPr lang="fr-FR" noProof="0" dirty="0" err="1" smtClean="0"/>
              <a:t>Sleipner</a:t>
            </a:r>
            <a:r>
              <a:rPr lang="fr-FR" noProof="0" dirty="0" smtClean="0"/>
              <a:t> et dans d’autres formations géologiques)</a:t>
            </a:r>
          </a:p>
          <a:p>
            <a:r>
              <a:rPr lang="fr-FR" noProof="0" dirty="0" smtClean="0"/>
              <a:t>Le gaz est employé par EDF dans</a:t>
            </a:r>
            <a:r>
              <a:rPr lang="fr-FR" baseline="0" noProof="0" dirty="0" smtClean="0"/>
              <a:t> les Turbines à Combustion en fonctionnement intermittent. En base, on peut descendre à 400 gCO2/kWh.</a:t>
            </a:r>
            <a:endParaRPr lang="fr-FR" noProof="0" dirty="0" smtClean="0"/>
          </a:p>
          <a:p>
            <a:r>
              <a:rPr lang="fr-FR" noProof="0" dirty="0" smtClean="0"/>
              <a:t>Le</a:t>
            </a:r>
            <a:r>
              <a:rPr lang="fr-FR" baseline="0" noProof="0" dirty="0" smtClean="0"/>
              <a:t> PV a un rendement énergétique mauvais, ce qui explique son bilan CO2 (pire si les panneaux sont fabriqués en Chine – 130 gCO2/kWh). </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16</a:t>
            </a:fld>
            <a:endParaRPr lang="fr-FR"/>
          </a:p>
        </p:txBody>
      </p:sp>
    </p:spTree>
    <p:extLst>
      <p:ext uri="{BB962C8B-B14F-4D97-AF65-F5344CB8AC3E}">
        <p14:creationId xmlns:p14="http://schemas.microsoft.com/office/powerpoint/2010/main" xmlns="" val="1946546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Les </a:t>
            </a:r>
            <a:r>
              <a:rPr lang="en-US" dirty="0" err="1" smtClean="0"/>
              <a:t>fossiles</a:t>
            </a:r>
            <a:r>
              <a:rPr lang="en-US" dirty="0" smtClean="0"/>
              <a:t> </a:t>
            </a:r>
            <a:r>
              <a:rPr lang="en-US" dirty="0" err="1" smtClean="0"/>
              <a:t>sont</a:t>
            </a:r>
            <a:r>
              <a:rPr lang="en-US" dirty="0" smtClean="0"/>
              <a:t> </a:t>
            </a:r>
            <a:r>
              <a:rPr lang="en-US" dirty="0" err="1" smtClean="0"/>
              <a:t>stricto</a:t>
            </a:r>
            <a:r>
              <a:rPr lang="en-US" dirty="0" smtClean="0"/>
              <a:t> </a:t>
            </a:r>
            <a:r>
              <a:rPr lang="en-US" dirty="0" err="1" smtClean="0"/>
              <a:t>sensu</a:t>
            </a:r>
            <a:r>
              <a:rPr lang="en-US" dirty="0" smtClean="0"/>
              <a:t> </a:t>
            </a:r>
            <a:r>
              <a:rPr lang="en-US" dirty="0" err="1" smtClean="0"/>
              <a:t>renouvelables</a:t>
            </a:r>
            <a:r>
              <a:rPr lang="en-US" dirty="0" smtClean="0"/>
              <a:t> (</a:t>
            </a:r>
            <a:r>
              <a:rPr lang="en-US" dirty="0" err="1" smtClean="0"/>
              <a:t>mais</a:t>
            </a:r>
            <a:r>
              <a:rPr lang="en-US" dirty="0" smtClean="0"/>
              <a:t> à des </a:t>
            </a:r>
            <a:r>
              <a:rPr lang="en-US" dirty="0" err="1" smtClean="0"/>
              <a:t>échelles</a:t>
            </a:r>
            <a:r>
              <a:rPr lang="en-US" dirty="0" smtClean="0"/>
              <a:t> de temps </a:t>
            </a:r>
            <a:r>
              <a:rPr lang="en-US" dirty="0" err="1" smtClean="0"/>
              <a:t>géologiques</a:t>
            </a:r>
            <a:r>
              <a:rPr lang="en-US" dirty="0" smtClean="0"/>
              <a:t>…)</a:t>
            </a:r>
          </a:p>
          <a:p>
            <a:r>
              <a:rPr lang="en-US" dirty="0" smtClean="0"/>
              <a:t>Les </a:t>
            </a:r>
            <a:r>
              <a:rPr lang="en-US" dirty="0" err="1" smtClean="0"/>
              <a:t>renouvelables</a:t>
            </a:r>
            <a:r>
              <a:rPr lang="en-US" dirty="0" smtClean="0"/>
              <a:t> </a:t>
            </a:r>
            <a:r>
              <a:rPr lang="en-US" dirty="0" err="1" smtClean="0"/>
              <a:t>sont</a:t>
            </a:r>
            <a:r>
              <a:rPr lang="en-US" dirty="0" smtClean="0"/>
              <a:t> </a:t>
            </a:r>
            <a:r>
              <a:rPr lang="en-US" dirty="0" err="1" smtClean="0"/>
              <a:t>toutes</a:t>
            </a:r>
            <a:r>
              <a:rPr lang="en-US" dirty="0" smtClean="0"/>
              <a:t> </a:t>
            </a:r>
            <a:r>
              <a:rPr lang="en-US" dirty="0" err="1" smtClean="0"/>
              <a:t>d’origine</a:t>
            </a:r>
            <a:r>
              <a:rPr lang="en-US" dirty="0" smtClean="0"/>
              <a:t> </a:t>
            </a:r>
            <a:r>
              <a:rPr lang="en-US" dirty="0" err="1" smtClean="0"/>
              <a:t>solaire</a:t>
            </a:r>
            <a:r>
              <a:rPr lang="en-US" dirty="0" smtClean="0"/>
              <a:t>, </a:t>
            </a:r>
            <a:r>
              <a:rPr lang="en-US" dirty="0" err="1" smtClean="0"/>
              <a:t>sauf</a:t>
            </a:r>
            <a:r>
              <a:rPr lang="en-US" dirty="0" smtClean="0"/>
              <a:t> la </a:t>
            </a:r>
            <a:r>
              <a:rPr lang="en-US" dirty="0" err="1" smtClean="0"/>
              <a:t>géothermie</a:t>
            </a:r>
            <a:r>
              <a:rPr lang="en-US" dirty="0" smtClean="0"/>
              <a:t> (</a:t>
            </a:r>
            <a:r>
              <a:rPr lang="en-US" dirty="0" err="1" smtClean="0"/>
              <a:t>radioactivité</a:t>
            </a:r>
            <a:r>
              <a:rPr lang="en-US" dirty="0" smtClean="0"/>
              <a:t>)</a:t>
            </a:r>
          </a:p>
          <a:p>
            <a:r>
              <a:rPr lang="en-US" dirty="0" smtClean="0"/>
              <a:t>La </a:t>
            </a:r>
            <a:r>
              <a:rPr lang="en-US" dirty="0" err="1" smtClean="0"/>
              <a:t>biomasse</a:t>
            </a:r>
            <a:r>
              <a:rPr lang="en-US" dirty="0" smtClean="0"/>
              <a:t> </a:t>
            </a:r>
            <a:r>
              <a:rPr lang="en-US" dirty="0" err="1" smtClean="0"/>
              <a:t>n’est</a:t>
            </a:r>
            <a:r>
              <a:rPr lang="en-US" dirty="0" smtClean="0"/>
              <a:t> </a:t>
            </a:r>
            <a:r>
              <a:rPr lang="en-US" dirty="0" err="1" smtClean="0"/>
              <a:t>renouvelable</a:t>
            </a:r>
            <a:r>
              <a:rPr lang="en-US" dirty="0" smtClean="0"/>
              <a:t> </a:t>
            </a:r>
            <a:r>
              <a:rPr lang="en-US" dirty="0" err="1" smtClean="0"/>
              <a:t>que</a:t>
            </a:r>
            <a:r>
              <a:rPr lang="en-US" dirty="0" smtClean="0"/>
              <a:t> </a:t>
            </a:r>
            <a:r>
              <a:rPr lang="en-US" dirty="0" err="1" smtClean="0"/>
              <a:t>si</a:t>
            </a:r>
            <a:r>
              <a:rPr lang="en-US" dirty="0" smtClean="0"/>
              <a:t> </a:t>
            </a:r>
            <a:r>
              <a:rPr lang="en-US" dirty="0" err="1" smtClean="0"/>
              <a:t>l’on</a:t>
            </a:r>
            <a:r>
              <a:rPr lang="en-US" dirty="0" smtClean="0"/>
              <a:t> </a:t>
            </a:r>
            <a:r>
              <a:rPr lang="en-US" dirty="0" err="1" smtClean="0"/>
              <a:t>replante</a:t>
            </a:r>
            <a:r>
              <a:rPr lang="en-US" dirty="0" smtClean="0"/>
              <a:t> !! (</a:t>
            </a:r>
            <a:r>
              <a:rPr lang="en-US" dirty="0" err="1" smtClean="0"/>
              <a:t>déforestation</a:t>
            </a:r>
            <a:r>
              <a:rPr lang="en-US" dirty="0" smtClean="0"/>
              <a:t>)</a:t>
            </a:r>
          </a:p>
          <a:p>
            <a:r>
              <a:rPr lang="en-US" dirty="0" smtClean="0"/>
              <a:t>Le </a:t>
            </a:r>
            <a:r>
              <a:rPr lang="en-US" dirty="0" err="1" smtClean="0"/>
              <a:t>nucléaire</a:t>
            </a:r>
            <a:r>
              <a:rPr lang="en-US" dirty="0" smtClean="0"/>
              <a:t> </a:t>
            </a:r>
            <a:r>
              <a:rPr lang="en-US" dirty="0" err="1" smtClean="0"/>
              <a:t>utilise</a:t>
            </a:r>
            <a:r>
              <a:rPr lang="en-US" dirty="0" smtClean="0"/>
              <a:t> </a:t>
            </a:r>
            <a:r>
              <a:rPr lang="en-US" dirty="0" err="1" smtClean="0"/>
              <a:t>l’uranium</a:t>
            </a:r>
            <a:r>
              <a:rPr lang="en-US" dirty="0" smtClean="0"/>
              <a:t> qui a </a:t>
            </a:r>
            <a:r>
              <a:rPr lang="en-US" dirty="0" err="1" smtClean="0"/>
              <a:t>été</a:t>
            </a:r>
            <a:r>
              <a:rPr lang="en-US" dirty="0" smtClean="0"/>
              <a:t> </a:t>
            </a:r>
            <a:r>
              <a:rPr lang="en-US" dirty="0" err="1" smtClean="0"/>
              <a:t>fabriqué</a:t>
            </a:r>
            <a:r>
              <a:rPr lang="en-US" dirty="0" smtClean="0"/>
              <a:t> </a:t>
            </a:r>
            <a:r>
              <a:rPr lang="en-US" dirty="0" err="1" smtClean="0"/>
              <a:t>lors</a:t>
            </a:r>
            <a:r>
              <a:rPr lang="en-US" dirty="0" smtClean="0"/>
              <a:t> de </a:t>
            </a:r>
            <a:r>
              <a:rPr lang="en-US" dirty="0" err="1" smtClean="0"/>
              <a:t>l’explosion</a:t>
            </a:r>
            <a:r>
              <a:rPr lang="en-US" dirty="0" smtClean="0"/>
              <a:t> de supernova (photo de SN1572, constellation de </a:t>
            </a:r>
            <a:r>
              <a:rPr lang="en-US" dirty="0" err="1" smtClean="0"/>
              <a:t>Cassiopée</a:t>
            </a:r>
            <a:r>
              <a:rPr lang="en-US" dirty="0" smtClean="0"/>
              <a:t>, </a:t>
            </a:r>
            <a:r>
              <a:rPr lang="en-US" dirty="0" err="1" smtClean="0"/>
              <a:t>dont</a:t>
            </a:r>
            <a:r>
              <a:rPr lang="en-US" dirty="0" smtClean="0"/>
              <a:t> </a:t>
            </a:r>
            <a:r>
              <a:rPr lang="en-US" dirty="0" err="1" smtClean="0"/>
              <a:t>l’explosion</a:t>
            </a:r>
            <a:r>
              <a:rPr lang="en-US" dirty="0" smtClean="0"/>
              <a:t> a </a:t>
            </a:r>
            <a:r>
              <a:rPr lang="en-US" dirty="0" err="1" smtClean="0"/>
              <a:t>été</a:t>
            </a:r>
            <a:r>
              <a:rPr lang="en-US" dirty="0" smtClean="0"/>
              <a:t> </a:t>
            </a:r>
            <a:r>
              <a:rPr lang="en-US" dirty="0" err="1" smtClean="0"/>
              <a:t>observée</a:t>
            </a:r>
            <a:r>
              <a:rPr lang="en-US" dirty="0" smtClean="0"/>
              <a:t> à l’oeil nu par </a:t>
            </a:r>
            <a:r>
              <a:rPr lang="en-US" dirty="0" err="1" smtClean="0"/>
              <a:t>Tycho</a:t>
            </a:r>
            <a:r>
              <a:rPr lang="en-US" dirty="0" smtClean="0"/>
              <a:t> Brahe)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17</a:t>
            </a:fld>
            <a:endParaRPr lang="fr-FR"/>
          </a:p>
        </p:txBody>
      </p:sp>
    </p:spTree>
    <p:extLst>
      <p:ext uri="{BB962C8B-B14F-4D97-AF65-F5344CB8AC3E}">
        <p14:creationId xmlns:p14="http://schemas.microsoft.com/office/powerpoint/2010/main" xmlns="" val="3781700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Les </a:t>
            </a:r>
            <a:r>
              <a:rPr lang="en-US" dirty="0" err="1" smtClean="0"/>
              <a:t>réserves</a:t>
            </a:r>
            <a:r>
              <a:rPr lang="en-US" dirty="0" smtClean="0"/>
              <a:t> </a:t>
            </a:r>
            <a:r>
              <a:rPr lang="en-US" dirty="0" err="1" smtClean="0"/>
              <a:t>fossiles</a:t>
            </a:r>
            <a:r>
              <a:rPr lang="en-US" dirty="0" smtClean="0"/>
              <a:t> </a:t>
            </a:r>
            <a:r>
              <a:rPr lang="en-US" dirty="0" err="1" smtClean="0"/>
              <a:t>s’amenuisent</a:t>
            </a:r>
            <a:r>
              <a:rPr lang="en-US" dirty="0" smtClean="0"/>
              <a:t>. Comment </a:t>
            </a:r>
            <a:r>
              <a:rPr lang="en-US" dirty="0" err="1" smtClean="0"/>
              <a:t>remplacer</a:t>
            </a:r>
            <a:r>
              <a:rPr lang="en-US" dirty="0" smtClean="0"/>
              <a:t> les 6 </a:t>
            </a:r>
            <a:r>
              <a:rPr lang="en-US" dirty="0" err="1" smtClean="0"/>
              <a:t>GTep</a:t>
            </a:r>
            <a:r>
              <a:rPr lang="en-US" dirty="0" smtClean="0"/>
              <a:t> de </a:t>
            </a:r>
            <a:r>
              <a:rPr lang="en-US" dirty="0" err="1" smtClean="0"/>
              <a:t>pétrole</a:t>
            </a:r>
            <a:r>
              <a:rPr lang="en-US" dirty="0" smtClean="0"/>
              <a:t> et de </a:t>
            </a:r>
            <a:r>
              <a:rPr lang="en-US" dirty="0" err="1" smtClean="0"/>
              <a:t>gaz</a:t>
            </a:r>
            <a:r>
              <a:rPr lang="en-US" dirty="0" smtClean="0"/>
              <a:t> ?</a:t>
            </a:r>
          </a:p>
          <a:p>
            <a:r>
              <a:rPr lang="en-US" dirty="0" smtClean="0"/>
              <a:t>Le </a:t>
            </a:r>
            <a:r>
              <a:rPr lang="en-US" dirty="0" err="1" smtClean="0"/>
              <a:t>charbon</a:t>
            </a:r>
            <a:r>
              <a:rPr lang="en-US" dirty="0" smtClean="0"/>
              <a:t>, beaucoup plus </a:t>
            </a:r>
            <a:r>
              <a:rPr lang="en-US" dirty="0" err="1" smtClean="0"/>
              <a:t>abondant</a:t>
            </a:r>
            <a:r>
              <a:rPr lang="en-US" dirty="0" smtClean="0"/>
              <a:t>, </a:t>
            </a:r>
            <a:r>
              <a:rPr lang="en-US" dirty="0" err="1" smtClean="0"/>
              <a:t>est</a:t>
            </a:r>
            <a:r>
              <a:rPr lang="en-US" dirty="0" smtClean="0"/>
              <a:t> déjà </a:t>
            </a:r>
            <a:r>
              <a:rPr lang="en-US" dirty="0" err="1" smtClean="0"/>
              <a:t>largement</a:t>
            </a:r>
            <a:r>
              <a:rPr lang="en-US" dirty="0" smtClean="0"/>
              <a:t> </a:t>
            </a:r>
            <a:r>
              <a:rPr lang="en-US" dirty="0" err="1" smtClean="0"/>
              <a:t>appelé</a:t>
            </a:r>
            <a:r>
              <a:rPr lang="en-US" dirty="0" smtClean="0"/>
              <a:t> à la </a:t>
            </a:r>
            <a:r>
              <a:rPr lang="en-US" dirty="0" err="1" smtClean="0"/>
              <a:t>rescousse</a:t>
            </a:r>
            <a:r>
              <a:rPr lang="en-US" dirty="0" smtClean="0"/>
              <a:t>.</a:t>
            </a:r>
          </a:p>
          <a:p>
            <a:r>
              <a:rPr lang="en-US" dirty="0" smtClean="0"/>
              <a:t>Les </a:t>
            </a:r>
            <a:r>
              <a:rPr lang="en-US" dirty="0" err="1" smtClean="0"/>
              <a:t>réserves</a:t>
            </a:r>
            <a:r>
              <a:rPr lang="en-US" dirty="0" smtClean="0"/>
              <a:t> </a:t>
            </a:r>
            <a:r>
              <a:rPr lang="en-US" dirty="0" err="1" smtClean="0"/>
              <a:t>d’uranium</a:t>
            </a:r>
            <a:r>
              <a:rPr lang="en-US" dirty="0" smtClean="0"/>
              <a:t> </a:t>
            </a:r>
            <a:r>
              <a:rPr lang="en-US" dirty="0" err="1" smtClean="0"/>
              <a:t>sont</a:t>
            </a:r>
            <a:r>
              <a:rPr lang="en-US" dirty="0" smtClean="0"/>
              <a:t> </a:t>
            </a:r>
            <a:r>
              <a:rPr lang="en-US" dirty="0" err="1" smtClean="0"/>
              <a:t>ici</a:t>
            </a:r>
            <a:r>
              <a:rPr lang="en-US" dirty="0" smtClean="0"/>
              <a:t> </a:t>
            </a:r>
            <a:r>
              <a:rPr lang="en-US" dirty="0" err="1" smtClean="0"/>
              <a:t>comptabilisées</a:t>
            </a:r>
            <a:r>
              <a:rPr lang="en-US" dirty="0" smtClean="0"/>
              <a:t> pour les </a:t>
            </a:r>
            <a:r>
              <a:rPr lang="en-US" dirty="0" err="1" smtClean="0"/>
              <a:t>réacteurs</a:t>
            </a:r>
            <a:r>
              <a:rPr lang="en-US" dirty="0" smtClean="0"/>
              <a:t> </a:t>
            </a:r>
            <a:r>
              <a:rPr lang="en-US" dirty="0" err="1" smtClean="0"/>
              <a:t>actuels</a:t>
            </a:r>
            <a:r>
              <a:rPr lang="en-US" dirty="0" smtClean="0"/>
              <a:t> (la 4</a:t>
            </a:r>
            <a:r>
              <a:rPr lang="en-US" baseline="30000" dirty="0" smtClean="0"/>
              <a:t>ème</a:t>
            </a:r>
            <a:r>
              <a:rPr lang="en-US" dirty="0" smtClean="0"/>
              <a:t> </a:t>
            </a:r>
            <a:r>
              <a:rPr lang="en-US" dirty="0" err="1" smtClean="0"/>
              <a:t>génération</a:t>
            </a:r>
            <a:r>
              <a:rPr lang="en-US" dirty="0" smtClean="0"/>
              <a:t> </a:t>
            </a:r>
            <a:r>
              <a:rPr lang="en-US" dirty="0" err="1" smtClean="0"/>
              <a:t>peut</a:t>
            </a:r>
            <a:r>
              <a:rPr lang="en-US" dirty="0" smtClean="0"/>
              <a:t> </a:t>
            </a:r>
            <a:r>
              <a:rPr lang="en-US" dirty="0" err="1" smtClean="0"/>
              <a:t>permettre</a:t>
            </a:r>
            <a:r>
              <a:rPr lang="en-US" dirty="0" smtClean="0"/>
              <a:t> 100 x plus)</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18</a:t>
            </a:fld>
            <a:endParaRPr lang="fr-FR"/>
          </a:p>
        </p:txBody>
      </p:sp>
    </p:spTree>
    <p:extLst>
      <p:ext uri="{BB962C8B-B14F-4D97-AF65-F5344CB8AC3E}">
        <p14:creationId xmlns:p14="http://schemas.microsoft.com/office/powerpoint/2010/main" xmlns="" val="3617965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Il y a un </a:t>
            </a:r>
            <a:r>
              <a:rPr lang="en-US" dirty="0" err="1" smtClean="0"/>
              <a:t>facteur</a:t>
            </a:r>
            <a:r>
              <a:rPr lang="en-US" dirty="0" smtClean="0"/>
              <a:t> 100000 entre </a:t>
            </a:r>
            <a:r>
              <a:rPr lang="en-US" dirty="0" err="1" smtClean="0"/>
              <a:t>l’énergie</a:t>
            </a:r>
            <a:r>
              <a:rPr lang="en-US" dirty="0" smtClean="0"/>
              <a:t> </a:t>
            </a:r>
            <a:r>
              <a:rPr lang="en-US" dirty="0" err="1" smtClean="0"/>
              <a:t>libérée</a:t>
            </a:r>
            <a:r>
              <a:rPr lang="en-US" dirty="0" smtClean="0"/>
              <a:t> par kg de </a:t>
            </a:r>
            <a:r>
              <a:rPr lang="en-US" dirty="0" err="1" smtClean="0"/>
              <a:t>matière</a:t>
            </a:r>
            <a:r>
              <a:rPr lang="en-US" dirty="0" smtClean="0"/>
              <a:t> uranium </a:t>
            </a:r>
            <a:r>
              <a:rPr lang="en-US" dirty="0" err="1" smtClean="0"/>
              <a:t>vs</a:t>
            </a:r>
            <a:r>
              <a:rPr lang="en-US" dirty="0" smtClean="0"/>
              <a:t> </a:t>
            </a:r>
            <a:r>
              <a:rPr lang="en-US" dirty="0" err="1" smtClean="0"/>
              <a:t>fossiles</a:t>
            </a:r>
            <a:r>
              <a:rPr lang="en-US" dirty="0" smtClean="0"/>
              <a:t>.</a:t>
            </a:r>
          </a:p>
          <a:p>
            <a:r>
              <a:rPr lang="en-US" dirty="0" err="1" smtClean="0"/>
              <a:t>L’énergie</a:t>
            </a:r>
            <a:r>
              <a:rPr lang="en-US" dirty="0" smtClean="0"/>
              <a:t> de liaison </a:t>
            </a:r>
            <a:r>
              <a:rPr lang="en-US" dirty="0" err="1" smtClean="0"/>
              <a:t>nucléaire</a:t>
            </a:r>
            <a:r>
              <a:rPr lang="en-US" dirty="0" smtClean="0"/>
              <a:t> se </a:t>
            </a:r>
            <a:r>
              <a:rPr lang="en-US" dirty="0" err="1" smtClean="0"/>
              <a:t>mesure</a:t>
            </a:r>
            <a:r>
              <a:rPr lang="en-US" dirty="0" smtClean="0"/>
              <a:t> en millions </a:t>
            </a:r>
            <a:r>
              <a:rPr lang="en-US" dirty="0" err="1" smtClean="0"/>
              <a:t>d’eV</a:t>
            </a:r>
            <a:r>
              <a:rPr lang="en-US" dirty="0" smtClean="0"/>
              <a:t>, à comparer à </a:t>
            </a:r>
            <a:r>
              <a:rPr lang="en-US" dirty="0" err="1" smtClean="0"/>
              <a:t>l’énergie</a:t>
            </a:r>
            <a:r>
              <a:rPr lang="en-US" dirty="0" smtClean="0"/>
              <a:t> de liaison </a:t>
            </a:r>
            <a:r>
              <a:rPr lang="en-US" dirty="0" err="1" smtClean="0"/>
              <a:t>chimique</a:t>
            </a:r>
            <a:r>
              <a:rPr lang="en-US" dirty="0" smtClean="0"/>
              <a:t> (ex. </a:t>
            </a:r>
            <a:r>
              <a:rPr lang="en-US" dirty="0" err="1" smtClean="0"/>
              <a:t>molécule</a:t>
            </a:r>
            <a:r>
              <a:rPr lang="en-US" dirty="0" smtClean="0"/>
              <a:t> </a:t>
            </a:r>
            <a:r>
              <a:rPr lang="en-US" dirty="0" err="1" smtClean="0"/>
              <a:t>d’eau</a:t>
            </a:r>
            <a:r>
              <a:rPr lang="en-US" dirty="0" smtClean="0"/>
              <a:t> H2O) qui se </a:t>
            </a:r>
            <a:r>
              <a:rPr lang="en-US" dirty="0" err="1" smtClean="0"/>
              <a:t>mesure</a:t>
            </a:r>
            <a:r>
              <a:rPr lang="en-US" dirty="0" smtClean="0"/>
              <a:t> en </a:t>
            </a:r>
            <a:r>
              <a:rPr lang="en-US" dirty="0" err="1" smtClean="0"/>
              <a:t>eV</a:t>
            </a:r>
            <a:r>
              <a:rPr lang="en-US" dirty="0" smtClean="0"/>
              <a:t>.</a:t>
            </a:r>
            <a:r>
              <a:rPr lang="en-US" baseline="0" dirty="0" smtClean="0"/>
              <a:t> </a:t>
            </a:r>
            <a:r>
              <a:rPr lang="en-US" dirty="0" err="1" smtClean="0"/>
              <a:t>Une</a:t>
            </a:r>
            <a:r>
              <a:rPr lang="en-US" dirty="0" smtClean="0"/>
              <a:t> pastille de 7.55 g </a:t>
            </a:r>
            <a:r>
              <a:rPr lang="en-US" dirty="0" err="1" smtClean="0"/>
              <a:t>d’uranium</a:t>
            </a:r>
            <a:r>
              <a:rPr lang="en-US" dirty="0" smtClean="0"/>
              <a:t> </a:t>
            </a:r>
            <a:r>
              <a:rPr lang="en-US" dirty="0" err="1" smtClean="0"/>
              <a:t>peuvent</a:t>
            </a:r>
            <a:r>
              <a:rPr lang="en-US" dirty="0" smtClean="0"/>
              <a:t> </a:t>
            </a:r>
            <a:r>
              <a:rPr lang="en-US" dirty="0" err="1" smtClean="0"/>
              <a:t>fournir</a:t>
            </a:r>
            <a:r>
              <a:rPr lang="en-US" dirty="0" smtClean="0"/>
              <a:t> </a:t>
            </a:r>
            <a:r>
              <a:rPr lang="en-US" dirty="0" err="1" smtClean="0"/>
              <a:t>autant</a:t>
            </a:r>
            <a:r>
              <a:rPr lang="en-US" dirty="0" smtClean="0"/>
              <a:t> </a:t>
            </a:r>
            <a:r>
              <a:rPr lang="en-US" dirty="0" err="1" smtClean="0"/>
              <a:t>d’énergie</a:t>
            </a:r>
            <a:r>
              <a:rPr lang="en-US" dirty="0" smtClean="0"/>
              <a:t> </a:t>
            </a:r>
            <a:r>
              <a:rPr lang="en-US" dirty="0" err="1" smtClean="0"/>
              <a:t>que</a:t>
            </a:r>
            <a:r>
              <a:rPr lang="en-US" dirty="0" smtClean="0"/>
              <a:t> 5 </a:t>
            </a:r>
            <a:r>
              <a:rPr lang="en-US" dirty="0" err="1" smtClean="0"/>
              <a:t>barils</a:t>
            </a:r>
            <a:r>
              <a:rPr lang="en-US" dirty="0" smtClean="0"/>
              <a:t> de </a:t>
            </a:r>
            <a:r>
              <a:rPr lang="en-US" dirty="0" err="1" smtClean="0"/>
              <a:t>pétrole</a:t>
            </a:r>
            <a:r>
              <a:rPr lang="en-US" dirty="0" smtClean="0"/>
              <a:t> </a:t>
            </a:r>
            <a:r>
              <a:rPr lang="en-US" dirty="0" err="1" smtClean="0"/>
              <a:t>ou</a:t>
            </a:r>
            <a:r>
              <a:rPr lang="en-US" dirty="0" smtClean="0"/>
              <a:t> 12 </a:t>
            </a:r>
            <a:r>
              <a:rPr lang="en-US" dirty="0" err="1" smtClean="0"/>
              <a:t>pleins</a:t>
            </a:r>
            <a:r>
              <a:rPr lang="en-US" dirty="0" smtClean="0"/>
              <a:t> </a:t>
            </a:r>
            <a:r>
              <a:rPr lang="en-US" dirty="0" err="1" smtClean="0"/>
              <a:t>d’essence</a:t>
            </a:r>
            <a:r>
              <a:rPr lang="en-US" dirty="0" smtClean="0"/>
              <a:t> </a:t>
            </a:r>
            <a:r>
              <a:rPr lang="en-US" dirty="0" err="1" smtClean="0"/>
              <a:t>dans</a:t>
            </a:r>
            <a:r>
              <a:rPr lang="en-US" dirty="0" smtClean="0"/>
              <a:t> </a:t>
            </a:r>
            <a:r>
              <a:rPr lang="en-US" dirty="0" err="1" smtClean="0"/>
              <a:t>une</a:t>
            </a:r>
            <a:r>
              <a:rPr lang="en-US" dirty="0" smtClean="0"/>
              <a:t> </a:t>
            </a:r>
            <a:r>
              <a:rPr lang="en-US" dirty="0" err="1" smtClean="0"/>
              <a:t>voiture</a:t>
            </a:r>
            <a:r>
              <a:rPr lang="en-US" dirty="0" smtClean="0"/>
              <a:t> (8.5 MWh).</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19</a:t>
            </a:fld>
            <a:endParaRPr lang="fr-FR"/>
          </a:p>
        </p:txBody>
      </p:sp>
    </p:spTree>
    <p:extLst>
      <p:ext uri="{BB962C8B-B14F-4D97-AF65-F5344CB8AC3E}">
        <p14:creationId xmlns:p14="http://schemas.microsoft.com/office/powerpoint/2010/main" xmlns="" val="2816643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20</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5513">
              <a:defRPr sz="1600">
                <a:solidFill>
                  <a:schemeClr val="tx1"/>
                </a:solidFill>
                <a:latin typeface="Times"/>
              </a:defRPr>
            </a:lvl1pPr>
            <a:lvl2pPr marL="742950" indent="-285750" defTabSz="925513">
              <a:defRPr sz="1600">
                <a:solidFill>
                  <a:schemeClr val="tx1"/>
                </a:solidFill>
                <a:latin typeface="Times"/>
              </a:defRPr>
            </a:lvl2pPr>
            <a:lvl3pPr marL="1143000" indent="-228600" defTabSz="925513">
              <a:defRPr sz="1600">
                <a:solidFill>
                  <a:schemeClr val="tx1"/>
                </a:solidFill>
                <a:latin typeface="Times"/>
              </a:defRPr>
            </a:lvl3pPr>
            <a:lvl4pPr marL="1600200" indent="-228600" defTabSz="925513">
              <a:defRPr sz="1600">
                <a:solidFill>
                  <a:schemeClr val="tx1"/>
                </a:solidFill>
                <a:latin typeface="Times"/>
              </a:defRPr>
            </a:lvl4pPr>
            <a:lvl5pPr marL="2057400" indent="-228600" defTabSz="925513">
              <a:defRPr sz="1600">
                <a:solidFill>
                  <a:schemeClr val="tx1"/>
                </a:solidFill>
                <a:latin typeface="Times"/>
              </a:defRPr>
            </a:lvl5pPr>
            <a:lvl6pPr marL="2514600" indent="-228600" defTabSz="925513" eaLnBrk="0" fontAlgn="base" hangingPunct="0">
              <a:spcBef>
                <a:spcPct val="0"/>
              </a:spcBef>
              <a:spcAft>
                <a:spcPct val="0"/>
              </a:spcAft>
              <a:defRPr sz="1600">
                <a:solidFill>
                  <a:schemeClr val="tx1"/>
                </a:solidFill>
                <a:latin typeface="Times"/>
              </a:defRPr>
            </a:lvl6pPr>
            <a:lvl7pPr marL="2971800" indent="-228600" defTabSz="925513" eaLnBrk="0" fontAlgn="base" hangingPunct="0">
              <a:spcBef>
                <a:spcPct val="0"/>
              </a:spcBef>
              <a:spcAft>
                <a:spcPct val="0"/>
              </a:spcAft>
              <a:defRPr sz="1600">
                <a:solidFill>
                  <a:schemeClr val="tx1"/>
                </a:solidFill>
                <a:latin typeface="Times"/>
              </a:defRPr>
            </a:lvl7pPr>
            <a:lvl8pPr marL="3429000" indent="-228600" defTabSz="925513" eaLnBrk="0" fontAlgn="base" hangingPunct="0">
              <a:spcBef>
                <a:spcPct val="0"/>
              </a:spcBef>
              <a:spcAft>
                <a:spcPct val="0"/>
              </a:spcAft>
              <a:defRPr sz="1600">
                <a:solidFill>
                  <a:schemeClr val="tx1"/>
                </a:solidFill>
                <a:latin typeface="Times"/>
              </a:defRPr>
            </a:lvl8pPr>
            <a:lvl9pPr marL="3886200" indent="-228600" defTabSz="925513" eaLnBrk="0" fontAlgn="base" hangingPunct="0">
              <a:spcBef>
                <a:spcPct val="0"/>
              </a:spcBef>
              <a:spcAft>
                <a:spcPct val="0"/>
              </a:spcAft>
              <a:defRPr sz="1600">
                <a:solidFill>
                  <a:schemeClr val="tx1"/>
                </a:solidFill>
                <a:latin typeface="Times"/>
              </a:defRPr>
            </a:lvl9pPr>
          </a:lstStyle>
          <a:p>
            <a:fld id="{9F84FBC5-BE22-42FE-81EA-E1581EA25485}" type="slidenum">
              <a:rPr lang="fr-FR" sz="1200"/>
              <a:pPr/>
              <a:t>22</a:t>
            </a:fld>
            <a:endParaRPr lang="fr-FR" sz="120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sz="1000" smtClean="0">
                <a:latin typeface="Times"/>
              </a:rPr>
              <a:t>L’allongement de la durée de vie des centrales est un enjeu énorme : en effet, ce qui coûte cher dans le kWh nucléaire, c’est l’investissement initial. </a:t>
            </a:r>
          </a:p>
          <a:p>
            <a:pPr eaLnBrk="1" hangingPunct="1"/>
            <a:r>
              <a:rPr lang="fr-FR" sz="1000" smtClean="0">
                <a:latin typeface="Times"/>
              </a:rPr>
              <a:t>Intérêt de faire vivre l’installation le plus longtemps possible. Encore faut-il se convaincre que la sûreté reste bonne!</a:t>
            </a:r>
          </a:p>
          <a:p>
            <a:pPr eaLnBrk="1" hangingPunct="1"/>
            <a:r>
              <a:rPr lang="fr-FR" sz="1000" smtClean="0">
                <a:latin typeface="Times"/>
              </a:rPr>
              <a:t>Les recherches portent essentiellement sur la corrosion et le vieillissement des matériaux des composants les plus difficilement remplaçables des réacteurs, en particulier la cuve. </a:t>
            </a:r>
          </a:p>
          <a:p>
            <a:pPr eaLnBrk="1" hangingPunct="1"/>
            <a:r>
              <a:rPr lang="fr-FR" sz="1000" smtClean="0">
                <a:latin typeface="Times"/>
              </a:rPr>
              <a:t>Elles portent aussi sur l’amélioration des moyens de diagnostic : détection de défauts, de fissures…</a:t>
            </a:r>
          </a:p>
          <a:p>
            <a:pPr eaLnBrk="1" hangingPunct="1"/>
            <a:endParaRPr lang="fr-FR" sz="1000" smtClean="0">
              <a:latin typeface="Times"/>
            </a:endParaRPr>
          </a:p>
          <a:p>
            <a:pPr eaLnBrk="1" hangingPunct="1"/>
            <a:endParaRPr lang="fr-FR" sz="1000" smtClean="0">
              <a:latin typeface="Times"/>
            </a:endParaRPr>
          </a:p>
          <a:p>
            <a:pPr eaLnBrk="1" hangingPunct="1"/>
            <a:endParaRPr lang="fr-FR" sz="1000" smtClean="0">
              <a:latin typeface="Times"/>
            </a:endParaRPr>
          </a:p>
          <a:p>
            <a:pPr eaLnBrk="1" hangingPunct="1"/>
            <a:r>
              <a:rPr lang="fr-FR" sz="1000" smtClean="0">
                <a:latin typeface="Times"/>
              </a:rPr>
              <a:t>Un autre enjeu important est de rentabiliser au mieux le combustible nucléaire, en augmentant le taux de combustion et la durée du cycle. </a:t>
            </a:r>
          </a:p>
          <a:p>
            <a:pPr eaLnBrk="1" hangingPunct="1"/>
            <a:r>
              <a:rPr lang="fr-FR" sz="1000" smtClean="0">
                <a:latin typeface="Times"/>
              </a:rPr>
              <a:t>Beaucoup de progrès ont été faits (33 à 52 GWj/t) dans les dix dernières années; d’autres sont encore possibles, car on est loin des limites intrinsèques en taux d’irradiation du combustible des REP. La limitation actuelle vient de la tenue de la gaine : sous irradiation, les pastilles combustibles gonflent, des produits de fission mettent la gaine sous pression. On arrête l’irradiation avant que la gaine ne casse. </a:t>
            </a:r>
          </a:p>
          <a:p>
            <a:pPr eaLnBrk="1" hangingPunct="1"/>
            <a:r>
              <a:rPr lang="fr-FR" sz="1000" smtClean="0">
                <a:latin typeface="Times"/>
              </a:rPr>
              <a:t>La recherche porte sur les nouveaux alliages de gaine, sur l’interaction pastille-gaine, et sur le développement de céramiques capables de confiner efficacement les PF grâce à une microstructure contrôlée. </a:t>
            </a:r>
          </a:p>
          <a:p>
            <a:pPr eaLnBrk="1" hangingPunct="1"/>
            <a:endParaRPr lang="fr-FR" sz="1000" smtClean="0">
              <a:latin typeface="Time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5513">
              <a:defRPr sz="1600">
                <a:solidFill>
                  <a:schemeClr val="tx1"/>
                </a:solidFill>
                <a:latin typeface="Times"/>
              </a:defRPr>
            </a:lvl1pPr>
            <a:lvl2pPr marL="742950" indent="-285750" defTabSz="925513">
              <a:defRPr sz="1600">
                <a:solidFill>
                  <a:schemeClr val="tx1"/>
                </a:solidFill>
                <a:latin typeface="Times"/>
              </a:defRPr>
            </a:lvl2pPr>
            <a:lvl3pPr marL="1143000" indent="-228600" defTabSz="925513">
              <a:defRPr sz="1600">
                <a:solidFill>
                  <a:schemeClr val="tx1"/>
                </a:solidFill>
                <a:latin typeface="Times"/>
              </a:defRPr>
            </a:lvl3pPr>
            <a:lvl4pPr marL="1600200" indent="-228600" defTabSz="925513">
              <a:defRPr sz="1600">
                <a:solidFill>
                  <a:schemeClr val="tx1"/>
                </a:solidFill>
                <a:latin typeface="Times"/>
              </a:defRPr>
            </a:lvl4pPr>
            <a:lvl5pPr marL="2057400" indent="-228600" defTabSz="925513">
              <a:defRPr sz="1600">
                <a:solidFill>
                  <a:schemeClr val="tx1"/>
                </a:solidFill>
                <a:latin typeface="Times"/>
              </a:defRPr>
            </a:lvl5pPr>
            <a:lvl6pPr marL="2514600" indent="-228600" defTabSz="925513" eaLnBrk="0" fontAlgn="base" hangingPunct="0">
              <a:spcBef>
                <a:spcPct val="0"/>
              </a:spcBef>
              <a:spcAft>
                <a:spcPct val="0"/>
              </a:spcAft>
              <a:defRPr sz="1600">
                <a:solidFill>
                  <a:schemeClr val="tx1"/>
                </a:solidFill>
                <a:latin typeface="Times"/>
              </a:defRPr>
            </a:lvl6pPr>
            <a:lvl7pPr marL="2971800" indent="-228600" defTabSz="925513" eaLnBrk="0" fontAlgn="base" hangingPunct="0">
              <a:spcBef>
                <a:spcPct val="0"/>
              </a:spcBef>
              <a:spcAft>
                <a:spcPct val="0"/>
              </a:spcAft>
              <a:defRPr sz="1600">
                <a:solidFill>
                  <a:schemeClr val="tx1"/>
                </a:solidFill>
                <a:latin typeface="Times"/>
              </a:defRPr>
            </a:lvl7pPr>
            <a:lvl8pPr marL="3429000" indent="-228600" defTabSz="925513" eaLnBrk="0" fontAlgn="base" hangingPunct="0">
              <a:spcBef>
                <a:spcPct val="0"/>
              </a:spcBef>
              <a:spcAft>
                <a:spcPct val="0"/>
              </a:spcAft>
              <a:defRPr sz="1600">
                <a:solidFill>
                  <a:schemeClr val="tx1"/>
                </a:solidFill>
                <a:latin typeface="Times"/>
              </a:defRPr>
            </a:lvl8pPr>
            <a:lvl9pPr marL="3886200" indent="-228600" defTabSz="925513" eaLnBrk="0" fontAlgn="base" hangingPunct="0">
              <a:spcBef>
                <a:spcPct val="0"/>
              </a:spcBef>
              <a:spcAft>
                <a:spcPct val="0"/>
              </a:spcAft>
              <a:defRPr sz="1600">
                <a:solidFill>
                  <a:schemeClr val="tx1"/>
                </a:solidFill>
                <a:latin typeface="Times"/>
              </a:defRPr>
            </a:lvl9pPr>
          </a:lstStyle>
          <a:p>
            <a:fld id="{258EB2BD-65AF-4542-9D52-D4A22584DD04}" type="slidenum">
              <a:rPr lang="fr-FR" sz="1200"/>
              <a:pPr/>
              <a:t>23</a:t>
            </a:fld>
            <a:endParaRPr lang="fr-FR" sz="120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b="1" smtClean="0">
                <a:latin typeface="Times"/>
              </a:rPr>
              <a:t>Exemple de progrès en cours sur la gaine de combustible</a:t>
            </a:r>
            <a:r>
              <a:rPr lang="fr-FR" smtClean="0">
                <a:latin typeface="Times"/>
              </a:rPr>
              <a:t> : les alliages de zirconium utilisés pour la gaine subissent en présence d’eau une corrosion qui tend à s’emballer à mesure que la couche d’oxyde croît, ce qui limite à la fois le temps de séjour du combustible en réacteur, et la température du fluide caloporteur. Des progrès récents dans la composition des alliages de gaine permettent de réduire considérablement la corrosion, et de repousser ces limitations. </a:t>
            </a:r>
          </a:p>
          <a:p>
            <a:pPr eaLnBrk="1" hangingPunct="1"/>
            <a:r>
              <a:rPr lang="fr-FR" smtClean="0">
                <a:latin typeface="Times"/>
              </a:rPr>
              <a:t>Le taux de combustion (exprimé en MW.j/t) est  l’énergie qu’on tire d’une tonne de combustible lors de son séjour en réacteur. Actuellement, ce taux de combustion est limité par la tenue de la gaine (on retire le combustible du réacteur avant que la gaine ne casse, ou plutôt, avant qu’elle ne risque de casser en situation incidentelle). Les progrès réalisés sur la tenue de la gaine permettent d’envisager des taux de combustion beaucoup plus élevés, et une meilleure utilisation du combustible. </a:t>
            </a:r>
          </a:p>
          <a:p>
            <a:pPr eaLnBrk="1" hangingPunct="1"/>
            <a:r>
              <a:rPr lang="fr-FR" smtClean="0">
                <a:latin typeface="Times"/>
              </a:rPr>
              <a:t>Grâce à ce genre de progrès et à cette politique de « petits pas », le taux de combustion du combustible nucléaire est passé de 33 GWj/t à 52 GWj/t en dix ans, et ce n’est pas fini : on vise 70 GWj/t en 2010. </a:t>
            </a:r>
          </a:p>
          <a:p>
            <a:pPr eaLnBrk="1" hangingPunct="1"/>
            <a:endParaRPr lang="fr-FR" smtClean="0">
              <a:latin typeface="Time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sldNum" sz="quarter" idx="5"/>
          </p:nvPr>
        </p:nvSpPr>
        <p:spPr>
          <a:noFill/>
        </p:spPr>
        <p:txBody>
          <a:bodyPr/>
          <a:lstStyle/>
          <a:p>
            <a:fld id="{7BAD3B4B-B0DF-4E6F-A0EA-3D0E0E292E20}" type="slidenum">
              <a:rPr lang="fr-FR" smtClean="0"/>
              <a:pPr/>
              <a:t>28</a:t>
            </a:fld>
            <a:endParaRPr lang="fr-FR" smtClean="0"/>
          </a:p>
        </p:txBody>
      </p:sp>
      <p:sp>
        <p:nvSpPr>
          <p:cNvPr id="56323" name="Rectangle 2"/>
          <p:cNvSpPr>
            <a:spLocks noGrp="1" noRot="1" noChangeAspect="1" noChangeArrowheads="1" noTextEdit="1"/>
          </p:cNvSpPr>
          <p:nvPr>
            <p:ph type="sldImg"/>
          </p:nvPr>
        </p:nvSpPr>
        <p:spPr>
          <a:xfrm>
            <a:off x="919163" y="744538"/>
            <a:ext cx="4960937" cy="3722687"/>
          </a:xfrm>
          <a:ln/>
        </p:spPr>
      </p:sp>
      <p:sp>
        <p:nvSpPr>
          <p:cNvPr id="56324" name="Rectangle 3"/>
          <p:cNvSpPr>
            <a:spLocks noGrp="1" noChangeArrowheads="1"/>
          </p:cNvSpPr>
          <p:nvPr>
            <p:ph type="body" idx="1"/>
          </p:nvPr>
        </p:nvSpPr>
        <p:spPr>
          <a:xfrm>
            <a:off x="679450" y="4714877"/>
            <a:ext cx="5438776" cy="4467225"/>
          </a:xfrm>
          <a:noFill/>
          <a:ln/>
        </p:spPr>
        <p:txBody>
          <a:bodyPr/>
          <a:lstStyle/>
          <a:p>
            <a:endParaRPr lang="fr-F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ECFC8C8-802C-4FC5-913B-186872AB7DCB}" type="slidenum">
              <a:rPr lang="fr-FR"/>
              <a:pPr/>
              <a:t>33</a:t>
            </a:fld>
            <a:endParaRPr lang="fr-FR"/>
          </a:p>
        </p:txBody>
      </p:sp>
      <p:sp>
        <p:nvSpPr>
          <p:cNvPr id="285698" name="Rectangle 2"/>
          <p:cNvSpPr>
            <a:spLocks noGrp="1" noRot="1" noChangeAspect="1" noChangeArrowheads="1" noTextEdit="1"/>
          </p:cNvSpPr>
          <p:nvPr>
            <p:ph type="sldImg"/>
          </p:nvPr>
        </p:nvSpPr>
        <p:spPr>
          <a:xfrm>
            <a:off x="962025" y="763588"/>
            <a:ext cx="4891088" cy="3667125"/>
          </a:xfrm>
          <a:ln/>
        </p:spPr>
      </p:sp>
      <p:sp>
        <p:nvSpPr>
          <p:cNvPr id="285699" name="Rectangle 3"/>
          <p:cNvSpPr>
            <a:spLocks noGrp="1" noChangeArrowheads="1"/>
          </p:cNvSpPr>
          <p:nvPr>
            <p:ph type="body" idx="1"/>
          </p:nvPr>
        </p:nvSpPr>
        <p:spPr>
          <a:xfrm>
            <a:off x="919962" y="4735748"/>
            <a:ext cx="4967470" cy="4431248"/>
          </a:xfrm>
        </p:spPr>
        <p:txBody>
          <a:bodyPr/>
          <a:lstStyle/>
          <a:p>
            <a:r>
              <a:rPr lang="en-GB" sz="1000" b="1"/>
              <a:t>Waste management : what options for the future ? </a:t>
            </a:r>
            <a:endParaRPr lang="en-GB" sz="1000"/>
          </a:p>
          <a:p>
            <a:r>
              <a:rPr lang="en-GB" sz="1000"/>
              <a:t>In order to open all the possible options for their long term management and to be sure that all tracks have been technically explored, the French Parliament has voted an Act in 1991 that frames research and development on long lived wastes, </a:t>
            </a:r>
            <a:r>
              <a:rPr lang="en-US" sz="1000"/>
              <a:t>requesting in particular the study of solutions and processes for:</a:t>
            </a:r>
            <a:endParaRPr lang="fr-FR" sz="1000"/>
          </a:p>
          <a:p>
            <a:r>
              <a:rPr lang="en-US" sz="1000"/>
              <a:t>minimizing the quantity and the hazardousness of waste, via partitioning and transmutation,</a:t>
            </a:r>
            <a:endParaRPr lang="fr-FR" sz="1000"/>
          </a:p>
          <a:p>
            <a:r>
              <a:rPr lang="en-US" sz="1000"/>
              <a:t>either reversibly or irreversibly disposing the waste in deep geological formations,</a:t>
            </a:r>
            <a:endParaRPr lang="fr-FR" sz="1000"/>
          </a:p>
          <a:p>
            <a:r>
              <a:rPr lang="en-US" sz="1000"/>
              <a:t>waste conditioning and long-term interim storage.</a:t>
            </a:r>
            <a:endParaRPr lang="fr-FR" sz="1000"/>
          </a:p>
          <a:p>
            <a:r>
              <a:rPr lang="en-US" sz="1000"/>
              <a:t>Important scientific and technical results have been produced and will contribute to making solutions available for future choices regarding the modes of radioactive waste long-term management. These results encompass in particular : </a:t>
            </a:r>
          </a:p>
          <a:p>
            <a:r>
              <a:rPr lang="en-US" sz="1000"/>
              <a:t>the feasibility of partitioning minor actinides (the primary contributors to radiotoxicity in high-activity long-lived vitrified waste) and their transmutation, </a:t>
            </a:r>
          </a:p>
          <a:p>
            <a:r>
              <a:rPr lang="en-US" sz="1000"/>
              <a:t>conditioning processes (development and qualification of treatment-conditioning processes, development of canisters), </a:t>
            </a:r>
          </a:p>
          <a:p>
            <a:r>
              <a:rPr lang="en-US" sz="1000"/>
              <a:t>the settling of scientific basis for long-term containment of waste packages properties (in interim storage or in disposal), </a:t>
            </a:r>
          </a:p>
          <a:p>
            <a:r>
              <a:rPr lang="en-US" sz="1000"/>
              <a:t>and the design of concepts for long-term interim storage installations, on surface or subsurface.</a:t>
            </a:r>
            <a:endParaRPr lang="fr-FR" sz="10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36</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355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smtClean="0"/>
              <a:t>Comparatif des 3 scénarios avec Game Changers.</a:t>
            </a:r>
          </a:p>
          <a:p>
            <a:r>
              <a:rPr lang="fr-FR" smtClean="0"/>
              <a:t>Le scénario tendanciel donne 330 Mt CO2/an en 2050.</a:t>
            </a:r>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9613DBE6-571F-43EB-87AB-A68DEA2645DB}" type="slidenum">
              <a:rPr lang="fr-FR" sz="1200">
                <a:latin typeface="+mn-lt"/>
              </a:rPr>
              <a:pPr algn="r" fontAlgn="auto">
                <a:spcBef>
                  <a:spcPts val="0"/>
                </a:spcBef>
                <a:spcAft>
                  <a:spcPts val="0"/>
                </a:spcAft>
                <a:defRPr/>
              </a:pPr>
              <a:t>41</a:t>
            </a:fld>
            <a:endParaRPr lang="fr-FR" sz="1200">
              <a:latin typeface="+mn-l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228920" indent="-228920">
              <a:buFontTx/>
              <a:buAutoNum type="arabicPeriod"/>
            </a:pPr>
            <a:r>
              <a:rPr lang="en-GB" smtClean="0"/>
              <a:t>Part individuel / collectif : les scénarios ELE et DIV intègrent une hypothèse de densification par rapport à l’existant (50% de MI contre 55% aujourd’hui) ; elle est plus marquée encore pour SOB (45%)</a:t>
            </a:r>
          </a:p>
          <a:p>
            <a:pPr marL="228920" indent="-228920">
              <a:buFontTx/>
              <a:buAutoNum type="arabicPeriod"/>
            </a:pPr>
            <a:endParaRPr lang="en-GB" smtClean="0"/>
          </a:p>
          <a:p>
            <a:pPr marL="228920" indent="-228920">
              <a:buFontTx/>
              <a:buAutoNum type="arabicPeriod"/>
            </a:pPr>
            <a:endParaRPr lang="en-GB" smtClean="0"/>
          </a:p>
          <a:p>
            <a:pPr marL="228920" indent="-228920">
              <a:buFontTx/>
              <a:buAutoNum type="arabicPeriod"/>
            </a:pPr>
            <a:r>
              <a:rPr lang="en-GB" smtClean="0"/>
              <a:t>Amélioration de l’efficacité énergétique : de fait la performance énergétique est moindre dans ELE et DIV (dérive par rapport à la réglementation pour le neuf et pour la rénovation : ie moins d’efforts de formation dans secteur bâtiment) et on prend en compte un effet rebond parce que signal prix moins important que pour SOB</a:t>
            </a:r>
          </a:p>
          <a:p>
            <a:pPr marL="228920" indent="-228920">
              <a:buFontTx/>
              <a:buAutoNum type="arabicPeriod"/>
            </a:pPr>
            <a:endParaRPr lang="en-GB" smtClean="0"/>
          </a:p>
          <a:p>
            <a:pPr marL="228920" indent="-228920">
              <a:buFontTx/>
              <a:buAutoNum type="arabicPeriod"/>
            </a:pPr>
            <a:endParaRPr lang="en-GB" smtClean="0"/>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D7EAD378-6833-49C2-B5AB-65499ED5DC5A}" type="slidenum">
              <a:rPr lang="fr-FR" sz="1200">
                <a:latin typeface="+mn-lt"/>
              </a:rPr>
              <a:pPr algn="r" fontAlgn="auto">
                <a:spcBef>
                  <a:spcPts val="0"/>
                </a:spcBef>
                <a:spcAft>
                  <a:spcPts val="0"/>
                </a:spcAft>
                <a:defRPr/>
              </a:pPr>
              <a:t>48</a:t>
            </a:fld>
            <a:endParaRPr lang="fr-FR" sz="1200">
              <a:latin typeface="+mn-l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GB" smtClean="0"/>
              <a:t>La part du neuf dasn le tertiaire est plus faible que dans le résidentiel parce que les hypothèses de destruction sont différentes et parce que les besoins de surfaces nouvelles sont également différents</a:t>
            </a:r>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03285B61-DA9B-427B-8CFA-CC8ACE116BA3}" type="slidenum">
              <a:rPr lang="fr-FR" sz="1200">
                <a:latin typeface="+mn-lt"/>
              </a:rPr>
              <a:pPr algn="r" fontAlgn="auto">
                <a:spcBef>
                  <a:spcPts val="0"/>
                </a:spcBef>
                <a:spcAft>
                  <a:spcPts val="0"/>
                </a:spcAft>
                <a:defRPr/>
              </a:pPr>
              <a:t>49</a:t>
            </a:fld>
            <a:endParaRPr lang="fr-FR" sz="1200">
              <a:latin typeface="+mn-l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TextEdit="1"/>
          </p:cNvSpPr>
          <p:nvPr>
            <p:ph type="sldImg"/>
          </p:nvPr>
        </p:nvSpPr>
        <p:spPr bwMode="auto">
          <a:noFill/>
          <a:ln>
            <a:solidFill>
              <a:srgbClr val="000000"/>
            </a:solidFill>
            <a:miter lim="800000"/>
            <a:headEnd/>
            <a:tailEnd/>
          </a:ln>
        </p:spPr>
      </p:sp>
      <p:sp>
        <p:nvSpPr>
          <p:cNvPr id="50178" name="Rectangle 3"/>
          <p:cNvSpPr>
            <a:spLocks noGrp="1"/>
          </p:cNvSpPr>
          <p:nvPr>
            <p:ph type="body" idx="1"/>
          </p:nvPr>
        </p:nvSpPr>
        <p:spPr bwMode="auto">
          <a:noFill/>
        </p:spPr>
        <p:txBody>
          <a:bodyPr wrap="square" numCol="1" anchor="t" anchorCtr="0" compatLnSpc="1">
            <a:prstTxWarp prst="textNoShape">
              <a:avLst/>
            </a:prstTxWarp>
          </a:bodyPr>
          <a:lstStyle/>
          <a:p>
            <a:r>
              <a:rPr lang="fr-FR" smtClean="0"/>
              <a:t>L’augmentation de la part de l’électricité dans tous les scénarios est liée au fait que l’on présente ici la consommation d’énergie finale tous usages (et pas seulement le chauffage et l’ECS). Les hypothèses d’évolution bcp moins favorables pour l’électricité spécifique que pour les consommations de chauffage conduisent nécessairement à une augmentation de la part de l’électricité</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222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GB" smtClean="0"/>
              <a:t>Peut être serait il opportun de donner plutot un chiffre d’investissement moyen annuel ?</a:t>
            </a:r>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AABA0CFA-C647-4D70-9B08-786818AE3975}" type="slidenum">
              <a:rPr lang="fr-FR" sz="1200">
                <a:latin typeface="+mn-lt"/>
              </a:rPr>
              <a:pPr algn="r" fontAlgn="auto">
                <a:spcBef>
                  <a:spcPts val="0"/>
                </a:spcBef>
                <a:spcAft>
                  <a:spcPts val="0"/>
                </a:spcAft>
                <a:defRPr/>
              </a:pPr>
              <a:t>51</a:t>
            </a:fld>
            <a:endParaRPr lang="fr-FR" sz="1200">
              <a:latin typeface="+mn-l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noFill/>
          <a:ln>
            <a:solidFill>
              <a:srgbClr val="000000"/>
            </a:solidFill>
            <a:miter lim="800000"/>
            <a:headEnd/>
            <a:tailEnd/>
          </a:ln>
        </p:spPr>
      </p:sp>
      <p:sp>
        <p:nvSpPr>
          <p:cNvPr id="55298" name="Rectangle 3"/>
          <p:cNvSpPr>
            <a:spLocks noGrp="1"/>
          </p:cNvSpPr>
          <p:nvPr>
            <p:ph type="body" idx="1"/>
          </p:nvPr>
        </p:nvSpPr>
        <p:spPr bwMode="auto">
          <a:noFill/>
        </p:spPr>
        <p:txBody>
          <a:bodyPr wrap="square" numCol="1" anchor="t" anchorCtr="0" compatLnSpc="1">
            <a:prstTxWarp prst="textNoShape">
              <a:avLst/>
            </a:prstTxWarp>
          </a:bodyPr>
          <a:lstStyle/>
          <a:p>
            <a:r>
              <a:rPr lang="fr-FR" smtClean="0"/>
              <a:t>ELE : commentaires entre () pas clairs.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861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3" name="Espace réservé du numéro de diapositive 3"/>
          <p:cNvSpPr txBox="1">
            <a:spLocks noGrp="1"/>
          </p:cNvSpPr>
          <p:nvPr/>
        </p:nvSpPr>
        <p:spPr bwMode="auto">
          <a:xfrm>
            <a:off x="3849899" y="9428716"/>
            <a:ext cx="2946189" cy="496332"/>
          </a:xfrm>
          <a:prstGeom prst="rect">
            <a:avLst/>
          </a:prstGeom>
          <a:noFill/>
          <a:ln>
            <a:miter lim="800000"/>
            <a:headEnd/>
            <a:tailEnd/>
          </a:ln>
        </p:spPr>
        <p:txBody>
          <a:bodyPr lIns="91568" tIns="45784" rIns="91568" bIns="45784" anchor="b"/>
          <a:lstStyle/>
          <a:p>
            <a:pPr algn="r">
              <a:defRPr/>
            </a:pPr>
            <a:fld id="{151A66AC-FA1D-4A34-BF0C-F32797BCC44A}" type="slidenum">
              <a:rPr lang="fr-FR" sz="1200">
                <a:latin typeface="+mn-lt"/>
              </a:rPr>
              <a:pPr algn="r">
                <a:defRPr/>
              </a:pPr>
              <a:t>59</a:t>
            </a:fld>
            <a:endParaRPr lang="fr-FR" sz="1200">
              <a:latin typeface="+mn-lt"/>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C59630C-15DD-4CB1-8D8A-E9BAC6845881}" type="slidenum">
              <a:rPr lang="fr-FR" smtClean="0"/>
              <a:pPr/>
              <a:t>62</a:t>
            </a:fld>
            <a:endParaRPr lang="fr-FR"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fr-FR" sz="1800" noProof="0" dirty="0" smtClean="0"/>
              <a:t>Conclusion: on a besoin de toutes les sources</a:t>
            </a:r>
            <a:r>
              <a:rPr lang="fr-FR" sz="1800" baseline="0" noProof="0" dirty="0" smtClean="0"/>
              <a:t> d’énergie.</a:t>
            </a:r>
          </a:p>
          <a:p>
            <a:pPr eaLnBrk="1" hangingPunct="1"/>
            <a:r>
              <a:rPr lang="fr-FR" sz="1800" baseline="0" noProof="0" dirty="0" smtClean="0"/>
              <a:t>Il faut faire de la R&amp;D sur les </a:t>
            </a:r>
            <a:r>
              <a:rPr lang="fr-FR" sz="1800" baseline="0" noProof="0" dirty="0" err="1" smtClean="0"/>
              <a:t>game</a:t>
            </a:r>
            <a:r>
              <a:rPr lang="fr-FR" sz="1800" baseline="0" noProof="0" dirty="0" smtClean="0"/>
              <a:t> </a:t>
            </a:r>
            <a:r>
              <a:rPr lang="fr-FR" sz="1800" baseline="0" noProof="0" dirty="0" err="1" smtClean="0"/>
              <a:t>changers</a:t>
            </a:r>
            <a:r>
              <a:rPr lang="fr-FR" sz="1800" baseline="0" noProof="0" dirty="0" smtClean="0"/>
              <a:t>.</a:t>
            </a:r>
          </a:p>
          <a:p>
            <a:pPr eaLnBrk="1" hangingPunct="1"/>
            <a:r>
              <a:rPr lang="fr-FR" sz="1800" baseline="0" noProof="0" dirty="0" smtClean="0"/>
              <a:t>Il ne faut surtout </a:t>
            </a:r>
            <a:r>
              <a:rPr lang="fr-FR" sz="1800" baseline="0" noProof="0" smtClean="0"/>
              <a:t>pas fléchir sur </a:t>
            </a:r>
            <a:r>
              <a:rPr lang="fr-FR" sz="1800" baseline="0" noProof="0" dirty="0" smtClean="0"/>
              <a:t>le nucléaire qui offre des potentialités énormes en termes de ressources.</a:t>
            </a:r>
          </a:p>
          <a:p>
            <a:pPr eaLnBrk="1" hangingPunct="1"/>
            <a:endParaRPr lang="en-US" sz="18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067944" y="1340769"/>
            <a:ext cx="4390256" cy="2259682"/>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4211960" y="3886200"/>
            <a:ext cx="4176464"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numéro de diapositive 4"/>
          <p:cNvSpPr>
            <a:spLocks noGrp="1"/>
          </p:cNvSpPr>
          <p:nvPr>
            <p:ph type="sldNum" sz="quarter" idx="11"/>
          </p:nvPr>
        </p:nvSpPr>
        <p:spPr/>
        <p:txBody>
          <a:bodyPr/>
          <a:lstStyle>
            <a:lvl1pPr>
              <a:defRPr/>
            </a:lvl1pPr>
          </a:lstStyle>
          <a:p>
            <a:pPr>
              <a:defRPr/>
            </a:pPr>
            <a:fld id="{42F912F2-D54D-4FF1-9C84-A13013A62447}" type="slidenum">
              <a:rPr lang="fr-FR"/>
              <a:pPr>
                <a:defRPr/>
              </a:pPr>
              <a:t>‹N°›</a:t>
            </a:fld>
            <a:endParaRPr lang="fr-FR"/>
          </a:p>
        </p:txBody>
      </p:sp>
      <p:sp>
        <p:nvSpPr>
          <p:cNvPr id="6" name="Espace réservé du pied de page 12"/>
          <p:cNvSpPr>
            <a:spLocks noGrp="1"/>
          </p:cNvSpPr>
          <p:nvPr>
            <p:ph type="ftr" sz="quarter" idx="3"/>
          </p:nvPr>
        </p:nvSpPr>
        <p:spPr>
          <a:xfrm>
            <a:off x="2915816"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a:t>
            </a:r>
            <a:r>
              <a:rPr lang="fr-FR" dirty="0" err="1" smtClean="0"/>
              <a:t>SPhN</a:t>
            </a:r>
            <a:r>
              <a:rPr lang="fr-FR" dirty="0" smtClean="0"/>
              <a:t> – Orme des merisiers, le 26 avril 2013</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400" baseline="0">
                <a:latin typeface="Comic Sans MS" pitchFamily="66" charset="0"/>
              </a:defRPr>
            </a:lvl1pPr>
          </a:lstStyle>
          <a:p>
            <a:r>
              <a:rPr lang="fr-FR" dirty="0" smtClean="0"/>
              <a:t>Modifiez le style du titre</a:t>
            </a:r>
            <a:endParaRPr lang="fr-FR" dirty="0"/>
          </a:p>
        </p:txBody>
      </p:sp>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3"/>
            <a:r>
              <a:rPr lang="fr-FR" dirty="0" smtClean="0"/>
              <a:t>Troisième niveau</a:t>
            </a:r>
          </a:p>
          <a:p>
            <a:pPr lvl="4"/>
            <a:r>
              <a:rPr lang="fr-FR" dirty="0" smtClean="0"/>
              <a:t>Quatrième niveau</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a:xfrm>
            <a:off x="576000" y="1268760"/>
            <a:ext cx="4428048" cy="49685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contenu 20"/>
          <p:cNvSpPr>
            <a:spLocks noGrp="1"/>
          </p:cNvSpPr>
          <p:nvPr>
            <p:ph sz="quarter" idx="20" hasCustomPrompt="1"/>
          </p:nvPr>
        </p:nvSpPr>
        <p:spPr>
          <a:xfrm>
            <a:off x="5148000" y="2016000"/>
            <a:ext cx="3492000" cy="3690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rte">
    <p:spTree>
      <p:nvGrpSpPr>
        <p:cNvPr id="1" name=""/>
        <p:cNvGrpSpPr/>
        <p:nvPr/>
      </p:nvGrpSpPr>
      <p:grpSpPr>
        <a:xfrm>
          <a:off x="0" y="0"/>
          <a:ext cx="0" cy="0"/>
          <a:chOff x="0" y="0"/>
          <a:chExt cx="0" cy="0"/>
        </a:xfrm>
      </p:grpSpPr>
      <p:pic>
        <p:nvPicPr>
          <p:cNvPr id="9" name="Image 8" descr="bandeau_page_carte.png"/>
          <p:cNvPicPr>
            <a:picLocks noChangeAspect="1"/>
          </p:cNvPicPr>
          <p:nvPr userDrawn="1"/>
        </p:nvPicPr>
        <p:blipFill>
          <a:blip r:embed="rId2" cstate="print"/>
          <a:stretch>
            <a:fillRect/>
          </a:stretch>
        </p:blipFill>
        <p:spPr>
          <a:xfrm>
            <a:off x="0" y="0"/>
            <a:ext cx="9144000" cy="25146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0" y="5445224"/>
            <a:ext cx="1118696" cy="365125"/>
          </a:xfrm>
          <a:prstGeom prst="rect">
            <a:avLst/>
          </a:prstGeom>
        </p:spPr>
        <p:txBody>
          <a:bodyPr/>
          <a:lstStyle>
            <a:lvl1pPr algn="l">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a:xfrm>
            <a:off x="576000" y="5877272"/>
            <a:ext cx="2664296" cy="365125"/>
          </a:xfrm>
          <a:prstGeom prst="rect">
            <a:avLst/>
          </a:prstGeom>
        </p:spPr>
        <p:txBody>
          <a:bodyPr/>
          <a:lstStyle>
            <a:lvl1pPr algn="l">
              <a:defRPr>
                <a:solidFill>
                  <a:schemeClr val="bg1"/>
                </a:solidFill>
              </a:defRPr>
            </a:lvl1pPr>
          </a:lstStyle>
          <a:p>
            <a:r>
              <a:rPr lang="en-US" smtClean="0"/>
              <a:t>2012 ATALANTE CONFERENCE-THE FRENCH FUEL CYCLE STRATEGY</a:t>
            </a:r>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3" name="Rectangle 1036"/>
          <p:cNvSpPr>
            <a:spLocks noGrp="1" noChangeArrowheads="1"/>
          </p:cNvSpPr>
          <p:nvPr>
            <p:ph type="sldNum" sz="quarter" idx="11"/>
          </p:nvPr>
        </p:nvSpPr>
        <p:spPr>
          <a:xfrm>
            <a:off x="8101013" y="6381750"/>
            <a:ext cx="936625" cy="268288"/>
          </a:xfrm>
          <a:prstGeom prst="rect">
            <a:avLst/>
          </a:prstGeom>
        </p:spPr>
        <p:txBody>
          <a:bodyPr/>
          <a:lstStyle>
            <a:lvl1pPr>
              <a:defRPr sz="1600"/>
            </a:lvl1pPr>
          </a:lstStyle>
          <a:p>
            <a:pPr>
              <a:defRPr/>
            </a:pPr>
            <a:fld id="{2E354BCF-C29A-4C6A-BBF0-5DB16573CBCA}" type="slidenum">
              <a:rPr lang="fr-FR" smtClean="0"/>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259632" y="1196752"/>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691680" y="3068960"/>
            <a:ext cx="6400800" cy="25922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2699792" y="6381328"/>
            <a:ext cx="5327997" cy="288180"/>
          </a:xfrm>
          <a:prstGeom prst="rect">
            <a:avLst/>
          </a:prstGeom>
        </p:spPr>
        <p:txBody>
          <a:bodyPr/>
          <a:lstStyle>
            <a:lvl1pPr>
              <a:defRPr sz="1400" b="0" i="1" baseline="0"/>
            </a:lvl1pPr>
          </a:lstStyle>
          <a:p>
            <a:pPr>
              <a:defRPr/>
            </a:pPr>
            <a:r>
              <a:rPr lang="fr-FR" dirty="0" err="1" smtClean="0"/>
              <a:t>Hybrid</a:t>
            </a:r>
            <a:r>
              <a:rPr lang="fr-FR" dirty="0" smtClean="0"/>
              <a:t> </a:t>
            </a:r>
            <a:r>
              <a:rPr lang="fr-FR" dirty="0" err="1" smtClean="0"/>
              <a:t>Energy</a:t>
            </a:r>
            <a:r>
              <a:rPr lang="fr-FR" dirty="0" smtClean="0"/>
              <a:t> </a:t>
            </a:r>
            <a:r>
              <a:rPr lang="fr-FR" dirty="0" err="1" smtClean="0"/>
              <a:t>Systems</a:t>
            </a:r>
            <a:r>
              <a:rPr lang="fr-FR" dirty="0" smtClean="0"/>
              <a:t> Workshop, Salt Lake City, USA, 3-4 April 2012</a:t>
            </a:r>
            <a:endParaRPr lang="fr-FR" dirty="0"/>
          </a:p>
        </p:txBody>
      </p:sp>
      <p:sp>
        <p:nvSpPr>
          <p:cNvPr id="5" name="Espace réservé du numéro de diapositive 4"/>
          <p:cNvSpPr>
            <a:spLocks noGrp="1"/>
          </p:cNvSpPr>
          <p:nvPr>
            <p:ph type="sldNum" sz="quarter" idx="11"/>
          </p:nvPr>
        </p:nvSpPr>
        <p:spPr>
          <a:xfrm>
            <a:off x="8101013" y="6381750"/>
            <a:ext cx="936625" cy="268288"/>
          </a:xfrm>
          <a:prstGeom prst="rect">
            <a:avLst/>
          </a:prstGeom>
        </p:spPr>
        <p:txBody>
          <a:bodyPr/>
          <a:lstStyle>
            <a:lvl1pPr>
              <a:defRPr sz="1600"/>
            </a:lvl1pPr>
          </a:lstStyle>
          <a:p>
            <a:pPr>
              <a:defRPr/>
            </a:pPr>
            <a:fld id="{42F912F2-D54D-4FF1-9C84-A13013A62447}" type="slidenum">
              <a:rPr lang="fr-FR" smtClean="0"/>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extLst>
      <p:ext uri="{BB962C8B-B14F-4D97-AF65-F5344CB8AC3E}">
        <p14:creationId xmlns:p14="http://schemas.microsoft.com/office/powerpoint/2010/main" xmlns="" val="606504766"/>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14401" y="152703"/>
            <a:ext cx="8076960" cy="990297"/>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914401" y="1218596"/>
            <a:ext cx="8076960" cy="5258405"/>
          </a:xfrm>
        </p:spPr>
        <p:txBody>
          <a:bodyPr/>
          <a:lstStyle/>
          <a:p>
            <a:pPr lvl="0"/>
            <a:endParaRPr lang="fr-FR" noProof="0" smtClean="0"/>
          </a:p>
        </p:txBody>
      </p:sp>
    </p:spTree>
    <p:extLst>
      <p:ext uri="{BB962C8B-B14F-4D97-AF65-F5344CB8AC3E}">
        <p14:creationId xmlns:p14="http://schemas.microsoft.com/office/powerpoint/2010/main" xmlns="" val="2965503978"/>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1062404" y="152400"/>
            <a:ext cx="7514492" cy="534988"/>
          </a:xfrm>
        </p:spPr>
        <p:txBody>
          <a:bodyPr/>
          <a:lstStyle/>
          <a:p>
            <a:r>
              <a:rPr lang="fr-FR" smtClean="0"/>
              <a:t>Modifiez le style du titre</a:t>
            </a:r>
            <a:endParaRPr lang="fr-FR"/>
          </a:p>
        </p:txBody>
      </p:sp>
      <p:sp>
        <p:nvSpPr>
          <p:cNvPr id="3" name="Espace réservé du contenu 2"/>
          <p:cNvSpPr>
            <a:spLocks noGrp="1"/>
          </p:cNvSpPr>
          <p:nvPr>
            <p:ph sz="quarter" idx="1"/>
          </p:nvPr>
        </p:nvSpPr>
        <p:spPr>
          <a:xfrm>
            <a:off x="1062404" y="763588"/>
            <a:ext cx="3686908" cy="2673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889989" y="763588"/>
            <a:ext cx="3686908" cy="2673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1062404" y="3589339"/>
            <a:ext cx="3686908" cy="26749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889989" y="3589339"/>
            <a:ext cx="3686908" cy="26749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u numéro de diapositive 6"/>
          <p:cNvSpPr>
            <a:spLocks noGrp="1"/>
          </p:cNvSpPr>
          <p:nvPr>
            <p:ph type="sldNum" sz="quarter" idx="10"/>
          </p:nvPr>
        </p:nvSpPr>
        <p:spPr>
          <a:xfrm>
            <a:off x="6553200" y="6245225"/>
            <a:ext cx="2133600" cy="476250"/>
          </a:xfrm>
          <a:prstGeom prst="rect">
            <a:avLst/>
          </a:prstGeom>
        </p:spPr>
        <p:txBody>
          <a:bodyPr/>
          <a:lstStyle>
            <a:lvl1pPr>
              <a:defRPr/>
            </a:lvl1pPr>
          </a:lstStyle>
          <a:p>
            <a:fld id="{CA29444F-1713-4C25-B8B1-0C5544AE936D}" type="slidenum">
              <a:rPr lang="fr-FR"/>
              <a:pPr/>
              <a:t>‹N°›</a:t>
            </a:fld>
            <a:endParaRPr lang="fr-FR"/>
          </a:p>
        </p:txBody>
      </p:sp>
    </p:spTree>
    <p:extLst>
      <p:ext uri="{BB962C8B-B14F-4D97-AF65-F5344CB8AC3E}">
        <p14:creationId xmlns:p14="http://schemas.microsoft.com/office/powerpoint/2010/main" xmlns="" val="3507204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1116013" y="188913"/>
            <a:ext cx="7558087" cy="360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6147" name="Rectangle 3"/>
          <p:cNvSpPr>
            <a:spLocks noGrp="1" noChangeArrowheads="1"/>
          </p:cNvSpPr>
          <p:nvPr>
            <p:ph type="body" idx="1"/>
          </p:nvPr>
        </p:nvSpPr>
        <p:spPr bwMode="auto">
          <a:xfrm>
            <a:off x="1116013" y="836613"/>
            <a:ext cx="7521575"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
        <p:nvSpPr>
          <p:cNvPr id="1032" name="Line 8"/>
          <p:cNvSpPr>
            <a:spLocks noChangeShapeType="1"/>
          </p:cNvSpPr>
          <p:nvPr/>
        </p:nvSpPr>
        <p:spPr bwMode="auto">
          <a:xfrm>
            <a:off x="1082675" y="549275"/>
            <a:ext cx="8061325" cy="0"/>
          </a:xfrm>
          <a:prstGeom prst="line">
            <a:avLst/>
          </a:prstGeom>
          <a:noFill/>
          <a:ln w="28575">
            <a:solidFill>
              <a:srgbClr val="FFB310"/>
            </a:solidFill>
            <a:round/>
            <a:headEnd/>
            <a:tailEnd/>
          </a:ln>
          <a:effectLst/>
        </p:spPr>
        <p:txBody>
          <a:bodyPr wrap="none" anchor="ctr"/>
          <a:lstStyle/>
          <a:p>
            <a:pPr>
              <a:defRPr/>
            </a:pPr>
            <a:endParaRPr lang="fr-FR"/>
          </a:p>
        </p:txBody>
      </p:sp>
      <p:sp>
        <p:nvSpPr>
          <p:cNvPr id="1040" name="Line 16"/>
          <p:cNvSpPr>
            <a:spLocks noChangeShapeType="1"/>
          </p:cNvSpPr>
          <p:nvPr/>
        </p:nvSpPr>
        <p:spPr bwMode="auto">
          <a:xfrm>
            <a:off x="900113" y="6381750"/>
            <a:ext cx="8061325" cy="0"/>
          </a:xfrm>
          <a:prstGeom prst="line">
            <a:avLst/>
          </a:prstGeom>
          <a:noFill/>
          <a:ln w="28575">
            <a:solidFill>
              <a:srgbClr val="70BC1F"/>
            </a:solidFill>
            <a:round/>
            <a:headEnd/>
            <a:tailEnd/>
          </a:ln>
          <a:effectLst/>
        </p:spPr>
        <p:txBody>
          <a:bodyPr wrap="none" anchor="ctr"/>
          <a:lstStyle/>
          <a:p>
            <a:pPr>
              <a:defRPr/>
            </a:pPr>
            <a:endParaRPr lang="fr-FR"/>
          </a:p>
        </p:txBody>
      </p:sp>
      <p:sp>
        <p:nvSpPr>
          <p:cNvPr id="1048" name="Rectangle 24"/>
          <p:cNvSpPr>
            <a:spLocks noChangeArrowheads="1"/>
          </p:cNvSpPr>
          <p:nvPr/>
        </p:nvSpPr>
        <p:spPr bwMode="auto">
          <a:xfrm>
            <a:off x="8229600" y="6400800"/>
            <a:ext cx="381000" cy="228600"/>
          </a:xfrm>
          <a:prstGeom prst="rect">
            <a:avLst/>
          </a:prstGeom>
          <a:noFill/>
          <a:ln w="9525">
            <a:noFill/>
            <a:miter lim="800000"/>
            <a:headEnd/>
            <a:tailEnd/>
          </a:ln>
          <a:effectLst/>
        </p:spPr>
        <p:txBody>
          <a:bodyPr lIns="0" tIns="0" rIns="0" bIns="0"/>
          <a:lstStyle/>
          <a:p>
            <a:pPr algn="r">
              <a:defRPr/>
            </a:pPr>
            <a:endParaRPr lang="en-US" sz="1400"/>
          </a:p>
        </p:txBody>
      </p:sp>
      <p:sp>
        <p:nvSpPr>
          <p:cNvPr id="6154" name="Rectangle 1034"/>
          <p:cNvSpPr>
            <a:spLocks noChangeArrowheads="1"/>
          </p:cNvSpPr>
          <p:nvPr/>
        </p:nvSpPr>
        <p:spPr bwMode="auto">
          <a:xfrm>
            <a:off x="250825" y="6453188"/>
            <a:ext cx="1728788" cy="215900"/>
          </a:xfrm>
          <a:prstGeom prst="rect">
            <a:avLst/>
          </a:prstGeom>
          <a:noFill/>
          <a:ln w="9525">
            <a:noFill/>
            <a:miter lim="800000"/>
            <a:headEnd/>
            <a:tailEnd/>
          </a:ln>
          <a:effectLst/>
        </p:spPr>
        <p:txBody>
          <a:bodyPr lIns="0" tIns="0" rIns="0" bIns="0"/>
          <a:lstStyle/>
          <a:p>
            <a:pPr algn="l">
              <a:defRPr/>
            </a:pPr>
            <a:r>
              <a:rPr lang="en-US" sz="1200" dirty="0">
                <a:solidFill>
                  <a:srgbClr val="5E5E5E"/>
                </a:solidFill>
                <a:latin typeface="Arial" charset="0"/>
              </a:rPr>
              <a:t>               H. Safa</a:t>
            </a:r>
          </a:p>
        </p:txBody>
      </p:sp>
      <p:sp>
        <p:nvSpPr>
          <p:cNvPr id="6156" name="Rectangle 1036"/>
          <p:cNvSpPr>
            <a:spLocks noGrp="1" noChangeArrowheads="1"/>
          </p:cNvSpPr>
          <p:nvPr>
            <p:ph type="sldNum" sz="quarter" idx="4"/>
          </p:nvPr>
        </p:nvSpPr>
        <p:spPr bwMode="auto">
          <a:xfrm>
            <a:off x="8101013" y="6381750"/>
            <a:ext cx="936625"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i="1"/>
            </a:lvl1pPr>
          </a:lstStyle>
          <a:p>
            <a:pPr>
              <a:defRPr/>
            </a:pPr>
            <a:fld id="{2B95F657-0620-4850-981C-E12E3F71D8D2}" type="slidenum">
              <a:rPr lang="fr-FR"/>
              <a:pPr>
                <a:defRPr/>
              </a:pPr>
              <a:t>‹N°›</a:t>
            </a:fld>
            <a:endParaRPr lang="fr-FR"/>
          </a:p>
        </p:txBody>
      </p:sp>
      <p:sp>
        <p:nvSpPr>
          <p:cNvPr id="13" name="Espace réservé du pied de page 12"/>
          <p:cNvSpPr>
            <a:spLocks noGrp="1"/>
          </p:cNvSpPr>
          <p:nvPr>
            <p:ph type="ftr" sz="quarter" idx="3"/>
          </p:nvPr>
        </p:nvSpPr>
        <p:spPr>
          <a:xfrm>
            <a:off x="2915816"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a:t>
            </a:r>
            <a:r>
              <a:rPr lang="fr-FR" dirty="0" err="1" smtClean="0"/>
              <a:t>SPhN</a:t>
            </a:r>
            <a:r>
              <a:rPr lang="fr-FR" dirty="0" smtClean="0"/>
              <a:t> – Orme des merisiers, le 26 avril 2013</a:t>
            </a:r>
            <a:endParaRPr lang="en-US" dirty="0"/>
          </a:p>
        </p:txBody>
      </p:sp>
      <p:pic>
        <p:nvPicPr>
          <p:cNvPr id="14" name="Image 13" descr="bandeau_titre.png"/>
          <p:cNvPicPr>
            <a:picLocks noChangeAspect="1"/>
          </p:cNvPicPr>
          <p:nvPr userDrawn="1"/>
        </p:nvPicPr>
        <p:blipFill>
          <a:blip r:embed="rId3" cstate="print"/>
          <a:stretch>
            <a:fillRect/>
          </a:stretch>
        </p:blipFill>
        <p:spPr>
          <a:xfrm>
            <a:off x="0" y="0"/>
            <a:ext cx="3310128" cy="6858000"/>
          </a:xfrm>
          <a:prstGeom prst="rect">
            <a:avLst/>
          </a:prstGeom>
        </p:spPr>
      </p:pic>
    </p:spTree>
  </p:cSld>
  <p:clrMap bg1="lt1" tx1="dk1" bg2="lt2" tx2="dk2" accent1="accent1" accent2="accent2" accent3="accent3" accent4="accent4" accent5="accent5" accent6="accent6" hlink="hlink" folHlink="folHlink"/>
  <p:sldLayoutIdLst>
    <p:sldLayoutId id="2147483766" r:id="rId1"/>
  </p:sldLayoutIdLst>
  <p:timing>
    <p:tnLst>
      <p:par>
        <p:cTn id="1" dur="indefinite" restart="never" nodeType="tmRoot"/>
      </p:par>
    </p:tnLst>
  </p:timing>
  <p:hf hdr="0" dt="0"/>
  <p:txStyles>
    <p:title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p:titleStyle>
    <p:bodyStyle>
      <a:lvl1pPr marL="342900" indent="-152400" algn="l" rtl="0" eaLnBrk="0" fontAlgn="base" hangingPunct="0">
        <a:spcBef>
          <a:spcPct val="20000"/>
        </a:spcBef>
        <a:spcAft>
          <a:spcPct val="0"/>
        </a:spcAft>
        <a:buChar char="•"/>
        <a:defRPr>
          <a:solidFill>
            <a:schemeClr val="tx1"/>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1" cstate="print"/>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475656" y="49160"/>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3"/>
            <a:r>
              <a:rPr lang="fr-FR" dirty="0" smtClean="0"/>
              <a:t>Troisième niveau</a:t>
            </a:r>
          </a:p>
          <a:p>
            <a:pPr lvl="4"/>
            <a:r>
              <a:rPr lang="fr-FR" dirty="0" smtClean="0"/>
              <a:t>Quatrième niveau</a:t>
            </a:r>
            <a:endParaRPr lang="fr-FR" dirty="0"/>
          </a:p>
        </p:txBody>
      </p:sp>
      <p:sp>
        <p:nvSpPr>
          <p:cNvPr id="6" name="Espace réservé du pied de page 12"/>
          <p:cNvSpPr txBox="1">
            <a:spLocks/>
          </p:cNvSpPr>
          <p:nvPr userDrawn="1"/>
        </p:nvSpPr>
        <p:spPr>
          <a:xfrm>
            <a:off x="2915816"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a:t>
            </a:r>
            <a:r>
              <a:rPr lang="fr-FR" dirty="0" err="1" smtClean="0"/>
              <a:t>SPhN</a:t>
            </a:r>
            <a:r>
              <a:rPr lang="fr-FR" dirty="0" smtClean="0"/>
              <a:t> – Orme des merisiers, le 26 avril 2013</a:t>
            </a:r>
            <a:endParaRPr lang="en-US" dirty="0"/>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7" r:id="rId6"/>
    <p:sldLayoutId id="2147483779" r:id="rId7"/>
    <p:sldLayoutId id="2147483780" r:id="rId8"/>
    <p:sldLayoutId id="2147483781" r:id="rId9"/>
  </p:sldLayoutIdLst>
  <p:hf hdr="0" dt="0"/>
  <p:txStyles>
    <p:titleStyle>
      <a:lvl1pPr algn="l" defTabSz="914400" rtl="0" eaLnBrk="1" latinLnBrk="0" hangingPunct="1">
        <a:spcBef>
          <a:spcPct val="0"/>
        </a:spcBef>
        <a:buNone/>
        <a:defRPr sz="2200" b="1" kern="1200" cap="all" baseline="0">
          <a:solidFill>
            <a:schemeClr val="bg1"/>
          </a:solidFill>
          <a:latin typeface="Calibri" pitchFamily="34" charset="0"/>
          <a:ea typeface="+mj-ea"/>
          <a:cs typeface="Calibri" pitchFamily="34" charset="0"/>
        </a:defRPr>
      </a:lvl1pPr>
    </p:titleStyle>
    <p:body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12"/>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13"/>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upload.wikimedia.org/wikipedia/commons/e/eb/Carte_du_monde_vierge_(Allemagnes_s%C3%A9par%C3%A9es).svg"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49.png"/><Relationship Id="rId18" Type="http://schemas.openxmlformats.org/officeDocument/2006/relationships/image" Target="../media/image3.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8.jpeg"/><Relationship Id="rId17" Type="http://schemas.openxmlformats.org/officeDocument/2006/relationships/image" Target="../media/image53.png"/><Relationship Id="rId2" Type="http://schemas.openxmlformats.org/officeDocument/2006/relationships/image" Target="../media/image39.png"/><Relationship Id="rId16" Type="http://schemas.openxmlformats.org/officeDocument/2006/relationships/image" Target="../media/image52.jpe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7.jpeg"/><Relationship Id="rId5" Type="http://schemas.openxmlformats.org/officeDocument/2006/relationships/image" Target="../media/image42.png"/><Relationship Id="rId15" Type="http://schemas.openxmlformats.org/officeDocument/2006/relationships/image" Target="../media/image51.jpeg"/><Relationship Id="rId10" Type="http://schemas.openxmlformats.org/officeDocument/2006/relationships/image" Target="../media/image46.jpeg"/><Relationship Id="rId19" Type="http://schemas.openxmlformats.org/officeDocument/2006/relationships/image" Target="../media/image4.png"/><Relationship Id="rId4" Type="http://schemas.openxmlformats.org/officeDocument/2006/relationships/image" Target="../media/image41.png"/><Relationship Id="rId9" Type="http://schemas.openxmlformats.org/officeDocument/2006/relationships/hyperlink" Target="http://images.google.fr/imgres?imgurl=http://www.outilssolaires.com/galerie/images/44-japon.gif&amp;imgrefurl=http://www.outilssolaires.com/galerie/44-japon.htm&amp;h=302&amp;w=453&amp;sz=3&amp;hl=fr&amp;start=2&amp;tbnid=ySMQsq8-GSNsjM:&amp;tbnh=85&amp;tbnw=127&amp;prev=/images?q=drapeau+japon&amp;gbv=2&amp;svnum=10&amp;hl=fr&amp;sa=G" TargetMode="External"/><Relationship Id="rId14"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wmf"/><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emf"/><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4.png"/><Relationship Id="rId2" Type="http://schemas.openxmlformats.org/officeDocument/2006/relationships/image" Target="../media/image69.wmf"/><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2.png"/><Relationship Id="rId4" Type="http://schemas.openxmlformats.org/officeDocument/2006/relationships/image" Target="../media/image71.jpeg"/></Relationships>
</file>

<file path=ppt/slides/_rels/slide3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notesSlide" Target="../notesSlides/notesSlide24.xml"/><Relationship Id="rId7" Type="http://schemas.openxmlformats.org/officeDocument/2006/relationships/oleObject" Target="../embeddings/oleObject7.bin"/><Relationship Id="rId2" Type="http://schemas.openxmlformats.org/officeDocument/2006/relationships/slideLayout" Target="../slideLayouts/slideLayout10.xml"/><Relationship Id="rId1" Type="http://schemas.openxmlformats.org/officeDocument/2006/relationships/vmlDrawing" Target="../drawings/vmlDrawing3.vml"/><Relationship Id="rId6" Type="http://schemas.openxmlformats.org/officeDocument/2006/relationships/image" Target="../media/image76.jpeg"/><Relationship Id="rId11" Type="http://schemas.openxmlformats.org/officeDocument/2006/relationships/image" Target="../media/image80.jpeg"/><Relationship Id="rId5" Type="http://schemas.openxmlformats.org/officeDocument/2006/relationships/image" Target="../media/image75.png"/><Relationship Id="rId10" Type="http://schemas.openxmlformats.org/officeDocument/2006/relationships/image" Target="../media/image79.jpeg"/><Relationship Id="rId4" Type="http://schemas.openxmlformats.org/officeDocument/2006/relationships/oleObject" Target="../embeddings/oleObject6.bin"/><Relationship Id="rId9" Type="http://schemas.openxmlformats.org/officeDocument/2006/relationships/image" Target="../media/image78.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4.wmf"/><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3.wmf"/><Relationship Id="rId5" Type="http://schemas.openxmlformats.org/officeDocument/2006/relationships/image" Target="../media/image82.jpe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slideLayout" Target="../slideLayouts/slideLayout6.xml"/><Relationship Id="rId4" Type="http://schemas.openxmlformats.org/officeDocument/2006/relationships/image" Target="../media/image103.emf"/></Relationships>
</file>

<file path=ppt/slides/_rels/slide59.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105.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6.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spect="1" noChangeArrowheads="1"/>
          </p:cNvSpPr>
          <p:nvPr>
            <p:ph type="ctrTitle"/>
          </p:nvPr>
        </p:nvSpPr>
        <p:spPr>
          <a:xfrm>
            <a:off x="3707904" y="1484784"/>
            <a:ext cx="4968552" cy="2331690"/>
          </a:xfrm>
        </p:spPr>
        <p:txBody>
          <a:bodyPr/>
          <a:lstStyle/>
          <a:p>
            <a:pPr>
              <a:lnSpc>
                <a:spcPct val="150000"/>
              </a:lnSpc>
            </a:pPr>
            <a:r>
              <a:rPr lang="fr-FR" sz="3200" dirty="0" smtClean="0">
                <a:latin typeface="Comic Sans MS" pitchFamily="66" charset="0"/>
              </a:rPr>
              <a:t>Quel avenir pour l’énergie nucléaire ? </a:t>
            </a:r>
          </a:p>
        </p:txBody>
      </p:sp>
      <p:sp>
        <p:nvSpPr>
          <p:cNvPr id="11268" name="Rectangle 6"/>
          <p:cNvSpPr>
            <a:spLocks noGrp="1" noChangeArrowheads="1"/>
          </p:cNvSpPr>
          <p:nvPr>
            <p:ph type="subTitle" idx="1"/>
          </p:nvPr>
        </p:nvSpPr>
        <p:spPr>
          <a:xfrm>
            <a:off x="4499992" y="4005064"/>
            <a:ext cx="3304456" cy="1752600"/>
          </a:xfrm>
          <a:solidFill>
            <a:srgbClr val="FFFFCC"/>
          </a:solidFill>
        </p:spPr>
        <p:txBody>
          <a:bodyPr/>
          <a:lstStyle/>
          <a:p>
            <a:pPr marL="190500">
              <a:lnSpc>
                <a:spcPct val="80000"/>
              </a:lnSpc>
            </a:pPr>
            <a:endParaRPr lang="en-US" sz="2000" i="1" dirty="0" smtClean="0">
              <a:solidFill>
                <a:schemeClr val="accent2"/>
              </a:solidFill>
              <a:latin typeface="Comic Sans MS" pitchFamily="66" charset="0"/>
            </a:endParaRPr>
          </a:p>
          <a:p>
            <a:pPr marL="190500">
              <a:lnSpc>
                <a:spcPct val="150000"/>
              </a:lnSpc>
            </a:pPr>
            <a:r>
              <a:rPr lang="en-US" sz="2000" i="1" u="sng" dirty="0" smtClean="0">
                <a:solidFill>
                  <a:schemeClr val="accent2"/>
                </a:solidFill>
                <a:latin typeface="Comic Sans MS" pitchFamily="66" charset="0"/>
              </a:rPr>
              <a:t>Henri Safa</a:t>
            </a:r>
            <a:endParaRPr lang="en-US" sz="2000" i="1" dirty="0" smtClean="0">
              <a:solidFill>
                <a:schemeClr val="accent2"/>
              </a:solidFill>
              <a:latin typeface="Comic Sans MS" pitchFamily="66" charset="0"/>
            </a:endParaRPr>
          </a:p>
          <a:p>
            <a:pPr marL="190500">
              <a:lnSpc>
                <a:spcPct val="150000"/>
              </a:lnSpc>
            </a:pPr>
            <a:r>
              <a:rPr lang="en-US" sz="2000" dirty="0" smtClean="0">
                <a:latin typeface="Comic Sans MS" pitchFamily="66" charset="0"/>
              </a:rPr>
              <a:t>CEA/DEN/DS</a:t>
            </a:r>
          </a:p>
          <a:p>
            <a:pPr marL="190500">
              <a:lnSpc>
                <a:spcPct val="150000"/>
              </a:lnSpc>
            </a:pPr>
            <a:endParaRPr lang="en-US" sz="2000" dirty="0" smtClean="0">
              <a:latin typeface="Comic Sans MS" pitchFamily="66" charset="0"/>
            </a:endParaRPr>
          </a:p>
        </p:txBody>
      </p:sp>
      <p:sp>
        <p:nvSpPr>
          <p:cNvPr id="11266" name="Espace réservé du numéro de diapositive 4"/>
          <p:cNvSpPr>
            <a:spLocks noGrp="1"/>
          </p:cNvSpPr>
          <p:nvPr>
            <p:ph type="sldNum" sz="quarter" idx="11"/>
          </p:nvPr>
        </p:nvSpPr>
        <p:spPr>
          <a:xfrm>
            <a:off x="8532440" y="6381750"/>
            <a:ext cx="505198" cy="268288"/>
          </a:xfrm>
          <a:noFill/>
        </p:spPr>
        <p:txBody>
          <a:bodyPr/>
          <a:lstStyle/>
          <a:p>
            <a:fld id="{396B1DAA-21EB-43F6-BE64-12C8745BFECD}" type="slidenum">
              <a:rPr lang="fr-FR" i="0" smtClean="0"/>
              <a:pPr/>
              <a:t>1</a:t>
            </a:fld>
            <a:endParaRPr lang="fr-FR" i="0" dirty="0" smtClean="0"/>
          </a:p>
        </p:txBody>
      </p:sp>
      <p:sp>
        <p:nvSpPr>
          <p:cNvPr id="7" name="Espace réservé du pied de page 12"/>
          <p:cNvSpPr>
            <a:spLocks noGrp="1"/>
          </p:cNvSpPr>
          <p:nvPr>
            <p:ph type="ftr" sz="quarter" idx="3"/>
          </p:nvPr>
        </p:nvSpPr>
        <p:spPr>
          <a:xfrm>
            <a:off x="3131840"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a:t>Séminaire </a:t>
            </a:r>
            <a:r>
              <a:rPr lang="fr-FR" dirty="0" err="1"/>
              <a:t>SPhN</a:t>
            </a:r>
            <a:r>
              <a:rPr lang="fr-FR" dirty="0"/>
              <a:t> – Orme des merisiers, le 26 avril 2013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2</a:t>
            </a:fld>
            <a:endParaRPr lang="fr-FR" sz="1600" dirty="0"/>
          </a:p>
        </p:txBody>
      </p:sp>
      <p:sp>
        <p:nvSpPr>
          <p:cNvPr id="8" name="ZoneTexte 7"/>
          <p:cNvSpPr txBox="1"/>
          <p:nvPr/>
        </p:nvSpPr>
        <p:spPr>
          <a:xfrm>
            <a:off x="1115616" y="2132856"/>
            <a:ext cx="7486345" cy="2677656"/>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FF000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l’ANCRE</a:t>
            </a:r>
            <a:endParaRPr lang="fr-FR" sz="2800" b="1" dirty="0">
              <a:solidFill>
                <a:srgbClr val="0070C0"/>
              </a:solidFill>
              <a:latin typeface="Comic Sans MS" pitchFamily="66" charset="0"/>
            </a:endParaRPr>
          </a:p>
        </p:txBody>
      </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412001" y="152703"/>
            <a:ext cx="6579360" cy="612321"/>
          </a:xfrm>
        </p:spPr>
        <p:txBody>
          <a:bodyPr/>
          <a:lstStyle/>
          <a:p>
            <a:r>
              <a:rPr lang="fr-FR" sz="3300"/>
              <a:t>Le Nucléaire aujourd’hui</a:t>
            </a:r>
          </a:p>
        </p:txBody>
      </p:sp>
      <p:grpSp>
        <p:nvGrpSpPr>
          <p:cNvPr id="2" name="Groupe 1"/>
          <p:cNvGrpSpPr/>
          <p:nvPr/>
        </p:nvGrpSpPr>
        <p:grpSpPr>
          <a:xfrm>
            <a:off x="0" y="1341314"/>
            <a:ext cx="9144000" cy="4789714"/>
            <a:chOff x="0" y="1341314"/>
            <a:chExt cx="9144000" cy="4789714"/>
          </a:xfrm>
        </p:grpSpPr>
        <p:pic>
          <p:nvPicPr>
            <p:cNvPr id="26628" name="Picture 6" descr="Image:Carte du monde vierge (Allemagnes séparées).sv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1701694"/>
              <a:ext cx="9144000" cy="44293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9" name="AutoShape 7"/>
            <p:cNvSpPr>
              <a:spLocks noChangeAspect="1" noChangeArrowheads="1"/>
            </p:cNvSpPr>
            <p:nvPr/>
          </p:nvSpPr>
          <p:spPr bwMode="auto">
            <a:xfrm rot="16200000">
              <a:off x="3851273" y="2492308"/>
              <a:ext cx="144470" cy="144464"/>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a:t>9</a:t>
              </a:r>
            </a:p>
          </p:txBody>
        </p:sp>
        <p:sp>
          <p:nvSpPr>
            <p:cNvPr id="26630" name="Text Box 8"/>
            <p:cNvSpPr txBox="1">
              <a:spLocks noChangeArrowheads="1"/>
            </p:cNvSpPr>
            <p:nvPr/>
          </p:nvSpPr>
          <p:spPr bwMode="auto">
            <a:xfrm>
              <a:off x="1908175" y="5373755"/>
              <a:ext cx="10810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Argentine</a:t>
              </a:r>
            </a:p>
          </p:txBody>
        </p:sp>
        <p:sp>
          <p:nvSpPr>
            <p:cNvPr id="26631" name="Text Box 9"/>
            <p:cNvSpPr txBox="1">
              <a:spLocks noChangeArrowheads="1"/>
            </p:cNvSpPr>
            <p:nvPr/>
          </p:nvSpPr>
          <p:spPr bwMode="auto">
            <a:xfrm>
              <a:off x="2411413" y="4437085"/>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Brésil</a:t>
              </a:r>
            </a:p>
          </p:txBody>
        </p:sp>
        <p:sp>
          <p:nvSpPr>
            <p:cNvPr id="26632" name="Text Box 10"/>
            <p:cNvSpPr txBox="1">
              <a:spLocks noChangeArrowheads="1"/>
            </p:cNvSpPr>
            <p:nvPr/>
          </p:nvSpPr>
          <p:spPr bwMode="auto">
            <a:xfrm>
              <a:off x="1258888" y="2204955"/>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Canada</a:t>
              </a:r>
            </a:p>
          </p:txBody>
        </p:sp>
        <p:sp>
          <p:nvSpPr>
            <p:cNvPr id="26633" name="Text Box 11"/>
            <p:cNvSpPr txBox="1">
              <a:spLocks noChangeArrowheads="1"/>
            </p:cNvSpPr>
            <p:nvPr/>
          </p:nvSpPr>
          <p:spPr bwMode="auto">
            <a:xfrm>
              <a:off x="6156325" y="2997155"/>
              <a:ext cx="5762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Chine</a:t>
              </a:r>
            </a:p>
          </p:txBody>
        </p:sp>
        <p:sp>
          <p:nvSpPr>
            <p:cNvPr id="26634" name="Text Box 12"/>
            <p:cNvSpPr txBox="1">
              <a:spLocks noChangeArrowheads="1"/>
            </p:cNvSpPr>
            <p:nvPr/>
          </p:nvSpPr>
          <p:spPr bwMode="auto">
            <a:xfrm>
              <a:off x="3059113" y="2060486"/>
              <a:ext cx="6477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Belgique</a:t>
              </a:r>
            </a:p>
          </p:txBody>
        </p:sp>
        <p:sp>
          <p:nvSpPr>
            <p:cNvPr id="26635" name="Text Box 13"/>
            <p:cNvSpPr txBox="1">
              <a:spLocks noChangeArrowheads="1"/>
            </p:cNvSpPr>
            <p:nvPr/>
          </p:nvSpPr>
          <p:spPr bwMode="auto">
            <a:xfrm>
              <a:off x="4356100" y="2133514"/>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Finlande</a:t>
              </a:r>
            </a:p>
          </p:txBody>
        </p:sp>
        <p:sp>
          <p:nvSpPr>
            <p:cNvPr id="26636" name="Text Box 14"/>
            <p:cNvSpPr txBox="1">
              <a:spLocks noChangeArrowheads="1"/>
            </p:cNvSpPr>
            <p:nvPr/>
          </p:nvSpPr>
          <p:spPr bwMode="auto">
            <a:xfrm>
              <a:off x="3276600" y="1917604"/>
              <a:ext cx="7921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Allemagne</a:t>
              </a:r>
            </a:p>
          </p:txBody>
        </p:sp>
        <p:sp>
          <p:nvSpPr>
            <p:cNvPr id="26637" name="Text Box 15"/>
            <p:cNvSpPr txBox="1">
              <a:spLocks noChangeArrowheads="1"/>
            </p:cNvSpPr>
            <p:nvPr/>
          </p:nvSpPr>
          <p:spPr bwMode="auto">
            <a:xfrm>
              <a:off x="5724525" y="3644885"/>
              <a:ext cx="4318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Inde</a:t>
              </a:r>
            </a:p>
          </p:txBody>
        </p:sp>
        <p:sp>
          <p:nvSpPr>
            <p:cNvPr id="26638" name="Text Box 16"/>
            <p:cNvSpPr txBox="1">
              <a:spLocks noChangeArrowheads="1"/>
            </p:cNvSpPr>
            <p:nvPr/>
          </p:nvSpPr>
          <p:spPr bwMode="auto">
            <a:xfrm>
              <a:off x="7308850" y="3213065"/>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Japon</a:t>
              </a:r>
            </a:p>
          </p:txBody>
        </p:sp>
        <p:sp>
          <p:nvSpPr>
            <p:cNvPr id="26639" name="Text Box 17"/>
            <p:cNvSpPr txBox="1">
              <a:spLocks noChangeArrowheads="1"/>
            </p:cNvSpPr>
            <p:nvPr/>
          </p:nvSpPr>
          <p:spPr bwMode="auto">
            <a:xfrm>
              <a:off x="6588125" y="2636775"/>
              <a:ext cx="9350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Corée du Sud</a:t>
              </a:r>
            </a:p>
          </p:txBody>
        </p:sp>
        <p:sp>
          <p:nvSpPr>
            <p:cNvPr id="26640" name="Text Box 18"/>
            <p:cNvSpPr txBox="1">
              <a:spLocks noChangeArrowheads="1"/>
            </p:cNvSpPr>
            <p:nvPr/>
          </p:nvSpPr>
          <p:spPr bwMode="auto">
            <a:xfrm>
              <a:off x="250825" y="3357534"/>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Mexique</a:t>
              </a:r>
            </a:p>
          </p:txBody>
        </p:sp>
        <p:sp>
          <p:nvSpPr>
            <p:cNvPr id="26641" name="Text Box 19"/>
            <p:cNvSpPr txBox="1">
              <a:spLocks noChangeArrowheads="1"/>
            </p:cNvSpPr>
            <p:nvPr/>
          </p:nvSpPr>
          <p:spPr bwMode="auto">
            <a:xfrm>
              <a:off x="6011863" y="2204955"/>
              <a:ext cx="6477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Russie</a:t>
              </a:r>
            </a:p>
          </p:txBody>
        </p:sp>
        <p:sp>
          <p:nvSpPr>
            <p:cNvPr id="26642" name="Text Box 20"/>
            <p:cNvSpPr txBox="1">
              <a:spLocks noChangeArrowheads="1"/>
            </p:cNvSpPr>
            <p:nvPr/>
          </p:nvSpPr>
          <p:spPr bwMode="auto">
            <a:xfrm>
              <a:off x="4356100" y="5084816"/>
              <a:ext cx="10080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Afrique du Sud</a:t>
              </a:r>
            </a:p>
          </p:txBody>
        </p:sp>
        <p:sp>
          <p:nvSpPr>
            <p:cNvPr id="26643" name="Text Box 21"/>
            <p:cNvSpPr txBox="1">
              <a:spLocks noChangeArrowheads="1"/>
            </p:cNvSpPr>
            <p:nvPr/>
          </p:nvSpPr>
          <p:spPr bwMode="auto">
            <a:xfrm>
              <a:off x="2987675" y="2852685"/>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Espagne</a:t>
              </a:r>
            </a:p>
          </p:txBody>
        </p:sp>
        <p:sp>
          <p:nvSpPr>
            <p:cNvPr id="26644" name="Text Box 22"/>
            <p:cNvSpPr txBox="1">
              <a:spLocks noChangeArrowheads="1"/>
            </p:cNvSpPr>
            <p:nvPr/>
          </p:nvSpPr>
          <p:spPr bwMode="auto">
            <a:xfrm>
              <a:off x="1331913" y="2925714"/>
              <a:ext cx="8636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Etats-Unis</a:t>
              </a:r>
            </a:p>
          </p:txBody>
        </p:sp>
        <p:sp>
          <p:nvSpPr>
            <p:cNvPr id="26645" name="Text Box 23"/>
            <p:cNvSpPr txBox="1">
              <a:spLocks noChangeArrowheads="1"/>
            </p:cNvSpPr>
            <p:nvPr/>
          </p:nvSpPr>
          <p:spPr bwMode="auto">
            <a:xfrm>
              <a:off x="2627313" y="2276396"/>
              <a:ext cx="863600" cy="2222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Royaume-Uni</a:t>
              </a:r>
            </a:p>
          </p:txBody>
        </p:sp>
        <p:sp>
          <p:nvSpPr>
            <p:cNvPr id="26646" name="Text Box 24"/>
            <p:cNvSpPr txBox="1">
              <a:spLocks noChangeArrowheads="1"/>
            </p:cNvSpPr>
            <p:nvPr/>
          </p:nvSpPr>
          <p:spPr bwMode="auto">
            <a:xfrm>
              <a:off x="3851274" y="1989045"/>
              <a:ext cx="576263" cy="222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dirty="0"/>
                <a:t>Suède</a:t>
              </a:r>
            </a:p>
          </p:txBody>
        </p:sp>
        <p:sp>
          <p:nvSpPr>
            <p:cNvPr id="26647" name="Text Box 25"/>
            <p:cNvSpPr txBox="1">
              <a:spLocks noChangeArrowheads="1"/>
            </p:cNvSpPr>
            <p:nvPr/>
          </p:nvSpPr>
          <p:spPr bwMode="auto">
            <a:xfrm>
              <a:off x="3635375" y="2781245"/>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Suisse</a:t>
              </a:r>
            </a:p>
          </p:txBody>
        </p:sp>
        <p:sp>
          <p:nvSpPr>
            <p:cNvPr id="26648" name="Oval 26"/>
            <p:cNvSpPr>
              <a:spLocks noChangeArrowheads="1"/>
            </p:cNvSpPr>
            <p:nvPr/>
          </p:nvSpPr>
          <p:spPr bwMode="auto">
            <a:xfrm>
              <a:off x="4284663" y="2492306"/>
              <a:ext cx="71438"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49" name="Text Box 27"/>
            <p:cNvSpPr txBox="1">
              <a:spLocks noChangeArrowheads="1"/>
            </p:cNvSpPr>
            <p:nvPr/>
          </p:nvSpPr>
          <p:spPr bwMode="auto">
            <a:xfrm>
              <a:off x="4284663" y="2349424"/>
              <a:ext cx="792162" cy="222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dirty="0"/>
                <a:t>Lituanie</a:t>
              </a:r>
            </a:p>
          </p:txBody>
        </p:sp>
        <p:sp>
          <p:nvSpPr>
            <p:cNvPr id="26650" name="Text Box 28"/>
            <p:cNvSpPr txBox="1">
              <a:spLocks noChangeArrowheads="1"/>
            </p:cNvSpPr>
            <p:nvPr/>
          </p:nvSpPr>
          <p:spPr bwMode="auto">
            <a:xfrm>
              <a:off x="4284663" y="2852685"/>
              <a:ext cx="7191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Bulgarie</a:t>
              </a:r>
            </a:p>
          </p:txBody>
        </p:sp>
        <p:sp>
          <p:nvSpPr>
            <p:cNvPr id="26651" name="Oval 29"/>
            <p:cNvSpPr>
              <a:spLocks noChangeArrowheads="1"/>
            </p:cNvSpPr>
            <p:nvPr/>
          </p:nvSpPr>
          <p:spPr bwMode="auto">
            <a:xfrm>
              <a:off x="4356100" y="2852685"/>
              <a:ext cx="71438"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2" name="Oval 30"/>
            <p:cNvSpPr>
              <a:spLocks noChangeArrowheads="1"/>
            </p:cNvSpPr>
            <p:nvPr/>
          </p:nvSpPr>
          <p:spPr bwMode="auto">
            <a:xfrm>
              <a:off x="4356100" y="2781245"/>
              <a:ext cx="71438"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3" name="Text Box 31"/>
            <p:cNvSpPr txBox="1">
              <a:spLocks noChangeArrowheads="1"/>
            </p:cNvSpPr>
            <p:nvPr/>
          </p:nvSpPr>
          <p:spPr bwMode="auto">
            <a:xfrm>
              <a:off x="4356100" y="2709804"/>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Roumanie</a:t>
              </a:r>
            </a:p>
          </p:txBody>
        </p:sp>
        <p:sp>
          <p:nvSpPr>
            <p:cNvPr id="26654" name="Oval 32"/>
            <p:cNvSpPr>
              <a:spLocks noChangeArrowheads="1"/>
            </p:cNvSpPr>
            <p:nvPr/>
          </p:nvSpPr>
          <p:spPr bwMode="auto">
            <a:xfrm flipV="1">
              <a:off x="4067175" y="2781245"/>
              <a:ext cx="73025" cy="71441"/>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5" name="Text Box 33"/>
            <p:cNvSpPr txBox="1">
              <a:spLocks noChangeArrowheads="1"/>
            </p:cNvSpPr>
            <p:nvPr/>
          </p:nvSpPr>
          <p:spPr bwMode="auto">
            <a:xfrm>
              <a:off x="3995738" y="2781245"/>
              <a:ext cx="7921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Slovénie</a:t>
              </a:r>
            </a:p>
          </p:txBody>
        </p:sp>
        <p:sp>
          <p:nvSpPr>
            <p:cNvPr id="26656" name="Line 34"/>
            <p:cNvSpPr>
              <a:spLocks noChangeShapeType="1"/>
            </p:cNvSpPr>
            <p:nvPr/>
          </p:nvSpPr>
          <p:spPr bwMode="auto">
            <a:xfrm>
              <a:off x="3708400" y="2060486"/>
              <a:ext cx="215900" cy="50484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26657" name="Oval 35"/>
            <p:cNvSpPr>
              <a:spLocks noChangeArrowheads="1"/>
            </p:cNvSpPr>
            <p:nvPr/>
          </p:nvSpPr>
          <p:spPr bwMode="auto">
            <a:xfrm>
              <a:off x="4211638" y="2636775"/>
              <a:ext cx="73025"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8" name="Text Box 36"/>
            <p:cNvSpPr txBox="1">
              <a:spLocks noChangeArrowheads="1"/>
            </p:cNvSpPr>
            <p:nvPr/>
          </p:nvSpPr>
          <p:spPr bwMode="auto">
            <a:xfrm>
              <a:off x="4211638" y="2565334"/>
              <a:ext cx="7191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Slovaquie</a:t>
              </a:r>
            </a:p>
          </p:txBody>
        </p:sp>
        <p:sp>
          <p:nvSpPr>
            <p:cNvPr id="26659" name="Text Box 37"/>
            <p:cNvSpPr txBox="1">
              <a:spLocks noChangeArrowheads="1"/>
            </p:cNvSpPr>
            <p:nvPr/>
          </p:nvSpPr>
          <p:spPr bwMode="auto">
            <a:xfrm>
              <a:off x="4211638" y="2636775"/>
              <a:ext cx="7191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Hongrie</a:t>
              </a:r>
            </a:p>
          </p:txBody>
        </p:sp>
        <p:sp>
          <p:nvSpPr>
            <p:cNvPr id="26660" name="Oval 38"/>
            <p:cNvSpPr>
              <a:spLocks noChangeArrowheads="1"/>
            </p:cNvSpPr>
            <p:nvPr/>
          </p:nvSpPr>
          <p:spPr bwMode="auto">
            <a:xfrm>
              <a:off x="4067175" y="2636775"/>
              <a:ext cx="73025"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61" name="Text Box 39"/>
            <p:cNvSpPr txBox="1">
              <a:spLocks noChangeArrowheads="1"/>
            </p:cNvSpPr>
            <p:nvPr/>
          </p:nvSpPr>
          <p:spPr bwMode="auto">
            <a:xfrm>
              <a:off x="3995738" y="2492306"/>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Tchéquie</a:t>
              </a:r>
            </a:p>
          </p:txBody>
        </p:sp>
        <p:sp>
          <p:nvSpPr>
            <p:cNvPr id="26662" name="Oval 40"/>
            <p:cNvSpPr>
              <a:spLocks noChangeArrowheads="1"/>
            </p:cNvSpPr>
            <p:nvPr/>
          </p:nvSpPr>
          <p:spPr bwMode="auto">
            <a:xfrm>
              <a:off x="4859338" y="2925714"/>
              <a:ext cx="73025" cy="71441"/>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63" name="Text Box 41"/>
            <p:cNvSpPr txBox="1">
              <a:spLocks noChangeArrowheads="1"/>
            </p:cNvSpPr>
            <p:nvPr/>
          </p:nvSpPr>
          <p:spPr bwMode="auto">
            <a:xfrm>
              <a:off x="4859338" y="2852685"/>
              <a:ext cx="6477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Arménie</a:t>
              </a:r>
            </a:p>
          </p:txBody>
        </p:sp>
        <p:sp>
          <p:nvSpPr>
            <p:cNvPr id="26664" name="Text Box 42"/>
            <p:cNvSpPr txBox="1">
              <a:spLocks noChangeArrowheads="1"/>
            </p:cNvSpPr>
            <p:nvPr/>
          </p:nvSpPr>
          <p:spPr bwMode="auto">
            <a:xfrm>
              <a:off x="4787900" y="3213065"/>
              <a:ext cx="7921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Pakistan</a:t>
              </a:r>
            </a:p>
          </p:txBody>
        </p:sp>
        <p:sp>
          <p:nvSpPr>
            <p:cNvPr id="26665" name="Oval 43"/>
            <p:cNvSpPr>
              <a:spLocks noChangeArrowheads="1"/>
            </p:cNvSpPr>
            <p:nvPr/>
          </p:nvSpPr>
          <p:spPr bwMode="auto">
            <a:xfrm>
              <a:off x="3995738" y="2492306"/>
              <a:ext cx="73025" cy="71441"/>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66" name="Text Box 44"/>
            <p:cNvSpPr txBox="1">
              <a:spLocks noChangeArrowheads="1"/>
            </p:cNvSpPr>
            <p:nvPr/>
          </p:nvSpPr>
          <p:spPr bwMode="auto">
            <a:xfrm>
              <a:off x="3779838" y="2349424"/>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Pays Bas</a:t>
              </a:r>
            </a:p>
          </p:txBody>
        </p:sp>
        <p:sp>
          <p:nvSpPr>
            <p:cNvPr id="26667" name="AutoShape 45"/>
            <p:cNvSpPr>
              <a:spLocks noChangeAspect="1" noChangeArrowheads="1"/>
            </p:cNvSpPr>
            <p:nvPr/>
          </p:nvSpPr>
          <p:spPr bwMode="auto">
            <a:xfrm rot="16200000">
              <a:off x="3563934" y="2925717"/>
              <a:ext cx="144469" cy="144463"/>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7</a:t>
              </a:r>
              <a:endParaRPr lang="fr-FR" sz="800" dirty="0"/>
            </a:p>
          </p:txBody>
        </p:sp>
        <p:sp>
          <p:nvSpPr>
            <p:cNvPr id="26668" name="AutoShape 46"/>
            <p:cNvSpPr>
              <a:spLocks noChangeAspect="1" noChangeArrowheads="1"/>
            </p:cNvSpPr>
            <p:nvPr/>
          </p:nvSpPr>
          <p:spPr bwMode="auto">
            <a:xfrm rot="16200000">
              <a:off x="827075" y="2636787"/>
              <a:ext cx="517549" cy="51752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103</a:t>
              </a:r>
              <a:endParaRPr lang="fr-FR" sz="800" dirty="0"/>
            </a:p>
          </p:txBody>
        </p:sp>
        <p:sp>
          <p:nvSpPr>
            <p:cNvPr id="26669" name="AutoShape 47"/>
            <p:cNvSpPr>
              <a:spLocks noChangeAspect="1" noChangeArrowheads="1"/>
            </p:cNvSpPr>
            <p:nvPr/>
          </p:nvSpPr>
          <p:spPr bwMode="auto">
            <a:xfrm rot="16200000">
              <a:off x="1042982" y="2204960"/>
              <a:ext cx="215910" cy="215900"/>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19</a:t>
              </a:r>
              <a:endParaRPr lang="fr-FR" sz="800" dirty="0"/>
            </a:p>
          </p:txBody>
        </p:sp>
        <p:sp>
          <p:nvSpPr>
            <p:cNvPr id="26670" name="AutoShape 48"/>
            <p:cNvSpPr>
              <a:spLocks noChangeAspect="1" noChangeArrowheads="1"/>
            </p:cNvSpPr>
            <p:nvPr/>
          </p:nvSpPr>
          <p:spPr bwMode="auto">
            <a:xfrm rot="16200000">
              <a:off x="900111" y="3428977"/>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1" name="AutoShape 49"/>
            <p:cNvSpPr>
              <a:spLocks noChangeAspect="1" noChangeArrowheads="1"/>
            </p:cNvSpPr>
            <p:nvPr/>
          </p:nvSpPr>
          <p:spPr bwMode="auto">
            <a:xfrm rot="16200000">
              <a:off x="2051048" y="5300728"/>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2" name="AutoShape 50"/>
            <p:cNvSpPr>
              <a:spLocks noChangeAspect="1" noChangeArrowheads="1"/>
            </p:cNvSpPr>
            <p:nvPr/>
          </p:nvSpPr>
          <p:spPr bwMode="auto">
            <a:xfrm rot="16200000">
              <a:off x="2339973" y="4510116"/>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3" name="AutoShape 51"/>
            <p:cNvSpPr>
              <a:spLocks noChangeAspect="1" noChangeArrowheads="1"/>
            </p:cNvSpPr>
            <p:nvPr/>
          </p:nvSpPr>
          <p:spPr bwMode="auto">
            <a:xfrm rot="16200000">
              <a:off x="4356098" y="5084818"/>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4" name="AutoShape 52"/>
            <p:cNvSpPr>
              <a:spLocks noChangeAspect="1" noChangeArrowheads="1"/>
            </p:cNvSpPr>
            <p:nvPr/>
          </p:nvSpPr>
          <p:spPr bwMode="auto">
            <a:xfrm rot="16200000">
              <a:off x="5508623" y="3284508"/>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5" name="AutoShape 53"/>
            <p:cNvSpPr>
              <a:spLocks noChangeAspect="1" noChangeArrowheads="1"/>
            </p:cNvSpPr>
            <p:nvPr/>
          </p:nvSpPr>
          <p:spPr bwMode="auto">
            <a:xfrm rot="16200000">
              <a:off x="5795958" y="3428980"/>
              <a:ext cx="215910" cy="215901"/>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20</a:t>
              </a:r>
              <a:endParaRPr lang="fr-FR" sz="800" dirty="0"/>
            </a:p>
          </p:txBody>
        </p:sp>
        <p:sp>
          <p:nvSpPr>
            <p:cNvPr id="26676" name="AutoShape 54"/>
            <p:cNvSpPr>
              <a:spLocks noChangeAspect="1" noChangeArrowheads="1"/>
            </p:cNvSpPr>
            <p:nvPr/>
          </p:nvSpPr>
          <p:spPr bwMode="auto">
            <a:xfrm rot="16200000">
              <a:off x="6948481" y="2852691"/>
              <a:ext cx="256393" cy="256382"/>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23</a:t>
              </a:r>
              <a:endParaRPr lang="fr-FR" sz="800" dirty="0"/>
            </a:p>
          </p:txBody>
        </p:sp>
        <p:sp>
          <p:nvSpPr>
            <p:cNvPr id="26677" name="AutoShape 55"/>
            <p:cNvSpPr>
              <a:spLocks noChangeAspect="1" noChangeArrowheads="1"/>
            </p:cNvSpPr>
            <p:nvPr/>
          </p:nvSpPr>
          <p:spPr bwMode="auto">
            <a:xfrm rot="16200000">
              <a:off x="6516682" y="3141628"/>
              <a:ext cx="215911" cy="215901"/>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17</a:t>
              </a:r>
              <a:endParaRPr lang="fr-FR" sz="800" dirty="0"/>
            </a:p>
          </p:txBody>
        </p:sp>
        <p:sp>
          <p:nvSpPr>
            <p:cNvPr id="26678" name="AutoShape 56"/>
            <p:cNvSpPr>
              <a:spLocks noChangeAspect="1" noChangeArrowheads="1"/>
            </p:cNvSpPr>
            <p:nvPr/>
          </p:nvSpPr>
          <p:spPr bwMode="auto">
            <a:xfrm rot="16200000">
              <a:off x="5795956" y="2133520"/>
              <a:ext cx="269888" cy="26987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33</a:t>
              </a:r>
              <a:endParaRPr lang="fr-FR" sz="800" dirty="0"/>
            </a:p>
          </p:txBody>
        </p:sp>
        <p:sp>
          <p:nvSpPr>
            <p:cNvPr id="26679" name="AutoShape 57"/>
            <p:cNvSpPr>
              <a:spLocks noChangeAspect="1" noChangeArrowheads="1"/>
            </p:cNvSpPr>
            <p:nvPr/>
          </p:nvSpPr>
          <p:spPr bwMode="auto">
            <a:xfrm rot="16200000">
              <a:off x="7235818" y="2852691"/>
              <a:ext cx="301639" cy="30162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50</a:t>
              </a:r>
              <a:endParaRPr lang="fr-FR" sz="800" dirty="0"/>
            </a:p>
          </p:txBody>
        </p:sp>
        <p:sp>
          <p:nvSpPr>
            <p:cNvPr id="26680" name="AutoShape 58"/>
            <p:cNvSpPr>
              <a:spLocks noChangeAspect="1" noChangeArrowheads="1"/>
            </p:cNvSpPr>
            <p:nvPr/>
          </p:nvSpPr>
          <p:spPr bwMode="auto">
            <a:xfrm rot="16200000">
              <a:off x="3419465" y="2420875"/>
              <a:ext cx="425470" cy="425450"/>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58</a:t>
              </a:r>
            </a:p>
          </p:txBody>
        </p:sp>
        <p:sp>
          <p:nvSpPr>
            <p:cNvPr id="26681" name="Text Box 59"/>
            <p:cNvSpPr txBox="1">
              <a:spLocks noChangeArrowheads="1"/>
            </p:cNvSpPr>
            <p:nvPr/>
          </p:nvSpPr>
          <p:spPr bwMode="auto">
            <a:xfrm>
              <a:off x="2916238" y="2565334"/>
              <a:ext cx="5762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France</a:t>
              </a:r>
            </a:p>
          </p:txBody>
        </p:sp>
        <p:sp>
          <p:nvSpPr>
            <p:cNvPr id="26682" name="AutoShape 60"/>
            <p:cNvSpPr>
              <a:spLocks noChangeAspect="1" noChangeArrowheads="1"/>
            </p:cNvSpPr>
            <p:nvPr/>
          </p:nvSpPr>
          <p:spPr bwMode="auto">
            <a:xfrm rot="16200000">
              <a:off x="3419470" y="2276401"/>
              <a:ext cx="212734" cy="212724"/>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16</a:t>
              </a:r>
              <a:endParaRPr lang="fr-FR" sz="800" dirty="0"/>
            </a:p>
          </p:txBody>
        </p:sp>
        <p:sp>
          <p:nvSpPr>
            <p:cNvPr id="26683" name="AutoShape 61"/>
            <p:cNvSpPr>
              <a:spLocks noChangeAspect="1" noChangeArrowheads="1"/>
            </p:cNvSpPr>
            <p:nvPr/>
          </p:nvSpPr>
          <p:spPr bwMode="auto">
            <a:xfrm rot="16200000">
              <a:off x="3779834" y="2565338"/>
              <a:ext cx="133356" cy="133350"/>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7</a:t>
              </a:r>
            </a:p>
          </p:txBody>
        </p:sp>
        <p:sp>
          <p:nvSpPr>
            <p:cNvPr id="26684" name="AutoShape 62"/>
            <p:cNvSpPr>
              <a:spLocks noChangeAspect="1" noChangeArrowheads="1"/>
            </p:cNvSpPr>
            <p:nvPr/>
          </p:nvSpPr>
          <p:spPr bwMode="auto">
            <a:xfrm rot="16200000">
              <a:off x="4067171" y="2204959"/>
              <a:ext cx="161933" cy="16192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10</a:t>
              </a:r>
            </a:p>
          </p:txBody>
        </p:sp>
        <p:sp>
          <p:nvSpPr>
            <p:cNvPr id="26685" name="AutoShape 63"/>
            <p:cNvSpPr>
              <a:spLocks noChangeAspect="1" noChangeArrowheads="1"/>
            </p:cNvSpPr>
            <p:nvPr/>
          </p:nvSpPr>
          <p:spPr bwMode="auto">
            <a:xfrm rot="16200000">
              <a:off x="4284660" y="2204957"/>
              <a:ext cx="100017" cy="100013"/>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4</a:t>
              </a:r>
            </a:p>
          </p:txBody>
        </p:sp>
        <p:sp>
          <p:nvSpPr>
            <p:cNvPr id="26686" name="AutoShape 64"/>
            <p:cNvSpPr>
              <a:spLocks noChangeAspect="1" noChangeArrowheads="1"/>
            </p:cNvSpPr>
            <p:nvPr/>
          </p:nvSpPr>
          <p:spPr bwMode="auto">
            <a:xfrm rot="16200000">
              <a:off x="3924297" y="2709806"/>
              <a:ext cx="115893" cy="11588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5</a:t>
              </a:r>
            </a:p>
          </p:txBody>
        </p:sp>
        <p:sp>
          <p:nvSpPr>
            <p:cNvPr id="26687" name="Line 65"/>
            <p:cNvSpPr>
              <a:spLocks noChangeShapeType="1"/>
            </p:cNvSpPr>
            <p:nvPr/>
          </p:nvSpPr>
          <p:spPr bwMode="auto">
            <a:xfrm>
              <a:off x="3492500" y="2204955"/>
              <a:ext cx="287338" cy="3603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26688" name="Text Box 66"/>
            <p:cNvSpPr txBox="1">
              <a:spLocks noChangeArrowheads="1"/>
            </p:cNvSpPr>
            <p:nvPr/>
          </p:nvSpPr>
          <p:spPr bwMode="auto">
            <a:xfrm>
              <a:off x="3779838" y="5661106"/>
              <a:ext cx="3112782" cy="3767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0"/>
                </a:spcBef>
                <a:buClrTx/>
                <a:buSzTx/>
                <a:buFontTx/>
                <a:buNone/>
              </a:pPr>
              <a:r>
                <a:rPr lang="en-US" sz="1800" dirty="0"/>
                <a:t>Total = </a:t>
              </a:r>
              <a:r>
                <a:rPr lang="en-US" sz="1800" dirty="0" smtClean="0"/>
                <a:t>435 </a:t>
              </a:r>
              <a:r>
                <a:rPr lang="en-US" sz="1800" dirty="0" err="1" smtClean="0"/>
                <a:t>unités</a:t>
              </a:r>
              <a:r>
                <a:rPr lang="en-US" sz="1800" dirty="0" smtClean="0"/>
                <a:t>, 374 </a:t>
              </a:r>
              <a:r>
                <a:rPr lang="en-US" sz="1800" dirty="0" err="1" smtClean="0"/>
                <a:t>GWe</a:t>
              </a:r>
              <a:endParaRPr lang="en-US" sz="1800" dirty="0"/>
            </a:p>
          </p:txBody>
        </p:sp>
        <p:sp>
          <p:nvSpPr>
            <p:cNvPr id="26689" name="Text Box 67"/>
            <p:cNvSpPr txBox="1">
              <a:spLocks noChangeArrowheads="1"/>
            </p:cNvSpPr>
            <p:nvPr/>
          </p:nvSpPr>
          <p:spPr bwMode="auto">
            <a:xfrm>
              <a:off x="1692275" y="1341314"/>
              <a:ext cx="5816600" cy="3762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0"/>
                </a:spcBef>
                <a:buClrTx/>
                <a:buSzTx/>
                <a:buFontTx/>
                <a:buNone/>
              </a:pPr>
              <a:r>
                <a:rPr lang="en-US" sz="1800" dirty="0"/>
                <a:t>Carte des </a:t>
              </a:r>
              <a:r>
                <a:rPr lang="en-US" sz="1800" dirty="0" err="1"/>
                <a:t>réacteurs</a:t>
              </a:r>
              <a:r>
                <a:rPr lang="en-US" sz="1800" dirty="0"/>
                <a:t> </a:t>
              </a:r>
              <a:r>
                <a:rPr lang="en-US" sz="1800" dirty="0" err="1"/>
                <a:t>nucléaires</a:t>
              </a:r>
              <a:r>
                <a:rPr lang="en-US" sz="1800" dirty="0"/>
                <a:t> </a:t>
              </a:r>
              <a:r>
                <a:rPr lang="en-US" sz="1800" dirty="0" err="1"/>
                <a:t>dans</a:t>
              </a:r>
              <a:r>
                <a:rPr lang="en-US" sz="1800" dirty="0"/>
                <a:t> le monde en </a:t>
              </a:r>
              <a:r>
                <a:rPr lang="en-US" sz="1800" dirty="0" smtClean="0"/>
                <a:t>2013</a:t>
              </a:r>
              <a:endParaRPr lang="en-US" sz="1800" dirty="0"/>
            </a:p>
          </p:txBody>
        </p:sp>
        <p:sp>
          <p:nvSpPr>
            <p:cNvPr id="26690" name="AutoShape 68"/>
            <p:cNvSpPr>
              <a:spLocks noChangeAspect="1" noChangeArrowheads="1"/>
            </p:cNvSpPr>
            <p:nvPr/>
          </p:nvSpPr>
          <p:spPr bwMode="auto">
            <a:xfrm rot="16200000">
              <a:off x="4211635" y="2709806"/>
              <a:ext cx="100017" cy="100013"/>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4</a:t>
              </a:r>
            </a:p>
          </p:txBody>
        </p:sp>
        <p:sp>
          <p:nvSpPr>
            <p:cNvPr id="26691" name="AutoShape 69"/>
            <p:cNvSpPr>
              <a:spLocks noChangeAspect="1" noChangeArrowheads="1"/>
            </p:cNvSpPr>
            <p:nvPr/>
          </p:nvSpPr>
          <p:spPr bwMode="auto">
            <a:xfrm rot="16200000">
              <a:off x="4571995" y="2492311"/>
              <a:ext cx="198447" cy="198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a:t>15</a:t>
              </a:r>
            </a:p>
          </p:txBody>
        </p:sp>
        <p:sp>
          <p:nvSpPr>
            <p:cNvPr id="26692" name="Text Box 70"/>
            <p:cNvSpPr txBox="1">
              <a:spLocks noChangeArrowheads="1"/>
            </p:cNvSpPr>
            <p:nvPr/>
          </p:nvSpPr>
          <p:spPr bwMode="auto">
            <a:xfrm>
              <a:off x="4716463" y="2492306"/>
              <a:ext cx="5762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Ukraine</a:t>
              </a:r>
            </a:p>
          </p:txBody>
        </p:sp>
      </p:grpSp>
    </p:spTree>
    <p:extLst>
      <p:ext uri="{BB962C8B-B14F-4D97-AF65-F5344CB8AC3E}">
        <p14:creationId xmlns:p14="http://schemas.microsoft.com/office/powerpoint/2010/main" xmlns="" val="3920000920"/>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20"/>
          <p:cNvSpPr>
            <a:spLocks noChangeArrowheads="1"/>
          </p:cNvSpPr>
          <p:nvPr/>
        </p:nvSpPr>
        <p:spPr bwMode="auto">
          <a:xfrm>
            <a:off x="395536" y="5911548"/>
            <a:ext cx="8352928" cy="503465"/>
          </a:xfrm>
          <a:prstGeom prst="rect">
            <a:avLst/>
          </a:prstGeom>
          <a:solidFill>
            <a:srgbClr val="CCFFFF"/>
          </a:solidFill>
          <a:ln w="38100">
            <a:solidFill>
              <a:srgbClr val="FF0000"/>
            </a:solidFill>
            <a:miter lim="800000"/>
            <a:headEnd/>
            <a:tailEnd/>
          </a:ln>
        </p:spPr>
        <p:txBody>
          <a:bodyPr wrap="none" lIns="91429" tIns="45714" rIns="91429" bIns="45714" anchor="ctr"/>
          <a:lstStyle/>
          <a:p>
            <a:pPr defTabSz="914257"/>
            <a:r>
              <a:rPr lang="fr-FR" i="1" dirty="0">
                <a:latin typeface="Comic Sans MS" pitchFamily="66" charset="0"/>
              </a:rPr>
              <a:t>Production annuelle d’électricité nucléaire = </a:t>
            </a:r>
            <a:r>
              <a:rPr lang="fr-FR" i="1" dirty="0" smtClean="0">
                <a:latin typeface="Comic Sans MS" pitchFamily="66" charset="0"/>
              </a:rPr>
              <a:t>2650 </a:t>
            </a:r>
            <a:r>
              <a:rPr lang="fr-FR" i="1" dirty="0">
                <a:latin typeface="Comic Sans MS" pitchFamily="66" charset="0"/>
              </a:rPr>
              <a:t>TWh</a:t>
            </a:r>
          </a:p>
        </p:txBody>
      </p:sp>
      <p:sp>
        <p:nvSpPr>
          <p:cNvPr id="27651" name="Rectangle 423"/>
          <p:cNvSpPr>
            <a:spLocks noGrp="1" noChangeArrowheads="1"/>
          </p:cNvSpPr>
          <p:nvPr>
            <p:ph type="title"/>
          </p:nvPr>
        </p:nvSpPr>
        <p:spPr>
          <a:xfrm>
            <a:off x="1691680" y="131536"/>
            <a:ext cx="6579360" cy="612321"/>
          </a:xfrm>
          <a:noFill/>
        </p:spPr>
        <p:txBody>
          <a:bodyPr/>
          <a:lstStyle/>
          <a:p>
            <a:r>
              <a:rPr lang="fr-FR" sz="3300" dirty="0"/>
              <a:t>Le Nucléaire aujourd’hui</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25" y="617538"/>
            <a:ext cx="9124950" cy="562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2090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6880" y="1143000"/>
            <a:ext cx="8997120" cy="4582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5" name="Rectangle 6"/>
          <p:cNvSpPr>
            <a:spLocks noGrp="1" noChangeArrowheads="1"/>
          </p:cNvSpPr>
          <p:nvPr>
            <p:ph type="title"/>
          </p:nvPr>
        </p:nvSpPr>
        <p:spPr>
          <a:xfrm>
            <a:off x="2412001" y="152703"/>
            <a:ext cx="6579360" cy="612321"/>
          </a:xfrm>
          <a:noFill/>
        </p:spPr>
        <p:txBody>
          <a:bodyPr/>
          <a:lstStyle/>
          <a:p>
            <a:r>
              <a:rPr lang="fr-FR" sz="3300"/>
              <a:t>Le Nucléaire aujourd’hui</a:t>
            </a:r>
          </a:p>
        </p:txBody>
      </p:sp>
    </p:spTree>
    <p:extLst>
      <p:ext uri="{BB962C8B-B14F-4D97-AF65-F5344CB8AC3E}">
        <p14:creationId xmlns:p14="http://schemas.microsoft.com/office/powerpoint/2010/main" xmlns="" val="310484679"/>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8"/>
          <p:cNvGrpSpPr>
            <a:grpSpLocks/>
          </p:cNvGrpSpPr>
          <p:nvPr/>
        </p:nvGrpSpPr>
        <p:grpSpPr bwMode="auto">
          <a:xfrm>
            <a:off x="972000" y="5911548"/>
            <a:ext cx="7920479" cy="503465"/>
            <a:chOff x="567" y="3385"/>
            <a:chExt cx="4490" cy="317"/>
          </a:xfrm>
        </p:grpSpPr>
        <p:sp>
          <p:nvSpPr>
            <p:cNvPr id="29704" name="Rectangle 6"/>
            <p:cNvSpPr>
              <a:spLocks noChangeArrowheads="1"/>
            </p:cNvSpPr>
            <p:nvPr/>
          </p:nvSpPr>
          <p:spPr bwMode="auto">
            <a:xfrm>
              <a:off x="1111" y="3385"/>
              <a:ext cx="3946" cy="317"/>
            </a:xfrm>
            <a:prstGeom prst="rect">
              <a:avLst/>
            </a:prstGeom>
            <a:solidFill>
              <a:srgbClr val="CCFFFF"/>
            </a:solidFill>
            <a:ln w="38100">
              <a:solidFill>
                <a:srgbClr val="FF0000"/>
              </a:solidFill>
              <a:miter lim="800000"/>
              <a:headEnd/>
              <a:tailEnd/>
            </a:ln>
          </p:spPr>
          <p:txBody>
            <a:bodyPr wrap="none" lIns="98746" tIns="49373" rIns="98746" bIns="49373" anchor="ctr"/>
            <a:lstStyle/>
            <a:p>
              <a:pPr defTabSz="914257"/>
              <a:r>
                <a:rPr lang="en-US" i="1">
                  <a:latin typeface="Comic Sans MS" pitchFamily="66" charset="0"/>
                </a:rPr>
                <a:t>Dominance des Réacteurs à Eau Pressurisée</a:t>
              </a:r>
            </a:p>
          </p:txBody>
        </p:sp>
        <p:sp>
          <p:nvSpPr>
            <p:cNvPr id="29705" name="Line 7"/>
            <p:cNvSpPr>
              <a:spLocks noChangeShapeType="1"/>
            </p:cNvSpPr>
            <p:nvPr/>
          </p:nvSpPr>
          <p:spPr bwMode="auto">
            <a:xfrm>
              <a:off x="567" y="3566"/>
              <a:ext cx="545" cy="0"/>
            </a:xfrm>
            <a:prstGeom prst="line">
              <a:avLst/>
            </a:prstGeom>
            <a:noFill/>
            <a:ln w="76200" cmpd="tri">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grpSp>
      <p:sp>
        <p:nvSpPr>
          <p:cNvPr id="29699" name="Rectangle 11"/>
          <p:cNvSpPr>
            <a:spLocks noChangeArrowheads="1"/>
          </p:cNvSpPr>
          <p:nvPr/>
        </p:nvSpPr>
        <p:spPr bwMode="auto">
          <a:xfrm>
            <a:off x="610561" y="2060727"/>
            <a:ext cx="2809440" cy="359833"/>
          </a:xfrm>
          <a:prstGeom prst="rect">
            <a:avLst/>
          </a:prstGeom>
          <a:solidFill>
            <a:srgbClr val="FFFF99"/>
          </a:solidFill>
          <a:ln w="25400">
            <a:solidFill>
              <a:srgbClr val="008000"/>
            </a:solidFill>
            <a:miter lim="800000"/>
            <a:headEnd/>
            <a:tailEnd/>
          </a:ln>
        </p:spPr>
        <p:txBody>
          <a:bodyPr wrap="none" lIns="91429" tIns="45714" rIns="91429" bIns="45714" anchor="ctr"/>
          <a:lstStyle/>
          <a:p>
            <a:pPr defTabSz="914257"/>
            <a:r>
              <a:rPr lang="en-US" b="1" i="1">
                <a:latin typeface="Times New Roman" pitchFamily="18" charset="0"/>
              </a:rPr>
              <a:t>En fonctionnement</a:t>
            </a:r>
          </a:p>
        </p:txBody>
      </p:sp>
      <p:sp>
        <p:nvSpPr>
          <p:cNvPr id="29700" name="Rectangle 12"/>
          <p:cNvSpPr>
            <a:spLocks noChangeArrowheads="1"/>
          </p:cNvSpPr>
          <p:nvPr/>
        </p:nvSpPr>
        <p:spPr bwMode="auto">
          <a:xfrm>
            <a:off x="6372000" y="1124857"/>
            <a:ext cx="2448000" cy="361346"/>
          </a:xfrm>
          <a:prstGeom prst="rect">
            <a:avLst/>
          </a:prstGeom>
          <a:solidFill>
            <a:srgbClr val="FFFF99"/>
          </a:solidFill>
          <a:ln w="25400">
            <a:solidFill>
              <a:srgbClr val="008000"/>
            </a:solidFill>
            <a:miter lim="800000"/>
            <a:headEnd/>
            <a:tailEnd/>
          </a:ln>
        </p:spPr>
        <p:txBody>
          <a:bodyPr wrap="none" lIns="91429" tIns="45714" rIns="91429" bIns="45714" anchor="ctr"/>
          <a:lstStyle/>
          <a:p>
            <a:pPr defTabSz="914257"/>
            <a:r>
              <a:rPr lang="en-US" b="1" i="1">
                <a:latin typeface="Times New Roman" pitchFamily="18" charset="0"/>
              </a:rPr>
              <a:t>En construction</a:t>
            </a:r>
          </a:p>
        </p:txBody>
      </p:sp>
      <p:pic>
        <p:nvPicPr>
          <p:cNvPr id="29701" name="Picture 14"/>
          <p:cNvPicPr>
            <a:picLocks noChangeAspect="1" noChangeArrowheads="1"/>
          </p:cNvPicPr>
          <p:nvPr/>
        </p:nvPicPr>
        <p:blipFill>
          <a:blip r:embed="rId3" cstate="print">
            <a:extLst>
              <a:ext uri="{28A0092B-C50C-407E-A947-70E740481C1C}">
                <a14:useLocalDpi xmlns:a14="http://schemas.microsoft.com/office/drawing/2010/main" xmlns="" val="0"/>
              </a:ext>
            </a:extLst>
          </a:blip>
          <a:srcRect l="6339" t="25049" r="2473" b="13643"/>
          <a:stretch>
            <a:fillRect/>
          </a:stretch>
        </p:blipFill>
        <p:spPr bwMode="auto">
          <a:xfrm>
            <a:off x="456480" y="2304143"/>
            <a:ext cx="7643520" cy="335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2" name="Picture 15"/>
          <p:cNvPicPr>
            <a:picLocks noChangeAspect="1" noChangeArrowheads="1"/>
          </p:cNvPicPr>
          <p:nvPr/>
        </p:nvPicPr>
        <p:blipFill>
          <a:blip r:embed="rId4" cstate="print">
            <a:extLst>
              <a:ext uri="{28A0092B-C50C-407E-A947-70E740481C1C}">
                <a14:useLocalDpi xmlns:a14="http://schemas.microsoft.com/office/drawing/2010/main" xmlns="" val="0"/>
              </a:ext>
            </a:extLst>
          </a:blip>
          <a:srcRect l="7051" t="8141" r="18857" b="13464"/>
          <a:stretch>
            <a:fillRect/>
          </a:stretch>
        </p:blipFill>
        <p:spPr bwMode="auto">
          <a:xfrm>
            <a:off x="4311360" y="616858"/>
            <a:ext cx="3104640" cy="2143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3" name="Rectangle 17"/>
          <p:cNvSpPr>
            <a:spLocks noGrp="1" noChangeArrowheads="1"/>
          </p:cNvSpPr>
          <p:nvPr>
            <p:ph type="title"/>
          </p:nvPr>
        </p:nvSpPr>
        <p:spPr>
          <a:xfrm>
            <a:off x="2240640" y="152703"/>
            <a:ext cx="6579360" cy="612321"/>
          </a:xfrm>
          <a:noFill/>
        </p:spPr>
        <p:txBody>
          <a:bodyPr/>
          <a:lstStyle/>
          <a:p>
            <a:r>
              <a:rPr lang="fr-FR" sz="3300"/>
              <a:t>Le Nucléaire aujourd’hui</a:t>
            </a:r>
          </a:p>
        </p:txBody>
      </p:sp>
    </p:spTree>
    <p:extLst>
      <p:ext uri="{BB962C8B-B14F-4D97-AF65-F5344CB8AC3E}">
        <p14:creationId xmlns:p14="http://schemas.microsoft.com/office/powerpoint/2010/main" xmlns="" val="171860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7</a:t>
            </a:fld>
            <a:endParaRPr lang="fr-FR" sz="1600" dirty="0"/>
          </a:p>
        </p:txBody>
      </p:sp>
      <p:sp>
        <p:nvSpPr>
          <p:cNvPr id="8" name="ZoneTexte 7"/>
          <p:cNvSpPr txBox="1"/>
          <p:nvPr/>
        </p:nvSpPr>
        <p:spPr>
          <a:xfrm>
            <a:off x="1115616" y="2132856"/>
            <a:ext cx="7486345" cy="2677656"/>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FF000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l’ANCRE</a:t>
            </a:r>
            <a:endParaRPr lang="fr-FR" sz="2800" b="1" dirty="0">
              <a:solidFill>
                <a:srgbClr val="0070C0"/>
              </a:solidFill>
              <a:latin typeface="Comic Sans MS" pitchFamily="66" charset="0"/>
            </a:endParaRPr>
          </a:p>
        </p:txBody>
      </p:sp>
    </p:spTree>
    <p:extLst>
      <p:ext uri="{BB962C8B-B14F-4D97-AF65-F5344CB8AC3E}">
        <p14:creationId xmlns:p14="http://schemas.microsoft.com/office/powerpoint/2010/main" xmlns="" val="1867106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07704" y="0"/>
            <a:ext cx="6336704" cy="908720"/>
          </a:xfrm>
        </p:spPr>
        <p:txBody>
          <a:bodyPr/>
          <a:lstStyle/>
          <a:p>
            <a:pPr algn="ctr"/>
            <a:r>
              <a:rPr lang="fr-FR" sz="3200" dirty="0" smtClean="0"/>
              <a:t>CONTENU ÉNERGÉTIQUE</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8</a:t>
            </a:fld>
            <a:endParaRPr lang="fr-FR" sz="1600" dirty="0"/>
          </a:p>
        </p:txBody>
      </p:sp>
      <p:pic>
        <p:nvPicPr>
          <p:cNvPr id="67586" name="Picture 2"/>
          <p:cNvPicPr>
            <a:picLocks noChangeAspect="1" noChangeArrowheads="1"/>
          </p:cNvPicPr>
          <p:nvPr/>
        </p:nvPicPr>
        <p:blipFill>
          <a:blip r:embed="rId3" cstate="print"/>
          <a:srcRect/>
          <a:stretch>
            <a:fillRect/>
          </a:stretch>
        </p:blipFill>
        <p:spPr bwMode="auto">
          <a:xfrm>
            <a:off x="899592" y="1052736"/>
            <a:ext cx="7921800" cy="51678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1680" y="0"/>
            <a:ext cx="7200800" cy="908720"/>
          </a:xfrm>
        </p:spPr>
        <p:txBody>
          <a:bodyPr/>
          <a:lstStyle/>
          <a:p>
            <a:pPr algn="ctr"/>
            <a:r>
              <a:rPr lang="fr-FR" sz="3200" dirty="0" smtClean="0"/>
              <a:t>ENERGIE Dans le monde</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9</a:t>
            </a:fld>
            <a:endParaRPr lang="fr-FR" sz="1600" dirty="0"/>
          </a:p>
        </p:txBody>
      </p:sp>
      <p:pic>
        <p:nvPicPr>
          <p:cNvPr id="71682" name="Picture 2"/>
          <p:cNvPicPr>
            <a:picLocks noChangeAspect="1" noChangeArrowheads="1"/>
          </p:cNvPicPr>
          <p:nvPr/>
        </p:nvPicPr>
        <p:blipFill>
          <a:blip r:embed="rId3" cstate="print"/>
          <a:srcRect/>
          <a:stretch>
            <a:fillRect/>
          </a:stretch>
        </p:blipFill>
        <p:spPr bwMode="auto">
          <a:xfrm>
            <a:off x="539552" y="908720"/>
            <a:ext cx="8361900" cy="54549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63688" y="188640"/>
            <a:ext cx="6408712" cy="620688"/>
          </a:xfrm>
        </p:spPr>
        <p:txBody>
          <a:bodyPr/>
          <a:lstStyle/>
          <a:p>
            <a:pPr algn="ctr"/>
            <a:r>
              <a:rPr lang="fr-FR" sz="3200" dirty="0" smtClean="0"/>
              <a:t>Exemple de la chine</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10</a:t>
            </a:fld>
            <a:endParaRPr lang="fr-FR" sz="1600" dirty="0"/>
          </a:p>
        </p:txBody>
      </p:sp>
      <p:pic>
        <p:nvPicPr>
          <p:cNvPr id="73734" name="Picture 6"/>
          <p:cNvPicPr>
            <a:picLocks noChangeAspect="1" noChangeArrowheads="1"/>
          </p:cNvPicPr>
          <p:nvPr/>
        </p:nvPicPr>
        <p:blipFill>
          <a:blip r:embed="rId3" cstate="print"/>
          <a:srcRect/>
          <a:stretch>
            <a:fillRect/>
          </a:stretch>
        </p:blipFill>
        <p:spPr bwMode="auto">
          <a:xfrm>
            <a:off x="467544" y="980728"/>
            <a:ext cx="8361900" cy="54549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1680" y="0"/>
            <a:ext cx="7200800" cy="908720"/>
          </a:xfrm>
        </p:spPr>
        <p:txBody>
          <a:bodyPr/>
          <a:lstStyle/>
          <a:p>
            <a:pPr algn="ctr"/>
            <a:r>
              <a:rPr lang="fr-FR" sz="3200" dirty="0" smtClean="0"/>
              <a:t>ENERGIE &amp; Développement</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11</a:t>
            </a:fld>
            <a:endParaRPr lang="fr-FR" sz="1600" dirty="0"/>
          </a:p>
        </p:txBody>
      </p:sp>
      <p:pic>
        <p:nvPicPr>
          <p:cNvPr id="1026" name="Picture 2"/>
          <p:cNvPicPr>
            <a:picLocks noChangeAspect="1" noChangeArrowheads="1"/>
          </p:cNvPicPr>
          <p:nvPr/>
        </p:nvPicPr>
        <p:blipFill>
          <a:blip r:embed="rId3" cstate="print"/>
          <a:srcRect/>
          <a:stretch>
            <a:fillRect/>
          </a:stretch>
        </p:blipFill>
        <p:spPr bwMode="auto">
          <a:xfrm>
            <a:off x="9525" y="908720"/>
            <a:ext cx="9134475" cy="56388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116632"/>
            <a:ext cx="7200800" cy="620688"/>
          </a:xfrm>
        </p:spPr>
        <p:txBody>
          <a:bodyPr/>
          <a:lstStyle/>
          <a:p>
            <a:pPr algn="ctr"/>
            <a:r>
              <a:rPr lang="fr-FR" sz="3200" dirty="0" smtClean="0"/>
              <a:t>ENERGIE et climat</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12</a:t>
            </a:fld>
            <a:endParaRPr lang="fr-FR" sz="1600" dirty="0"/>
          </a:p>
        </p:txBody>
      </p:sp>
      <p:grpSp>
        <p:nvGrpSpPr>
          <p:cNvPr id="7" name="Groupe 6"/>
          <p:cNvGrpSpPr>
            <a:grpSpLocks noChangeAspect="1"/>
          </p:cNvGrpSpPr>
          <p:nvPr/>
        </p:nvGrpSpPr>
        <p:grpSpPr>
          <a:xfrm>
            <a:off x="0" y="692696"/>
            <a:ext cx="6469572" cy="5491706"/>
            <a:chOff x="1763688" y="548680"/>
            <a:chExt cx="11350127" cy="9634572"/>
          </a:xfrm>
        </p:grpSpPr>
        <p:pic>
          <p:nvPicPr>
            <p:cNvPr id="8" name="Image 7"/>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63688" y="548680"/>
              <a:ext cx="11350127" cy="8938478"/>
            </a:xfrm>
            <a:prstGeom prst="rect">
              <a:avLst/>
            </a:prstGeom>
            <a:noFill/>
            <a:ln>
              <a:noFill/>
            </a:ln>
          </p:spPr>
        </p:pic>
        <p:pic>
          <p:nvPicPr>
            <p:cNvPr id="9" name="Image 8"/>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28992" y="8791064"/>
              <a:ext cx="8913377" cy="1392188"/>
            </a:xfrm>
            <a:prstGeom prst="rect">
              <a:avLst/>
            </a:prstGeom>
            <a:noFill/>
            <a:ln>
              <a:noFill/>
            </a:ln>
          </p:spPr>
        </p:pic>
      </p:grpSp>
      <p:sp>
        <p:nvSpPr>
          <p:cNvPr id="10" name="Text Box 8"/>
          <p:cNvSpPr txBox="1">
            <a:spLocks noChangeArrowheads="1"/>
          </p:cNvSpPr>
          <p:nvPr/>
        </p:nvSpPr>
        <p:spPr bwMode="auto">
          <a:xfrm>
            <a:off x="6012160" y="4725144"/>
            <a:ext cx="2844824" cy="1569660"/>
          </a:xfrm>
          <a:prstGeom prst="rect">
            <a:avLst/>
          </a:prstGeom>
          <a:solidFill>
            <a:srgbClr val="FFFF99"/>
          </a:solidFill>
          <a:ln w="9525">
            <a:solidFill>
              <a:srgbClr val="008000"/>
            </a:solidFill>
            <a:miter lim="800000"/>
            <a:headEnd/>
            <a:tailEnd/>
          </a:ln>
          <a:effectLst/>
        </p:spPr>
        <p:txBody>
          <a:bodyPr wrap="square">
            <a:spAutoFit/>
          </a:bodyPr>
          <a:lstStyle/>
          <a:p>
            <a:r>
              <a:rPr lang="fr-FR" sz="1600" i="1" dirty="0">
                <a:latin typeface="Times New Roman" pitchFamily="18" charset="0"/>
              </a:rPr>
              <a:t>Source: </a:t>
            </a:r>
            <a:r>
              <a:rPr lang="fr-FR" sz="1600" i="1" dirty="0" smtClean="0"/>
              <a:t>4ème rapport du Groupe intergouvernemental sur l’évolution du climat, </a:t>
            </a:r>
          </a:p>
          <a:p>
            <a:r>
              <a:rPr lang="fr-FR" sz="1600" i="1" dirty="0" smtClean="0"/>
              <a:t>GIEC 2007 : « Bilan 2007 des changements climatiques », </a:t>
            </a:r>
            <a:r>
              <a:rPr lang="fr-FR" sz="1600" i="1" dirty="0" smtClean="0">
                <a:latin typeface="Times New Roman" pitchFamily="18" charset="0"/>
              </a:rPr>
              <a:t>2010 Edition</a:t>
            </a:r>
            <a:endParaRPr lang="fr-FR" sz="1600" i="1" dirty="0">
              <a:latin typeface="Times New Roman" pitchFamily="18" charset="0"/>
            </a:endParaRPr>
          </a:p>
        </p:txBody>
      </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188640"/>
            <a:ext cx="7200800" cy="620688"/>
          </a:xfrm>
        </p:spPr>
        <p:txBody>
          <a:bodyPr/>
          <a:lstStyle/>
          <a:p>
            <a:pPr algn="ctr"/>
            <a:r>
              <a:rPr lang="fr-FR" sz="3200" dirty="0" smtClean="0"/>
              <a:t>ENERGIE et climat</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13</a:t>
            </a:fld>
            <a:endParaRPr lang="fr-FR" sz="1600" dirty="0"/>
          </a:p>
        </p:txBody>
      </p:sp>
      <p:pic>
        <p:nvPicPr>
          <p:cNvPr id="74754" name="Picture 2"/>
          <p:cNvPicPr>
            <a:picLocks noChangeAspect="1" noChangeArrowheads="1"/>
          </p:cNvPicPr>
          <p:nvPr/>
        </p:nvPicPr>
        <p:blipFill>
          <a:blip r:embed="rId3" cstate="print"/>
          <a:srcRect/>
          <a:stretch>
            <a:fillRect/>
          </a:stretch>
        </p:blipFill>
        <p:spPr bwMode="auto">
          <a:xfrm>
            <a:off x="9525" y="764704"/>
            <a:ext cx="9134475" cy="56388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416824" cy="936104"/>
          </a:xfrm>
        </p:spPr>
        <p:txBody>
          <a:bodyPr/>
          <a:lstStyle/>
          <a:p>
            <a:pPr algn="ctr"/>
            <a:r>
              <a:rPr lang="fr-FR" sz="2800" dirty="0" smtClean="0"/>
              <a:t>EMISSIONS DE CO</a:t>
            </a:r>
            <a:r>
              <a:rPr lang="fr-FR" sz="2800" baseline="-25000" dirty="0" smtClean="0"/>
              <a:t>2 </a:t>
            </a:r>
            <a:r>
              <a:rPr lang="fr-FR" sz="2800" dirty="0" smtClean="0"/>
              <a:t>DUES A L’énergie</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14</a:t>
            </a:fld>
            <a:endParaRPr lang="fr-FR" sz="1600" dirty="0"/>
          </a:p>
        </p:txBody>
      </p:sp>
      <p:pic>
        <p:nvPicPr>
          <p:cNvPr id="76802" name="Picture 2"/>
          <p:cNvPicPr>
            <a:picLocks noChangeAspect="1" noChangeArrowheads="1"/>
          </p:cNvPicPr>
          <p:nvPr/>
        </p:nvPicPr>
        <p:blipFill>
          <a:blip r:embed="rId3" cstate="print"/>
          <a:srcRect/>
          <a:stretch>
            <a:fillRect/>
          </a:stretch>
        </p:blipFill>
        <p:spPr bwMode="auto">
          <a:xfrm>
            <a:off x="827584" y="1052736"/>
            <a:ext cx="7946100" cy="52083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EMISSIONS DE CO</a:t>
            </a:r>
            <a:r>
              <a:rPr lang="fr-FR" sz="2800" baseline="-25000" dirty="0" smtClean="0"/>
              <a:t>2 </a:t>
            </a:r>
            <a:r>
              <a:rPr lang="fr-FR" sz="2800" dirty="0" smtClean="0"/>
              <a:t>dues A la production d’électricité </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15</a:t>
            </a:fld>
            <a:endParaRPr lang="fr-FR" sz="1600" dirty="0"/>
          </a:p>
        </p:txBody>
      </p:sp>
      <p:pic>
        <p:nvPicPr>
          <p:cNvPr id="5" name="Picture 3"/>
          <p:cNvPicPr>
            <a:picLocks noChangeAspect="1" noChangeArrowheads="1"/>
          </p:cNvPicPr>
          <p:nvPr/>
        </p:nvPicPr>
        <p:blipFill>
          <a:blip r:embed="rId3" cstate="print"/>
          <a:srcRect/>
          <a:stretch>
            <a:fillRect/>
          </a:stretch>
        </p:blipFill>
        <p:spPr bwMode="auto">
          <a:xfrm>
            <a:off x="1043608" y="1003655"/>
            <a:ext cx="7049476" cy="4787227"/>
          </a:xfrm>
          <a:prstGeom prst="rect">
            <a:avLst/>
          </a:prstGeom>
          <a:noFill/>
          <a:ln w="9525">
            <a:noFill/>
            <a:miter lim="800000"/>
            <a:headEnd/>
            <a:tailEnd/>
          </a:ln>
          <a:effectLst/>
        </p:spPr>
      </p:pic>
      <p:grpSp>
        <p:nvGrpSpPr>
          <p:cNvPr id="4" name="Group 3"/>
          <p:cNvGrpSpPr>
            <a:grpSpLocks/>
          </p:cNvGrpSpPr>
          <p:nvPr/>
        </p:nvGrpSpPr>
        <p:grpSpPr bwMode="auto">
          <a:xfrm>
            <a:off x="323528" y="5805264"/>
            <a:ext cx="8352928" cy="504056"/>
            <a:chOff x="295" y="3521"/>
            <a:chExt cx="5216" cy="635"/>
          </a:xfrm>
        </p:grpSpPr>
        <p:sp>
          <p:nvSpPr>
            <p:cNvPr id="7" name="Rectangle 4"/>
            <p:cNvSpPr>
              <a:spLocks noChangeArrowheads="1"/>
            </p:cNvSpPr>
            <p:nvPr/>
          </p:nvSpPr>
          <p:spPr bwMode="auto">
            <a:xfrm>
              <a:off x="295" y="3521"/>
              <a:ext cx="5216" cy="635"/>
            </a:xfrm>
            <a:prstGeom prst="rect">
              <a:avLst/>
            </a:prstGeom>
            <a:solidFill>
              <a:srgbClr val="CCFFFF"/>
            </a:solidFill>
            <a:ln w="25400">
              <a:solidFill>
                <a:srgbClr val="FF0000"/>
              </a:solidFill>
              <a:miter lim="800000"/>
              <a:headEnd/>
              <a:tailEnd/>
            </a:ln>
            <a:effectLst/>
          </p:spPr>
          <p:txBody>
            <a:bodyPr wrap="none" anchor="ctr"/>
            <a:lstStyle/>
            <a:p>
              <a:endParaRPr lang="fr-FR"/>
            </a:p>
          </p:txBody>
        </p:sp>
        <p:sp>
          <p:nvSpPr>
            <p:cNvPr id="8" name="Text Box 5"/>
            <p:cNvSpPr txBox="1">
              <a:spLocks noChangeArrowheads="1"/>
            </p:cNvSpPr>
            <p:nvPr/>
          </p:nvSpPr>
          <p:spPr bwMode="auto">
            <a:xfrm>
              <a:off x="930" y="3566"/>
              <a:ext cx="4440" cy="252"/>
            </a:xfrm>
            <a:prstGeom prst="rect">
              <a:avLst/>
            </a:prstGeom>
            <a:noFill/>
            <a:ln w="9525">
              <a:noFill/>
              <a:miter lim="800000"/>
              <a:headEnd/>
              <a:tailEnd/>
            </a:ln>
            <a:effectLst/>
          </p:spPr>
          <p:txBody>
            <a:bodyPr>
              <a:spAutoFit/>
            </a:bodyPr>
            <a:lstStyle/>
            <a:p>
              <a:r>
                <a:rPr lang="fr-FR" sz="2000" dirty="0" smtClean="0"/>
                <a:t>La France rejette </a:t>
              </a:r>
              <a:r>
                <a:rPr lang="fr-FR" sz="2000" b="1" dirty="0" smtClean="0">
                  <a:solidFill>
                    <a:srgbClr val="FF0000"/>
                  </a:solidFill>
                </a:rPr>
                <a:t>4 fois moins </a:t>
              </a:r>
              <a:r>
                <a:rPr lang="fr-FR" sz="2000" dirty="0" smtClean="0"/>
                <a:t>de CO</a:t>
              </a:r>
              <a:r>
                <a:rPr lang="fr-FR" sz="2000" baseline="-25000" dirty="0" smtClean="0"/>
                <a:t>2</a:t>
              </a:r>
              <a:r>
                <a:rPr lang="fr-FR" sz="2000" dirty="0" smtClean="0"/>
                <a:t> que la moyenne de l’UE</a:t>
              </a:r>
              <a:endParaRPr lang="fr-FR" sz="2000" dirty="0"/>
            </a:p>
          </p:txBody>
        </p:sp>
        <p:sp>
          <p:nvSpPr>
            <p:cNvPr id="9" name="Line 6"/>
            <p:cNvSpPr>
              <a:spLocks noChangeShapeType="1"/>
            </p:cNvSpPr>
            <p:nvPr/>
          </p:nvSpPr>
          <p:spPr bwMode="auto">
            <a:xfrm>
              <a:off x="599" y="3816"/>
              <a:ext cx="544" cy="0"/>
            </a:xfrm>
            <a:prstGeom prst="line">
              <a:avLst/>
            </a:prstGeom>
            <a:noFill/>
            <a:ln w="76200" cmpd="tri">
              <a:solidFill>
                <a:srgbClr val="FF0000"/>
              </a:solidFill>
              <a:round/>
              <a:headEnd/>
              <a:tailEnd type="triangle" w="med" len="med"/>
            </a:ln>
            <a:effectLst/>
          </p:spPr>
          <p:txBody>
            <a:bodyPr/>
            <a:lstStyle/>
            <a:p>
              <a:endParaRPr lang="fr-FR"/>
            </a:p>
          </p:txBody>
        </p:sp>
      </p:gr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188640"/>
            <a:ext cx="7200800" cy="620688"/>
          </a:xfrm>
        </p:spPr>
        <p:txBody>
          <a:bodyPr/>
          <a:lstStyle/>
          <a:p>
            <a:pPr algn="ctr"/>
            <a:r>
              <a:rPr lang="fr-FR" sz="3200" dirty="0" smtClean="0"/>
              <a:t>EMISSIONS DE CO</a:t>
            </a:r>
            <a:r>
              <a:rPr lang="fr-FR" sz="3200" baseline="-25000" dirty="0" smtClean="0"/>
              <a:t>2 </a:t>
            </a:r>
            <a:r>
              <a:rPr lang="fr-FR" sz="3200" dirty="0" smtClean="0"/>
              <a:t>PAR SOURCE </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16</a:t>
            </a:fld>
            <a:endParaRPr lang="fr-FR" sz="1600" dirty="0"/>
          </a:p>
        </p:txBody>
      </p:sp>
      <p:pic>
        <p:nvPicPr>
          <p:cNvPr id="75778" name="Picture 2"/>
          <p:cNvPicPr>
            <a:picLocks noChangeAspect="1" noChangeArrowheads="1"/>
          </p:cNvPicPr>
          <p:nvPr/>
        </p:nvPicPr>
        <p:blipFill>
          <a:blip r:embed="rId3" cstate="print"/>
          <a:srcRect/>
          <a:stretch>
            <a:fillRect/>
          </a:stretch>
        </p:blipFill>
        <p:spPr bwMode="auto">
          <a:xfrm>
            <a:off x="683568" y="908720"/>
            <a:ext cx="8361900" cy="54549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LES SOURCES D’énergie</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17</a:t>
            </a:fld>
            <a:endParaRPr lang="fr-FR" sz="1600" dirty="0"/>
          </a:p>
        </p:txBody>
      </p:sp>
      <p:pic>
        <p:nvPicPr>
          <p:cNvPr id="21" name="Picture 2" descr="180px-Coal_anthracite"/>
          <p:cNvPicPr>
            <a:picLocks noChangeAspect="1" noChangeArrowheads="1"/>
          </p:cNvPicPr>
          <p:nvPr/>
        </p:nvPicPr>
        <p:blipFill>
          <a:blip r:embed="rId3" cstate="print"/>
          <a:srcRect t="6731"/>
          <a:stretch>
            <a:fillRect/>
          </a:stretch>
        </p:blipFill>
        <p:spPr bwMode="auto">
          <a:xfrm>
            <a:off x="6588125" y="836613"/>
            <a:ext cx="2286000" cy="2001837"/>
          </a:xfrm>
          <a:prstGeom prst="rect">
            <a:avLst/>
          </a:prstGeom>
          <a:noFill/>
        </p:spPr>
      </p:pic>
      <p:pic>
        <p:nvPicPr>
          <p:cNvPr id="22" name="Picture 3" descr="Sun_in_X-Ray"/>
          <p:cNvPicPr>
            <a:picLocks noChangeAspect="1" noChangeArrowheads="1"/>
          </p:cNvPicPr>
          <p:nvPr/>
        </p:nvPicPr>
        <p:blipFill>
          <a:blip r:embed="rId4" cstate="print"/>
          <a:srcRect/>
          <a:stretch>
            <a:fillRect/>
          </a:stretch>
        </p:blipFill>
        <p:spPr bwMode="auto">
          <a:xfrm>
            <a:off x="5641975" y="3933056"/>
            <a:ext cx="3502025" cy="2536825"/>
          </a:xfrm>
          <a:prstGeom prst="rect">
            <a:avLst/>
          </a:prstGeom>
          <a:noFill/>
        </p:spPr>
      </p:pic>
      <p:grpSp>
        <p:nvGrpSpPr>
          <p:cNvPr id="24" name="Group 5"/>
          <p:cNvGrpSpPr>
            <a:grpSpLocks/>
          </p:cNvGrpSpPr>
          <p:nvPr/>
        </p:nvGrpSpPr>
        <p:grpSpPr bwMode="auto">
          <a:xfrm>
            <a:off x="611188" y="981075"/>
            <a:ext cx="6048374" cy="5603876"/>
            <a:chOff x="158" y="618"/>
            <a:chExt cx="3810" cy="3530"/>
          </a:xfrm>
        </p:grpSpPr>
        <p:grpSp>
          <p:nvGrpSpPr>
            <p:cNvPr id="25" name="Group 6"/>
            <p:cNvGrpSpPr>
              <a:grpSpLocks/>
            </p:cNvGrpSpPr>
            <p:nvPr/>
          </p:nvGrpSpPr>
          <p:grpSpPr bwMode="auto">
            <a:xfrm>
              <a:off x="158" y="618"/>
              <a:ext cx="1554" cy="1167"/>
              <a:chOff x="158" y="618"/>
              <a:chExt cx="1554" cy="1167"/>
            </a:xfrm>
          </p:grpSpPr>
          <p:sp>
            <p:nvSpPr>
              <p:cNvPr id="30" name="Text Box 7"/>
              <p:cNvSpPr txBox="1">
                <a:spLocks noChangeArrowheads="1"/>
              </p:cNvSpPr>
              <p:nvPr/>
            </p:nvSpPr>
            <p:spPr bwMode="auto">
              <a:xfrm rot="16200000">
                <a:off x="-282" y="1058"/>
                <a:ext cx="1167" cy="288"/>
              </a:xfrm>
              <a:prstGeom prst="rect">
                <a:avLst/>
              </a:prstGeom>
              <a:solidFill>
                <a:srgbClr val="CC6600"/>
              </a:solidFill>
              <a:ln w="9525">
                <a:noFill/>
                <a:miter lim="800000"/>
                <a:headEnd/>
                <a:tailEnd/>
              </a:ln>
              <a:effectLst/>
            </p:spPr>
            <p:txBody>
              <a:bodyPr wrap="none">
                <a:spAutoFit/>
              </a:bodyPr>
              <a:lstStyle/>
              <a:p>
                <a:r>
                  <a:rPr lang="en-US" sz="2400">
                    <a:latin typeface="Comic Sans MS" pitchFamily="66" charset="0"/>
                  </a:rPr>
                  <a:t>Les fossiles</a:t>
                </a:r>
              </a:p>
            </p:txBody>
          </p:sp>
          <p:sp>
            <p:nvSpPr>
              <p:cNvPr id="31" name="Text Box 8"/>
              <p:cNvSpPr txBox="1">
                <a:spLocks noChangeArrowheads="1"/>
              </p:cNvSpPr>
              <p:nvPr/>
            </p:nvSpPr>
            <p:spPr bwMode="auto">
              <a:xfrm>
                <a:off x="517" y="620"/>
                <a:ext cx="1195" cy="1063"/>
              </a:xfrm>
              <a:prstGeom prst="rect">
                <a:avLst/>
              </a:prstGeom>
              <a:solidFill>
                <a:schemeClr val="bg1"/>
              </a:solidFill>
              <a:ln w="9525">
                <a:noFill/>
                <a:miter lim="800000"/>
                <a:headEnd/>
                <a:tailEnd/>
              </a:ln>
              <a:effectLst/>
            </p:spPr>
            <p:txBody>
              <a:bodyPr wrap="none" lIns="90000">
                <a:spAutoFit/>
              </a:bodyPr>
              <a:lstStyle/>
              <a:p>
                <a:pPr algn="l">
                  <a:lnSpc>
                    <a:spcPct val="150000"/>
                  </a:lnSpc>
                  <a:buFont typeface="Wingdings" pitchFamily="2" charset="2"/>
                  <a:buChar char="Ø"/>
                </a:pPr>
                <a:r>
                  <a:rPr lang="en-US" sz="2400" dirty="0"/>
                  <a:t> Le </a:t>
                </a:r>
                <a:r>
                  <a:rPr lang="en-US" sz="2400" dirty="0" err="1"/>
                  <a:t>pétrole</a:t>
                </a:r>
                <a:endParaRPr lang="en-US" sz="2400" dirty="0"/>
              </a:p>
              <a:p>
                <a:pPr algn="l">
                  <a:lnSpc>
                    <a:spcPct val="150000"/>
                  </a:lnSpc>
                  <a:buFont typeface="Wingdings" pitchFamily="2" charset="2"/>
                  <a:buChar char="Ø"/>
                </a:pPr>
                <a:r>
                  <a:rPr lang="en-US" sz="2400" dirty="0"/>
                  <a:t> Le </a:t>
                </a:r>
                <a:r>
                  <a:rPr lang="en-US" sz="2400" dirty="0" err="1"/>
                  <a:t>gaz</a:t>
                </a:r>
                <a:endParaRPr lang="en-US" sz="2400" dirty="0"/>
              </a:p>
              <a:p>
                <a:pPr algn="l">
                  <a:lnSpc>
                    <a:spcPct val="150000"/>
                  </a:lnSpc>
                  <a:buFont typeface="Wingdings" pitchFamily="2" charset="2"/>
                  <a:buChar char="Ø"/>
                </a:pPr>
                <a:r>
                  <a:rPr lang="en-US" sz="2400" dirty="0"/>
                  <a:t> Le </a:t>
                </a:r>
                <a:r>
                  <a:rPr lang="en-US" sz="2400" dirty="0" err="1"/>
                  <a:t>charbon</a:t>
                </a:r>
                <a:endParaRPr lang="en-US" sz="2400" dirty="0"/>
              </a:p>
            </p:txBody>
          </p:sp>
        </p:grpSp>
        <p:grpSp>
          <p:nvGrpSpPr>
            <p:cNvPr id="26" name="Group 9"/>
            <p:cNvGrpSpPr>
              <a:grpSpLocks/>
            </p:cNvGrpSpPr>
            <p:nvPr/>
          </p:nvGrpSpPr>
          <p:grpSpPr bwMode="auto">
            <a:xfrm>
              <a:off x="158" y="2387"/>
              <a:ext cx="3810" cy="1761"/>
              <a:chOff x="158" y="2387"/>
              <a:chExt cx="3810" cy="1761"/>
            </a:xfrm>
          </p:grpSpPr>
          <p:sp>
            <p:nvSpPr>
              <p:cNvPr id="28" name="Text Box 10"/>
              <p:cNvSpPr txBox="1">
                <a:spLocks noChangeArrowheads="1"/>
              </p:cNvSpPr>
              <p:nvPr/>
            </p:nvSpPr>
            <p:spPr bwMode="auto">
              <a:xfrm rot="16200000">
                <a:off x="-560" y="3105"/>
                <a:ext cx="1724" cy="288"/>
              </a:xfrm>
              <a:prstGeom prst="rect">
                <a:avLst/>
              </a:prstGeom>
              <a:solidFill>
                <a:srgbClr val="CCFFCC">
                  <a:alpha val="98000"/>
                </a:srgbClr>
              </a:solidFill>
              <a:ln w="9525">
                <a:noFill/>
                <a:miter lim="800000"/>
                <a:headEnd/>
                <a:tailEnd/>
              </a:ln>
              <a:effectLst/>
            </p:spPr>
            <p:txBody>
              <a:bodyPr>
                <a:spAutoFit/>
              </a:bodyPr>
              <a:lstStyle/>
              <a:p>
                <a:r>
                  <a:rPr lang="en-US" sz="2400">
                    <a:latin typeface="Comic Sans MS" pitchFamily="66" charset="0"/>
                  </a:rPr>
                  <a:t>Les renouvelables</a:t>
                </a:r>
              </a:p>
            </p:txBody>
          </p:sp>
          <p:sp>
            <p:nvSpPr>
              <p:cNvPr id="29" name="Text Box 11"/>
              <p:cNvSpPr txBox="1">
                <a:spLocks noChangeArrowheads="1"/>
              </p:cNvSpPr>
              <p:nvPr/>
            </p:nvSpPr>
            <p:spPr bwMode="auto">
              <a:xfrm>
                <a:off x="521" y="2387"/>
                <a:ext cx="3447" cy="1761"/>
              </a:xfrm>
              <a:prstGeom prst="rect">
                <a:avLst/>
              </a:prstGeom>
              <a:solidFill>
                <a:schemeClr val="bg1"/>
              </a:solidFill>
              <a:ln w="9525">
                <a:noFill/>
                <a:miter lim="800000"/>
                <a:headEnd/>
                <a:tailEnd/>
              </a:ln>
              <a:effectLst/>
            </p:spPr>
            <p:txBody>
              <a:bodyPr wrap="none" lIns="90000">
                <a:spAutoFit/>
              </a:bodyPr>
              <a:lstStyle/>
              <a:p>
                <a:pPr algn="l">
                  <a:lnSpc>
                    <a:spcPct val="150000"/>
                  </a:lnSpc>
                  <a:buFont typeface="Wingdings" pitchFamily="2" charset="2"/>
                  <a:buChar char="Ø"/>
                </a:pPr>
                <a:r>
                  <a:rPr lang="en-US" sz="2400" dirty="0"/>
                  <a:t> </a:t>
                </a:r>
                <a:r>
                  <a:rPr lang="en-US" sz="2400" dirty="0" err="1"/>
                  <a:t>L’hydraulique</a:t>
                </a:r>
                <a:endParaRPr lang="en-US" sz="2400" dirty="0"/>
              </a:p>
              <a:p>
                <a:pPr algn="l">
                  <a:lnSpc>
                    <a:spcPct val="150000"/>
                  </a:lnSpc>
                  <a:buFont typeface="Wingdings" pitchFamily="2" charset="2"/>
                  <a:buChar char="Ø"/>
                </a:pPr>
                <a:r>
                  <a:rPr lang="en-US" sz="2400" dirty="0"/>
                  <a:t> </a:t>
                </a:r>
                <a:r>
                  <a:rPr lang="en-US" sz="2400" dirty="0" err="1"/>
                  <a:t>L’éolien</a:t>
                </a:r>
                <a:endParaRPr lang="en-US" sz="2400" dirty="0"/>
              </a:p>
              <a:p>
                <a:pPr algn="l">
                  <a:lnSpc>
                    <a:spcPct val="150000"/>
                  </a:lnSpc>
                  <a:buFont typeface="Wingdings" pitchFamily="2" charset="2"/>
                  <a:buChar char="Ø"/>
                </a:pPr>
                <a:r>
                  <a:rPr lang="en-US" sz="2400" dirty="0"/>
                  <a:t> Le </a:t>
                </a:r>
                <a:r>
                  <a:rPr lang="en-US" sz="2400" dirty="0" err="1"/>
                  <a:t>solaire</a:t>
                </a:r>
                <a:r>
                  <a:rPr lang="en-US" sz="2400" dirty="0"/>
                  <a:t> (</a:t>
                </a:r>
                <a:r>
                  <a:rPr lang="en-US" dirty="0" err="1"/>
                  <a:t>thermique</a:t>
                </a:r>
                <a:r>
                  <a:rPr lang="en-US" dirty="0"/>
                  <a:t> et </a:t>
                </a:r>
                <a:r>
                  <a:rPr lang="en-US" dirty="0" err="1"/>
                  <a:t>photovoltaïque</a:t>
                </a:r>
                <a:r>
                  <a:rPr lang="en-US" dirty="0"/>
                  <a:t>)</a:t>
                </a:r>
              </a:p>
              <a:p>
                <a:pPr algn="l">
                  <a:lnSpc>
                    <a:spcPct val="150000"/>
                  </a:lnSpc>
                  <a:buFont typeface="Wingdings" pitchFamily="2" charset="2"/>
                  <a:buChar char="Ø"/>
                </a:pPr>
                <a:r>
                  <a:rPr lang="en-US" sz="2400" dirty="0"/>
                  <a:t> La </a:t>
                </a:r>
                <a:r>
                  <a:rPr lang="en-US" sz="2400" dirty="0" err="1"/>
                  <a:t>biomasse</a:t>
                </a:r>
                <a:endParaRPr lang="en-US" sz="2400" dirty="0"/>
              </a:p>
              <a:p>
                <a:pPr algn="l">
                  <a:lnSpc>
                    <a:spcPct val="150000"/>
                  </a:lnSpc>
                  <a:buFont typeface="Wingdings" pitchFamily="2" charset="2"/>
                  <a:buChar char="Ø"/>
                </a:pPr>
                <a:r>
                  <a:rPr lang="en-US" sz="2400" dirty="0"/>
                  <a:t> La </a:t>
                </a:r>
                <a:r>
                  <a:rPr lang="en-US" sz="2400" dirty="0" err="1"/>
                  <a:t>géothermie</a:t>
                </a:r>
                <a:endParaRPr lang="en-US" sz="2400" dirty="0"/>
              </a:p>
            </p:txBody>
          </p:sp>
        </p:grpSp>
        <p:sp>
          <p:nvSpPr>
            <p:cNvPr id="27" name="Text Box 12"/>
            <p:cNvSpPr txBox="1">
              <a:spLocks noChangeArrowheads="1"/>
            </p:cNvSpPr>
            <p:nvPr/>
          </p:nvSpPr>
          <p:spPr bwMode="auto">
            <a:xfrm>
              <a:off x="521" y="1934"/>
              <a:ext cx="1497" cy="304"/>
            </a:xfrm>
            <a:prstGeom prst="rect">
              <a:avLst/>
            </a:prstGeom>
            <a:solidFill>
              <a:srgbClr val="FF99CC"/>
            </a:solidFill>
            <a:ln w="25400">
              <a:solidFill>
                <a:srgbClr val="0000FF"/>
              </a:solidFill>
              <a:miter lim="800000"/>
              <a:headEnd/>
              <a:tailEnd/>
            </a:ln>
            <a:effectLst/>
          </p:spPr>
          <p:txBody>
            <a:bodyPr lIns="90000">
              <a:spAutoFit/>
            </a:bodyPr>
            <a:lstStyle/>
            <a:p>
              <a:pPr>
                <a:buFont typeface="Wingdings" pitchFamily="2" charset="2"/>
                <a:buChar char="Ø"/>
              </a:pPr>
              <a:r>
                <a:rPr lang="en-US" sz="2400"/>
                <a:t> Le nucléaire</a:t>
              </a:r>
            </a:p>
          </p:txBody>
        </p:sp>
      </p:grpSp>
      <p:pic>
        <p:nvPicPr>
          <p:cNvPr id="32" name="Picture 13" descr="casa_xray"/>
          <p:cNvPicPr>
            <a:picLocks noChangeAspect="1" noChangeArrowheads="1"/>
          </p:cNvPicPr>
          <p:nvPr/>
        </p:nvPicPr>
        <p:blipFill>
          <a:blip r:embed="rId5" cstate="print"/>
          <a:srcRect l="3488" t="6976" b="5814"/>
          <a:stretch>
            <a:fillRect/>
          </a:stretch>
        </p:blipFill>
        <p:spPr bwMode="auto">
          <a:xfrm>
            <a:off x="3851275" y="1700213"/>
            <a:ext cx="3162300" cy="2857500"/>
          </a:xfrm>
          <a:prstGeom prst="rect">
            <a:avLst/>
          </a:prstGeom>
          <a:noFill/>
          <a:ln w="9525">
            <a:noFill/>
            <a:miter lim="800000"/>
            <a:headEnd/>
            <a:tailEnd/>
          </a:ln>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RESSOURCES MONDIALES</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18</a:t>
            </a:fld>
            <a:endParaRPr lang="fr-FR" sz="1600" dirty="0"/>
          </a:p>
        </p:txBody>
      </p:sp>
      <p:pic>
        <p:nvPicPr>
          <p:cNvPr id="10" name="Picture 3"/>
          <p:cNvPicPr>
            <a:picLocks noChangeAspect="1" noChangeArrowheads="1"/>
          </p:cNvPicPr>
          <p:nvPr/>
        </p:nvPicPr>
        <p:blipFill>
          <a:blip r:embed="rId3" cstate="print"/>
          <a:srcRect l="7883" t="3831" b="2947"/>
          <a:stretch>
            <a:fillRect/>
          </a:stretch>
        </p:blipFill>
        <p:spPr bwMode="auto">
          <a:xfrm>
            <a:off x="323528" y="836712"/>
            <a:ext cx="8414395" cy="5256584"/>
          </a:xfrm>
          <a:prstGeom prst="rect">
            <a:avLst/>
          </a:prstGeom>
          <a:noFill/>
          <a:ln w="9525">
            <a:noFill/>
            <a:miter lim="800000"/>
            <a:headEnd/>
            <a:tailEnd/>
          </a:ln>
          <a:effectLst/>
        </p:spPr>
      </p:pic>
      <p:grpSp>
        <p:nvGrpSpPr>
          <p:cNvPr id="11" name="Groupe 10"/>
          <p:cNvGrpSpPr/>
          <p:nvPr/>
        </p:nvGrpSpPr>
        <p:grpSpPr>
          <a:xfrm>
            <a:off x="107950" y="908050"/>
            <a:ext cx="3743325" cy="5689302"/>
            <a:chOff x="107950" y="908050"/>
            <a:chExt cx="3743325" cy="5689302"/>
          </a:xfrm>
        </p:grpSpPr>
        <p:sp>
          <p:nvSpPr>
            <p:cNvPr id="12" name="Oval 9"/>
            <p:cNvSpPr>
              <a:spLocks noChangeArrowheads="1"/>
            </p:cNvSpPr>
            <p:nvPr/>
          </p:nvSpPr>
          <p:spPr bwMode="auto">
            <a:xfrm>
              <a:off x="2484438" y="908050"/>
              <a:ext cx="1366837" cy="5689302"/>
            </a:xfrm>
            <a:prstGeom prst="ellipse">
              <a:avLst/>
            </a:prstGeom>
            <a:noFill/>
            <a:ln w="25400">
              <a:solidFill>
                <a:srgbClr val="800000"/>
              </a:solidFill>
              <a:round/>
              <a:headEnd/>
              <a:tailEnd/>
            </a:ln>
            <a:effectLst/>
          </p:spPr>
          <p:txBody>
            <a:bodyPr wrap="none" anchor="ctr"/>
            <a:lstStyle/>
            <a:p>
              <a:endParaRPr lang="fr-FR"/>
            </a:p>
          </p:txBody>
        </p:sp>
        <p:sp>
          <p:nvSpPr>
            <p:cNvPr id="13" name="Rectangle 11"/>
            <p:cNvSpPr>
              <a:spLocks noChangeArrowheads="1"/>
            </p:cNvSpPr>
            <p:nvPr/>
          </p:nvSpPr>
          <p:spPr bwMode="auto">
            <a:xfrm>
              <a:off x="107950" y="5734050"/>
              <a:ext cx="2447925" cy="790575"/>
            </a:xfrm>
            <a:prstGeom prst="rect">
              <a:avLst/>
            </a:prstGeom>
            <a:solidFill>
              <a:srgbClr val="FFCC99"/>
            </a:solidFill>
            <a:ln w="25400">
              <a:solidFill>
                <a:srgbClr val="800000"/>
              </a:solidFill>
              <a:miter lim="800000"/>
              <a:headEnd/>
              <a:tailEnd/>
            </a:ln>
            <a:effectLst/>
          </p:spPr>
          <p:txBody>
            <a:bodyPr wrap="none" anchor="ctr"/>
            <a:lstStyle/>
            <a:p>
              <a:endParaRPr lang="fr-FR"/>
            </a:p>
          </p:txBody>
        </p:sp>
        <p:sp>
          <p:nvSpPr>
            <p:cNvPr id="14" name="Text Box 12"/>
            <p:cNvSpPr txBox="1">
              <a:spLocks noChangeArrowheads="1"/>
            </p:cNvSpPr>
            <p:nvPr/>
          </p:nvSpPr>
          <p:spPr bwMode="auto">
            <a:xfrm>
              <a:off x="164027" y="5805488"/>
              <a:ext cx="2323073" cy="707886"/>
            </a:xfrm>
            <a:prstGeom prst="rect">
              <a:avLst/>
            </a:prstGeom>
            <a:noFill/>
            <a:ln w="9525">
              <a:noFill/>
              <a:miter lim="800000"/>
              <a:headEnd/>
              <a:tailEnd/>
            </a:ln>
            <a:effectLst/>
          </p:spPr>
          <p:txBody>
            <a:bodyPr wrap="none">
              <a:spAutoFit/>
            </a:bodyPr>
            <a:lstStyle/>
            <a:p>
              <a:pPr algn="ctr"/>
              <a:r>
                <a:rPr lang="fr-FR" sz="2000" smtClean="0"/>
                <a:t>Le charbon sera </a:t>
              </a:r>
            </a:p>
            <a:p>
              <a:pPr algn="ctr"/>
              <a:r>
                <a:rPr lang="fr-FR" sz="2000" smtClean="0"/>
                <a:t>abondamment utilisé</a:t>
              </a:r>
              <a:endParaRPr lang="fr-FR" sz="2000"/>
            </a:p>
          </p:txBody>
        </p:sp>
        <p:sp>
          <p:nvSpPr>
            <p:cNvPr id="15" name="Line 13"/>
            <p:cNvSpPr>
              <a:spLocks noChangeShapeType="1"/>
            </p:cNvSpPr>
            <p:nvPr/>
          </p:nvSpPr>
          <p:spPr bwMode="auto">
            <a:xfrm flipH="1">
              <a:off x="1331640" y="5013176"/>
              <a:ext cx="1224136" cy="721419"/>
            </a:xfrm>
            <a:prstGeom prst="line">
              <a:avLst/>
            </a:prstGeom>
            <a:noFill/>
            <a:ln w="76200" cmpd="tri">
              <a:solidFill>
                <a:srgbClr val="800000"/>
              </a:solidFill>
              <a:round/>
              <a:headEnd/>
              <a:tailEnd type="triangle" w="med" len="med"/>
            </a:ln>
            <a:effectLst/>
          </p:spPr>
          <p:txBody>
            <a:bodyPr/>
            <a:lstStyle/>
            <a:p>
              <a:endParaRPr lang="fr-FR"/>
            </a:p>
          </p:txBody>
        </p:sp>
      </p:grpSp>
      <p:grpSp>
        <p:nvGrpSpPr>
          <p:cNvPr id="16" name="Groupe 15"/>
          <p:cNvGrpSpPr/>
          <p:nvPr/>
        </p:nvGrpSpPr>
        <p:grpSpPr>
          <a:xfrm>
            <a:off x="3995936" y="2924944"/>
            <a:ext cx="4032448" cy="3167931"/>
            <a:chOff x="3995936" y="2924944"/>
            <a:chExt cx="4032448" cy="3167931"/>
          </a:xfrm>
        </p:grpSpPr>
        <p:sp>
          <p:nvSpPr>
            <p:cNvPr id="17" name="Rectangle 4"/>
            <p:cNvSpPr>
              <a:spLocks noChangeArrowheads="1"/>
            </p:cNvSpPr>
            <p:nvPr/>
          </p:nvSpPr>
          <p:spPr bwMode="auto">
            <a:xfrm>
              <a:off x="4932040" y="2924944"/>
              <a:ext cx="3096344" cy="836613"/>
            </a:xfrm>
            <a:prstGeom prst="rect">
              <a:avLst/>
            </a:prstGeom>
            <a:solidFill>
              <a:srgbClr val="FFFF99"/>
            </a:solidFill>
            <a:ln w="25400">
              <a:solidFill>
                <a:srgbClr val="FF0000"/>
              </a:solidFill>
              <a:miter lim="800000"/>
              <a:headEnd/>
              <a:tailEnd/>
            </a:ln>
            <a:effectLst/>
          </p:spPr>
          <p:txBody>
            <a:bodyPr wrap="none" anchor="ctr"/>
            <a:lstStyle/>
            <a:p>
              <a:endParaRPr lang="fr-FR"/>
            </a:p>
          </p:txBody>
        </p:sp>
        <p:sp>
          <p:nvSpPr>
            <p:cNvPr id="18" name="Line 6"/>
            <p:cNvSpPr>
              <a:spLocks noChangeShapeType="1"/>
            </p:cNvSpPr>
            <p:nvPr/>
          </p:nvSpPr>
          <p:spPr bwMode="auto">
            <a:xfrm flipV="1">
              <a:off x="5508104" y="3789040"/>
              <a:ext cx="0" cy="648072"/>
            </a:xfrm>
            <a:prstGeom prst="line">
              <a:avLst/>
            </a:prstGeom>
            <a:noFill/>
            <a:ln w="76200" cmpd="tri">
              <a:solidFill>
                <a:srgbClr val="FF0000"/>
              </a:solidFill>
              <a:round/>
              <a:headEnd/>
              <a:tailEnd type="triangle" w="med" len="med"/>
            </a:ln>
            <a:effectLst/>
          </p:spPr>
          <p:txBody>
            <a:bodyPr/>
            <a:lstStyle/>
            <a:p>
              <a:endParaRPr lang="fr-FR"/>
            </a:p>
          </p:txBody>
        </p:sp>
        <p:sp>
          <p:nvSpPr>
            <p:cNvPr id="19" name="Oval 7"/>
            <p:cNvSpPr>
              <a:spLocks noChangeArrowheads="1"/>
            </p:cNvSpPr>
            <p:nvPr/>
          </p:nvSpPr>
          <p:spPr bwMode="auto">
            <a:xfrm>
              <a:off x="3995936" y="4437112"/>
              <a:ext cx="2808287" cy="1655763"/>
            </a:xfrm>
            <a:prstGeom prst="ellipse">
              <a:avLst/>
            </a:prstGeom>
            <a:noFill/>
            <a:ln w="38100">
              <a:solidFill>
                <a:srgbClr val="FF0000"/>
              </a:solidFill>
              <a:round/>
              <a:headEnd/>
              <a:tailEnd/>
            </a:ln>
            <a:effectLst/>
          </p:spPr>
          <p:txBody>
            <a:bodyPr wrap="none" anchor="ctr"/>
            <a:lstStyle/>
            <a:p>
              <a:endParaRPr lang="fr-FR"/>
            </a:p>
          </p:txBody>
        </p:sp>
        <p:sp>
          <p:nvSpPr>
            <p:cNvPr id="20" name="Text Box 5"/>
            <p:cNvSpPr txBox="1">
              <a:spLocks noChangeArrowheads="1"/>
            </p:cNvSpPr>
            <p:nvPr/>
          </p:nvSpPr>
          <p:spPr bwMode="auto">
            <a:xfrm>
              <a:off x="4932040" y="2996952"/>
              <a:ext cx="3052289" cy="707886"/>
            </a:xfrm>
            <a:prstGeom prst="rect">
              <a:avLst/>
            </a:prstGeom>
            <a:noFill/>
            <a:ln w="9525">
              <a:noFill/>
              <a:miter lim="800000"/>
              <a:headEnd/>
              <a:tailEnd/>
            </a:ln>
            <a:effectLst/>
          </p:spPr>
          <p:txBody>
            <a:bodyPr wrap="square">
              <a:spAutoFit/>
            </a:bodyPr>
            <a:lstStyle/>
            <a:p>
              <a:pPr algn="ctr"/>
              <a:r>
                <a:rPr lang="fr-FR" sz="2000" dirty="0" smtClean="0"/>
                <a:t>Dans </a:t>
              </a:r>
              <a:r>
                <a:rPr lang="fr-FR" sz="2000" b="1" dirty="0" smtClean="0">
                  <a:solidFill>
                    <a:srgbClr val="FF3300"/>
                  </a:solidFill>
                </a:rPr>
                <a:t>100 ans, </a:t>
              </a:r>
            </a:p>
            <a:p>
              <a:pPr algn="ctr"/>
              <a:r>
                <a:rPr lang="fr-FR" sz="2000" dirty="0" smtClean="0"/>
                <a:t>le pétrole sera très cher.</a:t>
              </a:r>
              <a:endParaRPr lang="fr-FR" sz="2000" dirty="0"/>
            </a:p>
          </p:txBody>
        </p:sp>
      </p:gr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LA RESSOURCE URANIUM</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19</a:t>
            </a:fld>
            <a:endParaRPr lang="fr-FR" sz="1600" dirty="0"/>
          </a:p>
        </p:txBody>
      </p:sp>
      <p:sp>
        <p:nvSpPr>
          <p:cNvPr id="17" name="ZoneTexte 4"/>
          <p:cNvSpPr txBox="1">
            <a:spLocks noChangeArrowheads="1"/>
          </p:cNvSpPr>
          <p:nvPr/>
        </p:nvSpPr>
        <p:spPr bwMode="auto">
          <a:xfrm>
            <a:off x="323528" y="2924944"/>
            <a:ext cx="8820472" cy="3785652"/>
          </a:xfrm>
          <a:prstGeom prst="rect">
            <a:avLst/>
          </a:prstGeom>
          <a:noFill/>
          <a:ln w="9525">
            <a:noFill/>
            <a:miter lim="800000"/>
            <a:headEnd/>
            <a:tailEnd/>
          </a:ln>
        </p:spPr>
        <p:txBody>
          <a:bodyPr wrap="square">
            <a:spAutoFit/>
          </a:bodyPr>
          <a:lstStyle/>
          <a:p>
            <a:pPr algn="l">
              <a:lnSpc>
                <a:spcPct val="150000"/>
              </a:lnSpc>
            </a:pPr>
            <a:r>
              <a:rPr lang="fr-FR" dirty="0" smtClean="0">
                <a:latin typeface="Comic Sans MS" pitchFamily="66" charset="0"/>
              </a:rPr>
              <a:t>Le facteur </a:t>
            </a:r>
            <a:r>
              <a:rPr lang="fr-FR" b="1" dirty="0" smtClean="0">
                <a:solidFill>
                  <a:srgbClr val="FF0000"/>
                </a:solidFill>
                <a:latin typeface="Comic Sans MS" pitchFamily="66" charset="0"/>
              </a:rPr>
              <a:t>100000</a:t>
            </a:r>
            <a:r>
              <a:rPr lang="fr-FR" dirty="0" smtClean="0">
                <a:latin typeface="Comic Sans MS" pitchFamily="66" charset="0"/>
              </a:rPr>
              <a:t> entraîne:</a:t>
            </a:r>
          </a:p>
          <a:p>
            <a:pPr lvl="1" algn="l">
              <a:lnSpc>
                <a:spcPct val="150000"/>
              </a:lnSpc>
              <a:buFont typeface="Wingdings" pitchFamily="2" charset="2"/>
              <a:buChar char="Ø"/>
            </a:pPr>
            <a:r>
              <a:rPr lang="fr-FR" dirty="0" smtClean="0">
                <a:latin typeface="Comic Sans MS" pitchFamily="66" charset="0"/>
              </a:rPr>
              <a:t> De faibles besoins en ressources (matières premières)</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Une indépendance énergétique</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Un coût réduit</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De faibles </a:t>
            </a:r>
            <a:r>
              <a:rPr lang="fr-FR" dirty="0">
                <a:latin typeface="Comic Sans MS" pitchFamily="66" charset="0"/>
              </a:rPr>
              <a:t>q</a:t>
            </a:r>
            <a:r>
              <a:rPr lang="fr-FR" dirty="0" smtClean="0">
                <a:latin typeface="Comic Sans MS" pitchFamily="66" charset="0"/>
              </a:rPr>
              <a:t>uantités de déchets produits</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Un impact environnemental faible</a:t>
            </a:r>
          </a:p>
          <a:p>
            <a:pPr algn="l"/>
            <a:endParaRPr lang="fr-FR" b="1" dirty="0">
              <a:solidFill>
                <a:srgbClr val="FF0000"/>
              </a:solidFill>
              <a:latin typeface="Comic Sans MS" pitchFamily="66" charset="0"/>
            </a:endParaRPr>
          </a:p>
        </p:txBody>
      </p:sp>
      <p:pic>
        <p:nvPicPr>
          <p:cNvPr id="18" name="Picture 9" descr="LEUPowder"/>
          <p:cNvPicPr>
            <a:picLocks noChangeAspect="1" noChangeArrowheads="1"/>
          </p:cNvPicPr>
          <p:nvPr/>
        </p:nvPicPr>
        <p:blipFill>
          <a:blip r:embed="rId3" cstate="print"/>
          <a:srcRect/>
          <a:stretch>
            <a:fillRect/>
          </a:stretch>
        </p:blipFill>
        <p:spPr bwMode="auto">
          <a:xfrm>
            <a:off x="323528" y="908720"/>
            <a:ext cx="2381250" cy="1981200"/>
          </a:xfrm>
          <a:prstGeom prst="rect">
            <a:avLst/>
          </a:prstGeom>
          <a:noFill/>
        </p:spPr>
      </p:pic>
      <p:pic>
        <p:nvPicPr>
          <p:cNvPr id="19" name="Picture 8" descr="pastilles"/>
          <p:cNvPicPr>
            <a:picLocks noChangeAspect="1" noChangeArrowheads="1"/>
          </p:cNvPicPr>
          <p:nvPr/>
        </p:nvPicPr>
        <p:blipFill>
          <a:blip r:embed="rId4" cstate="print"/>
          <a:srcRect l="19302"/>
          <a:stretch>
            <a:fillRect/>
          </a:stretch>
        </p:blipFill>
        <p:spPr bwMode="auto">
          <a:xfrm>
            <a:off x="6322261" y="980728"/>
            <a:ext cx="2821739" cy="2520086"/>
          </a:xfrm>
          <a:prstGeom prst="rect">
            <a:avLst/>
          </a:prstGeom>
          <a:noFill/>
        </p:spPr>
      </p:pic>
      <p:grpSp>
        <p:nvGrpSpPr>
          <p:cNvPr id="20" name="Group 9"/>
          <p:cNvGrpSpPr>
            <a:grpSpLocks noChangeAspect="1"/>
          </p:cNvGrpSpPr>
          <p:nvPr/>
        </p:nvGrpSpPr>
        <p:grpSpPr bwMode="auto">
          <a:xfrm>
            <a:off x="2627784" y="980728"/>
            <a:ext cx="4185048" cy="1079897"/>
            <a:chOff x="2245" y="2205"/>
            <a:chExt cx="3515" cy="907"/>
          </a:xfrm>
        </p:grpSpPr>
        <p:pic>
          <p:nvPicPr>
            <p:cNvPr id="23" name="Picture 10" descr="uranium-08"/>
            <p:cNvPicPr>
              <a:picLocks noChangeAspect="1" noChangeArrowheads="1"/>
            </p:cNvPicPr>
            <p:nvPr/>
          </p:nvPicPr>
          <p:blipFill>
            <a:blip r:embed="rId5" cstate="print"/>
            <a:srcRect/>
            <a:stretch>
              <a:fillRect/>
            </a:stretch>
          </p:blipFill>
          <p:spPr bwMode="auto">
            <a:xfrm>
              <a:off x="2245" y="2251"/>
              <a:ext cx="1200" cy="780"/>
            </a:xfrm>
            <a:prstGeom prst="rect">
              <a:avLst/>
            </a:prstGeom>
            <a:noFill/>
          </p:spPr>
        </p:pic>
        <p:grpSp>
          <p:nvGrpSpPr>
            <p:cNvPr id="24" name="Group 11"/>
            <p:cNvGrpSpPr>
              <a:grpSpLocks/>
            </p:cNvGrpSpPr>
            <p:nvPr/>
          </p:nvGrpSpPr>
          <p:grpSpPr bwMode="auto">
            <a:xfrm>
              <a:off x="3628" y="2205"/>
              <a:ext cx="2132" cy="907"/>
              <a:chOff x="3424" y="2251"/>
              <a:chExt cx="2132" cy="907"/>
            </a:xfrm>
          </p:grpSpPr>
          <p:pic>
            <p:nvPicPr>
              <p:cNvPr id="26" name="Picture 12" descr="oil_barrel"/>
              <p:cNvPicPr>
                <a:picLocks noChangeAspect="1" noChangeArrowheads="1"/>
              </p:cNvPicPr>
              <p:nvPr/>
            </p:nvPicPr>
            <p:blipFill>
              <a:blip r:embed="rId6" cstate="print"/>
              <a:srcRect l="18182" t="4555" r="15106" b="3644"/>
              <a:stretch>
                <a:fillRect/>
              </a:stretch>
            </p:blipFill>
            <p:spPr bwMode="auto">
              <a:xfrm>
                <a:off x="5057" y="2251"/>
                <a:ext cx="499" cy="907"/>
              </a:xfrm>
              <a:prstGeom prst="rect">
                <a:avLst/>
              </a:prstGeom>
              <a:noFill/>
            </p:spPr>
          </p:pic>
          <p:pic>
            <p:nvPicPr>
              <p:cNvPr id="33" name="Picture 13" descr="oil_barrel"/>
              <p:cNvPicPr>
                <a:picLocks noChangeAspect="1" noChangeArrowheads="1"/>
              </p:cNvPicPr>
              <p:nvPr/>
            </p:nvPicPr>
            <p:blipFill>
              <a:blip r:embed="rId6" cstate="print"/>
              <a:srcRect l="18182" t="4555" r="15106" b="3644"/>
              <a:stretch>
                <a:fillRect/>
              </a:stretch>
            </p:blipFill>
            <p:spPr bwMode="auto">
              <a:xfrm>
                <a:off x="4649" y="2251"/>
                <a:ext cx="499" cy="907"/>
              </a:xfrm>
              <a:prstGeom prst="rect">
                <a:avLst/>
              </a:prstGeom>
              <a:noFill/>
            </p:spPr>
          </p:pic>
          <p:pic>
            <p:nvPicPr>
              <p:cNvPr id="34" name="Picture 14" descr="oil_barrel"/>
              <p:cNvPicPr>
                <a:picLocks noChangeAspect="1" noChangeArrowheads="1"/>
              </p:cNvPicPr>
              <p:nvPr/>
            </p:nvPicPr>
            <p:blipFill>
              <a:blip r:embed="rId6" cstate="print"/>
              <a:srcRect l="18182" t="4555" r="15106" b="3644"/>
              <a:stretch>
                <a:fillRect/>
              </a:stretch>
            </p:blipFill>
            <p:spPr bwMode="auto">
              <a:xfrm>
                <a:off x="4241" y="2251"/>
                <a:ext cx="499" cy="907"/>
              </a:xfrm>
              <a:prstGeom prst="rect">
                <a:avLst/>
              </a:prstGeom>
              <a:noFill/>
            </p:spPr>
          </p:pic>
          <p:pic>
            <p:nvPicPr>
              <p:cNvPr id="35" name="Picture 15" descr="oil_barrel"/>
              <p:cNvPicPr>
                <a:picLocks noChangeAspect="1" noChangeArrowheads="1"/>
              </p:cNvPicPr>
              <p:nvPr/>
            </p:nvPicPr>
            <p:blipFill>
              <a:blip r:embed="rId6" cstate="print"/>
              <a:srcRect l="18182" t="4555" r="15106" b="3644"/>
              <a:stretch>
                <a:fillRect/>
              </a:stretch>
            </p:blipFill>
            <p:spPr bwMode="auto">
              <a:xfrm>
                <a:off x="3833" y="2251"/>
                <a:ext cx="499" cy="907"/>
              </a:xfrm>
              <a:prstGeom prst="rect">
                <a:avLst/>
              </a:prstGeom>
              <a:noFill/>
            </p:spPr>
          </p:pic>
          <p:pic>
            <p:nvPicPr>
              <p:cNvPr id="36" name="Picture 16" descr="oil_barrel"/>
              <p:cNvPicPr>
                <a:picLocks noChangeAspect="1" noChangeArrowheads="1"/>
              </p:cNvPicPr>
              <p:nvPr/>
            </p:nvPicPr>
            <p:blipFill>
              <a:blip r:embed="rId6" cstate="print"/>
              <a:srcRect l="18182" t="4555" r="15106" b="3644"/>
              <a:stretch>
                <a:fillRect/>
              </a:stretch>
            </p:blipFill>
            <p:spPr bwMode="auto">
              <a:xfrm>
                <a:off x="3424" y="2251"/>
                <a:ext cx="499" cy="907"/>
              </a:xfrm>
              <a:prstGeom prst="rect">
                <a:avLst/>
              </a:prstGeom>
              <a:noFill/>
            </p:spPr>
          </p:pic>
        </p:grpSp>
        <p:sp>
          <p:nvSpPr>
            <p:cNvPr id="25" name="Text Box 17"/>
            <p:cNvSpPr txBox="1">
              <a:spLocks noChangeArrowheads="1"/>
            </p:cNvSpPr>
            <p:nvPr/>
          </p:nvSpPr>
          <p:spPr bwMode="auto">
            <a:xfrm>
              <a:off x="3379" y="2387"/>
              <a:ext cx="340" cy="519"/>
            </a:xfrm>
            <a:prstGeom prst="rect">
              <a:avLst/>
            </a:prstGeom>
            <a:noFill/>
            <a:ln w="9525">
              <a:noFill/>
              <a:miter lim="800000"/>
              <a:headEnd/>
              <a:tailEnd/>
            </a:ln>
            <a:effectLst/>
          </p:spPr>
          <p:txBody>
            <a:bodyPr wrap="none">
              <a:spAutoFit/>
            </a:bodyPr>
            <a:lstStyle/>
            <a:p>
              <a:r>
                <a:rPr lang="en-US" sz="4800"/>
                <a:t>=</a:t>
              </a:r>
            </a:p>
          </p:txBody>
        </p:sp>
      </p:gr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20</a:t>
            </a:fld>
            <a:endParaRPr lang="fr-FR" sz="1600" dirty="0"/>
          </a:p>
        </p:txBody>
      </p:sp>
      <p:sp>
        <p:nvSpPr>
          <p:cNvPr id="8" name="ZoneTexte 7"/>
          <p:cNvSpPr txBox="1"/>
          <p:nvPr/>
        </p:nvSpPr>
        <p:spPr>
          <a:xfrm>
            <a:off x="1115616" y="2132856"/>
            <a:ext cx="7486345" cy="2677656"/>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FF000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l’ANCRE</a:t>
            </a:r>
            <a:endParaRPr lang="fr-FR" sz="2800" b="1" dirty="0">
              <a:solidFill>
                <a:srgbClr val="0070C0"/>
              </a:solidFill>
              <a:latin typeface="Comic Sans MS" pitchFamily="66" charset="0"/>
            </a:endParaRPr>
          </a:p>
        </p:txBody>
      </p:sp>
    </p:spTree>
    <p:extLst>
      <p:ext uri="{BB962C8B-B14F-4D97-AF65-F5344CB8AC3E}">
        <p14:creationId xmlns:p14="http://schemas.microsoft.com/office/powerpoint/2010/main" xmlns="" val="17842202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4294967295"/>
          </p:nvPr>
        </p:nvSpPr>
        <p:spPr>
          <a:xfrm>
            <a:off x="7956848" y="6497960"/>
            <a:ext cx="1187152" cy="360040"/>
          </a:xfrm>
          <a:prstGeom prst="rect">
            <a:avLst/>
          </a:prstGeom>
        </p:spPr>
        <p:txBody>
          <a:bodyPr/>
          <a:lstStyle/>
          <a:p>
            <a:fld id="{BCAEB177-CEDC-45A1-AF48-E4080082F7EC}" type="slidenum">
              <a:rPr lang="fr-FR" sz="1600"/>
              <a:pPr/>
              <a:t>21</a:t>
            </a:fld>
            <a:endParaRPr lang="fr-FR" sz="1600" dirty="0"/>
          </a:p>
        </p:txBody>
      </p:sp>
      <p:sp>
        <p:nvSpPr>
          <p:cNvPr id="265218" name="Rectangle 2"/>
          <p:cNvSpPr>
            <a:spLocks noGrp="1" noChangeArrowheads="1"/>
          </p:cNvSpPr>
          <p:nvPr>
            <p:ph type="title"/>
          </p:nvPr>
        </p:nvSpPr>
        <p:spPr>
          <a:xfrm>
            <a:off x="1403648" y="116632"/>
            <a:ext cx="7141481" cy="828676"/>
          </a:xfrm>
          <a:noFill/>
          <a:ln/>
        </p:spPr>
        <p:txBody>
          <a:bodyPr/>
          <a:lstStyle/>
          <a:p>
            <a:pPr algn="ctr"/>
            <a:r>
              <a:rPr lang="fr-FR" sz="3200" b="1" dirty="0" smtClean="0">
                <a:latin typeface="+mn-lt"/>
              </a:rPr>
              <a:t>LES PROGRAMMES DE R&amp;D</a:t>
            </a:r>
            <a:endParaRPr lang="fr-FR" sz="3200" b="1" dirty="0">
              <a:latin typeface="+mn-lt"/>
            </a:endParaRPr>
          </a:p>
        </p:txBody>
      </p:sp>
      <p:sp>
        <p:nvSpPr>
          <p:cNvPr id="265219" name="Rectangle 3"/>
          <p:cNvSpPr>
            <a:spLocks noGrp="1" noChangeArrowheads="1"/>
          </p:cNvSpPr>
          <p:nvPr>
            <p:ph type="body" idx="1"/>
          </p:nvPr>
        </p:nvSpPr>
        <p:spPr>
          <a:xfrm>
            <a:off x="1033574" y="1196752"/>
            <a:ext cx="7038637" cy="2592288"/>
          </a:xfrm>
          <a:noFill/>
          <a:ln/>
        </p:spPr>
        <p:txBody>
          <a:bodyPr/>
          <a:lstStyle/>
          <a:p>
            <a:pPr marL="571500" indent="-342900" defTabSz="914400">
              <a:lnSpc>
                <a:spcPct val="90000"/>
              </a:lnSpc>
              <a:buClr>
                <a:srgbClr val="0066CC"/>
              </a:buClr>
              <a:buFont typeface="Wingdings" pitchFamily="2" charset="2"/>
              <a:buChar char="Ø"/>
            </a:pPr>
            <a:r>
              <a:rPr lang="fr-FR" sz="2400" b="1" dirty="0" smtClean="0">
                <a:solidFill>
                  <a:schemeClr val="tx1"/>
                </a:solidFill>
              </a:rPr>
              <a:t>Soutien au </a:t>
            </a:r>
            <a:r>
              <a:rPr lang="fr-FR" sz="2400" b="1" dirty="0" smtClean="0">
                <a:solidFill>
                  <a:srgbClr val="FF0000"/>
                </a:solidFill>
              </a:rPr>
              <a:t>nucléaire industriel</a:t>
            </a:r>
            <a:r>
              <a:rPr lang="fr-FR" sz="2400" b="1" dirty="0" smtClean="0">
                <a:solidFill>
                  <a:schemeClr val="tx1"/>
                </a:solidFill>
              </a:rPr>
              <a:t> : </a:t>
            </a:r>
          </a:p>
          <a:p>
            <a:pPr marL="571500" indent="-342900" defTabSz="914400">
              <a:lnSpc>
                <a:spcPct val="90000"/>
              </a:lnSpc>
              <a:buClr>
                <a:srgbClr val="0066CC"/>
              </a:buClr>
            </a:pPr>
            <a:r>
              <a:rPr lang="fr-FR" sz="2400" b="1" dirty="0">
                <a:solidFill>
                  <a:schemeClr val="tx1"/>
                </a:solidFill>
              </a:rPr>
              <a:t>	</a:t>
            </a:r>
            <a:r>
              <a:rPr lang="fr-FR" sz="2400" b="1" dirty="0" smtClean="0">
                <a:solidFill>
                  <a:schemeClr val="tx1"/>
                </a:solidFill>
              </a:rPr>
              <a:t>		sûreté, compétitivité, évolution… </a:t>
            </a:r>
          </a:p>
          <a:p>
            <a:pPr marL="571500" indent="-342900" defTabSz="914400">
              <a:lnSpc>
                <a:spcPct val="90000"/>
              </a:lnSpc>
              <a:buClr>
                <a:srgbClr val="0066CC"/>
              </a:buClr>
            </a:pPr>
            <a:endParaRPr lang="fr-FR" sz="2400" b="1" dirty="0">
              <a:solidFill>
                <a:schemeClr val="tx1"/>
              </a:solidFill>
            </a:endParaRPr>
          </a:p>
          <a:p>
            <a:pPr marL="571500" indent="-342900" defTabSz="914400">
              <a:lnSpc>
                <a:spcPct val="90000"/>
              </a:lnSpc>
              <a:buClr>
                <a:srgbClr val="0066CC"/>
              </a:buClr>
              <a:buFont typeface="Wingdings" pitchFamily="2" charset="2"/>
              <a:buChar char="Ø"/>
            </a:pPr>
            <a:r>
              <a:rPr lang="fr-FR" sz="2400" b="1" dirty="0" smtClean="0">
                <a:solidFill>
                  <a:srgbClr val="FF0000"/>
                </a:solidFill>
              </a:rPr>
              <a:t>Gestion des déchets </a:t>
            </a:r>
            <a:r>
              <a:rPr lang="fr-FR" sz="2400" b="1" dirty="0" smtClean="0"/>
              <a:t>(loi de 2006)</a:t>
            </a:r>
            <a:endParaRPr lang="fr-FR" sz="2400" b="1" dirty="0"/>
          </a:p>
          <a:p>
            <a:pPr marL="571500" indent="-342900" defTabSz="914400">
              <a:lnSpc>
                <a:spcPct val="90000"/>
              </a:lnSpc>
            </a:pPr>
            <a:endParaRPr lang="fr-FR" sz="2400" b="1" dirty="0"/>
          </a:p>
          <a:p>
            <a:pPr marL="571500" indent="-342900" defTabSz="914400">
              <a:lnSpc>
                <a:spcPct val="90000"/>
              </a:lnSpc>
              <a:buClr>
                <a:srgbClr val="0066CC"/>
              </a:buClr>
              <a:buFont typeface="Wingdings" pitchFamily="2" charset="2"/>
              <a:buChar char="Ø"/>
            </a:pPr>
            <a:r>
              <a:rPr lang="fr-FR" sz="2400" b="1" dirty="0" smtClean="0">
                <a:solidFill>
                  <a:schemeClr val="tx1"/>
                </a:solidFill>
              </a:rPr>
              <a:t>Préparer le </a:t>
            </a:r>
            <a:r>
              <a:rPr lang="fr-FR" sz="2400" b="1" dirty="0" smtClean="0">
                <a:solidFill>
                  <a:srgbClr val="FF0000"/>
                </a:solidFill>
              </a:rPr>
              <a:t>nucléaire du futur</a:t>
            </a:r>
            <a:r>
              <a:rPr lang="fr-FR" sz="2400" b="1" dirty="0" smtClean="0">
                <a:solidFill>
                  <a:schemeClr val="tx1"/>
                </a:solidFill>
              </a:rPr>
              <a:t>: </a:t>
            </a:r>
            <a:r>
              <a:rPr lang="fr-FR" sz="2400" b="1" dirty="0" err="1" smtClean="0">
                <a:solidFill>
                  <a:schemeClr val="tx1"/>
                </a:solidFill>
              </a:rPr>
              <a:t>Gen</a:t>
            </a:r>
            <a:r>
              <a:rPr lang="fr-FR" sz="2400" b="1" dirty="0" smtClean="0">
                <a:solidFill>
                  <a:schemeClr val="tx1"/>
                </a:solidFill>
              </a:rPr>
              <a:t> IV, ASTRID, …</a:t>
            </a:r>
          </a:p>
          <a:p>
            <a:pPr marL="571500" indent="-342900" defTabSz="914400">
              <a:lnSpc>
                <a:spcPct val="90000"/>
              </a:lnSpc>
              <a:buFontTx/>
              <a:buNone/>
            </a:pPr>
            <a:endParaRPr lang="fr-FR" sz="2400" b="1" dirty="0">
              <a:solidFill>
                <a:srgbClr val="0033CC"/>
              </a:solidFill>
            </a:endParaRPr>
          </a:p>
          <a:p>
            <a:pPr marL="571500" indent="-342900" defTabSz="914400">
              <a:lnSpc>
                <a:spcPct val="90000"/>
              </a:lnSpc>
              <a:buFontTx/>
              <a:buNone/>
            </a:pPr>
            <a:endParaRPr lang="fr-FR" sz="2400" dirty="0">
              <a:solidFill>
                <a:srgbClr val="0033CC"/>
              </a:solidFill>
            </a:endParaRPr>
          </a:p>
        </p:txBody>
      </p:sp>
      <p:graphicFrame>
        <p:nvGraphicFramePr>
          <p:cNvPr id="265220" name="Object 4"/>
          <p:cNvGraphicFramePr>
            <a:graphicFrameLocks noChangeAspect="1"/>
          </p:cNvGraphicFramePr>
          <p:nvPr>
            <p:extLst>
              <p:ext uri="{D42A27DB-BD31-4B8C-83A1-F6EECF244321}">
                <p14:modId xmlns:p14="http://schemas.microsoft.com/office/powerpoint/2010/main" xmlns="" val="2885389227"/>
              </p:ext>
            </p:extLst>
          </p:nvPr>
        </p:nvGraphicFramePr>
        <p:xfrm>
          <a:off x="7308304" y="986557"/>
          <a:ext cx="1241180" cy="1860550"/>
        </p:xfrm>
        <a:graphic>
          <a:graphicData uri="http://schemas.openxmlformats.org/presentationml/2006/ole">
            <p:oleObj spid="_x0000_s1031" name="Photo Editor Photo" r:id="rId3" imgW="2542857" imgH="3809524" progId="">
              <p:embed/>
            </p:oleObj>
          </a:graphicData>
        </a:graphic>
      </p:graphicFrame>
      <p:sp>
        <p:nvSpPr>
          <p:cNvPr id="265221" name="Rectangle 5"/>
          <p:cNvSpPr>
            <a:spLocks noChangeArrowheads="1"/>
          </p:cNvSpPr>
          <p:nvPr/>
        </p:nvSpPr>
        <p:spPr bwMode="auto">
          <a:xfrm>
            <a:off x="251521" y="4077072"/>
            <a:ext cx="7270300" cy="22553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39025" tIns="19512" rIns="39025" bIns="19512">
            <a:spAutoFit/>
          </a:bodyPr>
          <a:lstStyle/>
          <a:p>
            <a:pPr algn="l" eaLnBrk="1" hangingPunct="1">
              <a:spcBef>
                <a:spcPct val="50000"/>
              </a:spcBef>
              <a:buClr>
                <a:srgbClr val="0066CC"/>
              </a:buClr>
              <a:tabLst>
                <a:tab pos="374650" algn="l"/>
              </a:tabLst>
            </a:pPr>
            <a:r>
              <a:rPr lang="fr-FR" b="1" dirty="0">
                <a:solidFill>
                  <a:srgbClr val="0033CC"/>
                </a:solidFill>
                <a:latin typeface="Calibri" pitchFamily="34" charset="0"/>
                <a:cs typeface="Calibri" pitchFamily="34" charset="0"/>
              </a:rPr>
              <a:t>E</a:t>
            </a:r>
            <a:r>
              <a:rPr lang="fr-FR" b="1" dirty="0" smtClean="0">
                <a:solidFill>
                  <a:srgbClr val="0033CC"/>
                </a:solidFill>
                <a:latin typeface="Calibri" pitchFamily="34" charset="0"/>
                <a:cs typeface="Calibri" pitchFamily="34" charset="0"/>
              </a:rPr>
              <a:t>n </a:t>
            </a:r>
            <a:r>
              <a:rPr lang="fr-FR" b="1" dirty="0">
                <a:solidFill>
                  <a:srgbClr val="0033CC"/>
                </a:solidFill>
                <a:latin typeface="Calibri" pitchFamily="34" charset="0"/>
                <a:cs typeface="Calibri" pitchFamily="34" charset="0"/>
              </a:rPr>
              <a:t>support à ces objectifs:</a:t>
            </a:r>
          </a:p>
          <a:p>
            <a:pPr marL="285750" indent="-285750" algn="l" eaLnBrk="1" hangingPunct="1">
              <a:spcBef>
                <a:spcPct val="50000"/>
              </a:spcBef>
              <a:buClr>
                <a:srgbClr val="0066CC"/>
              </a:buClr>
              <a:buFont typeface="Wingdings" pitchFamily="2" charset="2"/>
              <a:buChar char="Ø"/>
              <a:tabLst>
                <a:tab pos="374650" algn="l"/>
              </a:tabLst>
            </a:pPr>
            <a:r>
              <a:rPr lang="fr-FR" b="1" dirty="0" smtClean="0">
                <a:latin typeface="Calibri" pitchFamily="34" charset="0"/>
                <a:cs typeface="Calibri" pitchFamily="34" charset="0"/>
              </a:rPr>
              <a:t>  Concevoir, construire et maintenir les grands </a:t>
            </a:r>
            <a:r>
              <a:rPr lang="fr-FR" b="1" dirty="0" smtClean="0">
                <a:solidFill>
                  <a:srgbClr val="FF0000"/>
                </a:solidFill>
                <a:latin typeface="Calibri" pitchFamily="34" charset="0"/>
                <a:cs typeface="Calibri" pitchFamily="34" charset="0"/>
              </a:rPr>
              <a:t>outils expérimentaux</a:t>
            </a:r>
            <a:r>
              <a:rPr lang="fr-FR" b="1" dirty="0" smtClean="0">
                <a:latin typeface="Calibri" pitchFamily="34" charset="0"/>
                <a:cs typeface="Calibri" pitchFamily="34" charset="0"/>
              </a:rPr>
              <a:t> et les outils de </a:t>
            </a:r>
            <a:r>
              <a:rPr lang="fr-FR" b="1" dirty="0" smtClean="0">
                <a:solidFill>
                  <a:srgbClr val="FF0000"/>
                </a:solidFill>
                <a:latin typeface="Calibri" pitchFamily="34" charset="0"/>
                <a:cs typeface="Calibri" pitchFamily="34" charset="0"/>
              </a:rPr>
              <a:t>simulation</a:t>
            </a:r>
            <a:r>
              <a:rPr lang="fr-FR" b="1" dirty="0" smtClean="0">
                <a:latin typeface="Calibri" pitchFamily="34" charset="0"/>
                <a:cs typeface="Calibri" pitchFamily="34" charset="0"/>
              </a:rPr>
              <a:t> </a:t>
            </a:r>
          </a:p>
          <a:p>
            <a:pPr marL="342900" indent="-342900" algn="l" eaLnBrk="1" hangingPunct="1">
              <a:spcBef>
                <a:spcPct val="50000"/>
              </a:spcBef>
              <a:buClr>
                <a:srgbClr val="0066CC"/>
              </a:buClr>
              <a:buFont typeface="Wingdings" pitchFamily="2" charset="2"/>
              <a:buChar char="Ø"/>
              <a:tabLst>
                <a:tab pos="374650" algn="l"/>
              </a:tabLst>
            </a:pPr>
            <a:r>
              <a:rPr lang="fr-FR" b="1" dirty="0">
                <a:latin typeface="Calibri" pitchFamily="34" charset="0"/>
                <a:cs typeface="Calibri" pitchFamily="34" charset="0"/>
              </a:rPr>
              <a:t>	G</a:t>
            </a:r>
            <a:r>
              <a:rPr lang="fr-FR" b="1" dirty="0" smtClean="0">
                <a:latin typeface="Calibri" pitchFamily="34" charset="0"/>
                <a:cs typeface="Calibri" pitchFamily="34" charset="0"/>
              </a:rPr>
              <a:t>érer les services nucléaires indispensables: opération, démantèlement, gestion des déchets, …</a:t>
            </a:r>
            <a:endParaRPr lang="fr-FR" b="1" dirty="0">
              <a:latin typeface="Calibri" pitchFamily="34" charset="0"/>
              <a:cs typeface="Calibri" pitchFamily="34" charset="0"/>
            </a:endParaRPr>
          </a:p>
        </p:txBody>
      </p:sp>
      <p:pic>
        <p:nvPicPr>
          <p:cNvPr id="265222" name="Picture 6" descr="Image éclaté GFR 1000 MW"/>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36296" y="3962400"/>
            <a:ext cx="1456592" cy="1900238"/>
          </a:xfrm>
          <a:prstGeom prst="rect">
            <a:avLst/>
          </a:prstGeom>
          <a:noFill/>
          <a:extLst>
            <a:ext uri="{909E8E84-426E-40DD-AFC4-6F175D3DCCD1}">
              <a14:hiddenFill xmlns:a14="http://schemas.microsoft.com/office/drawing/2010/main" xmlns="">
                <a:solidFill>
                  <a:srgbClr val="FFFFFF"/>
                </a:solidFill>
              </a14:hiddenFill>
            </a:ext>
          </a:extLst>
        </p:spPr>
      </p:pic>
      <p:pic>
        <p:nvPicPr>
          <p:cNvPr id="265223" name="Picture 7" descr="e8368c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169" y="1916832"/>
            <a:ext cx="1014046" cy="163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640248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259632" y="260648"/>
            <a:ext cx="7667172" cy="426903"/>
          </a:xfrm>
        </p:spPr>
        <p:txBody>
          <a:bodyPr/>
          <a:lstStyle/>
          <a:p>
            <a:pPr algn="ctr" eaLnBrk="1" hangingPunct="1"/>
            <a:r>
              <a:rPr lang="fr-FR" sz="2800" dirty="0" smtClean="0"/>
              <a:t>R&amp;D : soutenir l’industrie nucléaire actuelle</a:t>
            </a:r>
          </a:p>
        </p:txBody>
      </p:sp>
      <p:sp>
        <p:nvSpPr>
          <p:cNvPr id="670723" name="Rectangle 3"/>
          <p:cNvSpPr>
            <a:spLocks noChangeArrowheads="1"/>
          </p:cNvSpPr>
          <p:nvPr/>
        </p:nvSpPr>
        <p:spPr bwMode="auto">
          <a:xfrm>
            <a:off x="1331640" y="980728"/>
            <a:ext cx="7244995" cy="1133185"/>
          </a:xfrm>
          <a:prstGeom prst="rect">
            <a:avLst/>
          </a:prstGeom>
          <a:noFill/>
          <a:ln w="38100">
            <a:noFill/>
            <a:miter lim="800000"/>
            <a:headEnd/>
            <a:tailEnd/>
          </a:ln>
          <a:effectLst/>
        </p:spPr>
        <p:txBody>
          <a:bodyPr lIns="37292" tIns="18646" rIns="37292" bIns="18646">
            <a:spAutoFit/>
          </a:bodyPr>
          <a:lstStyle/>
          <a:p>
            <a:pPr algn="ctr" defTabSz="873125">
              <a:buFontTx/>
              <a:buChar char="•"/>
              <a:defRPr/>
            </a:pPr>
            <a:r>
              <a:rPr lang="fr-FR" sz="2300" b="1" dirty="0">
                <a:solidFill>
                  <a:srgbClr val="FF3300"/>
                </a:solidFill>
                <a:effectLst>
                  <a:outerShdw blurRad="38100" dist="38100" dir="2700000" algn="tl">
                    <a:srgbClr val="C0C0C0"/>
                  </a:outerShdw>
                </a:effectLst>
                <a:latin typeface="Arial" pitchFamily="34" charset="0"/>
              </a:rPr>
              <a:t> Allongement de la durée de vie</a:t>
            </a:r>
            <a:br>
              <a:rPr lang="fr-FR" sz="2300" b="1" dirty="0">
                <a:solidFill>
                  <a:srgbClr val="FF3300"/>
                </a:solidFill>
                <a:effectLst>
                  <a:outerShdw blurRad="38100" dist="38100" dir="2700000" algn="tl">
                    <a:srgbClr val="C0C0C0"/>
                  </a:outerShdw>
                </a:effectLst>
                <a:latin typeface="Arial" pitchFamily="34" charset="0"/>
              </a:rPr>
            </a:br>
            <a:endParaRPr lang="fr-FR" sz="2300" b="1" dirty="0">
              <a:solidFill>
                <a:srgbClr val="FF3300"/>
              </a:solidFill>
              <a:effectLst>
                <a:outerShdw blurRad="38100" dist="38100" dir="2700000" algn="tl">
                  <a:srgbClr val="C0C0C0"/>
                </a:outerShdw>
              </a:effectLst>
              <a:latin typeface="Arial" pitchFamily="34" charset="0"/>
            </a:endParaRPr>
          </a:p>
          <a:p>
            <a:pPr defTabSz="873125">
              <a:buFontTx/>
              <a:buChar char="•"/>
              <a:defRPr/>
            </a:pPr>
            <a:r>
              <a:rPr lang="fr-FR" sz="2300" b="1" dirty="0">
                <a:solidFill>
                  <a:srgbClr val="FF3300"/>
                </a:solidFill>
                <a:effectLst>
                  <a:outerShdw blurRad="38100" dist="38100" dir="2700000" algn="tl">
                    <a:srgbClr val="C0C0C0"/>
                  </a:outerShdw>
                </a:effectLst>
                <a:latin typeface="Arial" pitchFamily="34" charset="0"/>
              </a:rPr>
              <a:t> Amélioration des performances des combustibles</a:t>
            </a:r>
          </a:p>
        </p:txBody>
      </p:sp>
      <p:pic>
        <p:nvPicPr>
          <p:cNvPr id="3277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3926" y="2134273"/>
            <a:ext cx="7667172" cy="4203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87387387"/>
      </p:ext>
    </p:extLst>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627784" y="49160"/>
            <a:ext cx="6084336" cy="908720"/>
          </a:xfrm>
        </p:spPr>
        <p:txBody>
          <a:bodyPr/>
          <a:lstStyle/>
          <a:p>
            <a:pPr eaLnBrk="1" hangingPunct="1"/>
            <a:r>
              <a:rPr lang="fr-FR" dirty="0" smtClean="0"/>
              <a:t>Améliorer les performances du combustible DES Réacteurs</a:t>
            </a:r>
          </a:p>
        </p:txBody>
      </p:sp>
      <p:pic>
        <p:nvPicPr>
          <p:cNvPr id="33795"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665680" y="1184115"/>
            <a:ext cx="7929648" cy="4965644"/>
          </a:xfrm>
          <a:noFill/>
        </p:spPr>
      </p:pic>
    </p:spTree>
    <p:extLst>
      <p:ext uri="{BB962C8B-B14F-4D97-AF65-F5344CB8AC3E}">
        <p14:creationId xmlns:p14="http://schemas.microsoft.com/office/powerpoint/2010/main" xmlns="" val="1683117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4294967295"/>
          </p:nvPr>
        </p:nvSpPr>
        <p:spPr>
          <a:xfrm>
            <a:off x="6553200" y="6245225"/>
            <a:ext cx="2133600" cy="476250"/>
          </a:xfrm>
          <a:prstGeom prst="rect">
            <a:avLst/>
          </a:prstGeom>
        </p:spPr>
        <p:txBody>
          <a:bodyPr/>
          <a:lstStyle/>
          <a:p>
            <a:fld id="{0FA29B74-FC9C-496B-91D9-2A9521892D8A}" type="slidenum">
              <a:rPr lang="fr-FR"/>
              <a:pPr/>
              <a:t>24</a:t>
            </a:fld>
            <a:endParaRPr lang="fr-FR"/>
          </a:p>
        </p:txBody>
      </p:sp>
      <p:sp>
        <p:nvSpPr>
          <p:cNvPr id="372738" name="Rectangle 2"/>
          <p:cNvSpPr>
            <a:spLocks noGrp="1" noChangeArrowheads="1"/>
          </p:cNvSpPr>
          <p:nvPr>
            <p:ph type="title"/>
          </p:nvPr>
        </p:nvSpPr>
        <p:spPr>
          <a:xfrm>
            <a:off x="1066800" y="260648"/>
            <a:ext cx="8077200" cy="508000"/>
          </a:xfrm>
        </p:spPr>
        <p:txBody>
          <a:bodyPr/>
          <a:lstStyle/>
          <a:p>
            <a:pPr algn="ctr" defTabSz="914400"/>
            <a:r>
              <a:rPr lang="fr-FR" smtClean="0"/>
              <a:t>ExEmple: L’INTERACTION PASTILLE-GAINE</a:t>
            </a:r>
            <a:endParaRPr lang="fr-FR"/>
          </a:p>
        </p:txBody>
      </p:sp>
      <p:sp>
        <p:nvSpPr>
          <p:cNvPr id="372739" name="Rectangle 3"/>
          <p:cNvSpPr>
            <a:spLocks noGrp="1" noChangeArrowheads="1"/>
          </p:cNvSpPr>
          <p:nvPr>
            <p:ph type="body" idx="1"/>
          </p:nvPr>
        </p:nvSpPr>
        <p:spPr>
          <a:xfrm>
            <a:off x="323528" y="1124744"/>
            <a:ext cx="4608512" cy="2088232"/>
          </a:xfrm>
        </p:spPr>
        <p:txBody>
          <a:bodyPr/>
          <a:lstStyle/>
          <a:p>
            <a:pPr marL="342900" indent="-342900" defTabSz="914400"/>
            <a:r>
              <a:rPr lang="fr-FR" sz="2000" dirty="0" smtClean="0"/>
              <a:t>Rampe de puissance dans un réacteur expérimental pour la détermination des limites réelles du combustible</a:t>
            </a:r>
          </a:p>
          <a:p>
            <a:pPr marL="742950" lvl="1" indent="-285750" defTabSz="914400"/>
            <a:r>
              <a:rPr lang="fr-FR" sz="2000" dirty="0" smtClean="0"/>
              <a:t> nouveaux gainages &amp; combustibles</a:t>
            </a:r>
          </a:p>
          <a:p>
            <a:pPr marL="742950" lvl="1" indent="-285750" defTabSz="914400"/>
            <a:endParaRPr lang="fr-FR" sz="2000" dirty="0" smtClean="0"/>
          </a:p>
          <a:p>
            <a:pPr marL="342900" indent="-342900" defTabSz="914400"/>
            <a:r>
              <a:rPr lang="fr-FR" sz="2000" dirty="0" smtClean="0"/>
              <a:t>Modélisation 3D de l’IPA avec prise en compte de tous les effets d’évolution</a:t>
            </a:r>
            <a:endParaRPr lang="fr-FR" sz="2000" dirty="0"/>
          </a:p>
        </p:txBody>
      </p:sp>
      <p:pic>
        <p:nvPicPr>
          <p:cNvPr id="37274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40116" y="3057526"/>
            <a:ext cx="1390650" cy="330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7274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74777" y="1028700"/>
            <a:ext cx="2658208" cy="3848100"/>
          </a:xfrm>
          <a:prstGeom prst="rect">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2742" name="AutoShape 6"/>
          <p:cNvSpPr>
            <a:spLocks/>
          </p:cNvSpPr>
          <p:nvPr/>
        </p:nvSpPr>
        <p:spPr bwMode="auto">
          <a:xfrm flipH="1">
            <a:off x="4355976" y="1124744"/>
            <a:ext cx="1812032" cy="338554"/>
          </a:xfrm>
          <a:prstGeom prst="borderCallout2">
            <a:avLst>
              <a:gd name="adj1" fmla="val 33023"/>
              <a:gd name="adj2" fmla="val 991"/>
              <a:gd name="adj3" fmla="val 33023"/>
              <a:gd name="adj4" fmla="val -20389"/>
              <a:gd name="adj5" fmla="val 367889"/>
              <a:gd name="adj6" fmla="val -25097"/>
            </a:avLst>
          </a:prstGeom>
          <a:noFill/>
          <a:ln w="9525">
            <a:solidFill>
              <a:schemeClr val="accent2"/>
            </a:solidFill>
            <a:miter lim="800000"/>
            <a:headEn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spcBef>
                <a:spcPct val="50000"/>
              </a:spcBef>
            </a:pPr>
            <a:r>
              <a:rPr lang="fr-FR" sz="1600" b="1" dirty="0" smtClean="0">
                <a:latin typeface="Arial" charset="0"/>
              </a:rPr>
              <a:t>Cœur d’Osiris</a:t>
            </a:r>
            <a:endParaRPr lang="fr-FR" sz="1600" b="1" dirty="0">
              <a:latin typeface="Arial" charset="0"/>
            </a:endParaRPr>
          </a:p>
        </p:txBody>
      </p:sp>
      <p:sp>
        <p:nvSpPr>
          <p:cNvPr id="372743" name="Text Box 7"/>
          <p:cNvSpPr txBox="1">
            <a:spLocks noChangeArrowheads="1"/>
          </p:cNvSpPr>
          <p:nvPr/>
        </p:nvSpPr>
        <p:spPr bwMode="auto">
          <a:xfrm>
            <a:off x="5652120" y="2854326"/>
            <a:ext cx="1311388" cy="584775"/>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spcBef>
                <a:spcPct val="50000"/>
              </a:spcBef>
            </a:pPr>
            <a:r>
              <a:rPr lang="fr-FR" sz="1600" b="1" dirty="0" smtClean="0">
                <a:latin typeface="Arial" charset="0"/>
              </a:rPr>
              <a:t>Boucle Isabelle</a:t>
            </a:r>
            <a:endParaRPr lang="fr-FR" sz="1600" b="1" dirty="0">
              <a:latin typeface="Arial" charset="0"/>
            </a:endParaRPr>
          </a:p>
        </p:txBody>
      </p:sp>
      <p:sp>
        <p:nvSpPr>
          <p:cNvPr id="372744" name="Line 8"/>
          <p:cNvSpPr>
            <a:spLocks noChangeShapeType="1"/>
          </p:cNvSpPr>
          <p:nvPr/>
        </p:nvSpPr>
        <p:spPr bwMode="auto">
          <a:xfrm flipV="1">
            <a:off x="6784731" y="2628900"/>
            <a:ext cx="228600" cy="304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endParaRPr lang="fr-FR"/>
          </a:p>
        </p:txBody>
      </p:sp>
      <p:sp>
        <p:nvSpPr>
          <p:cNvPr id="372745" name="AutoShape 9"/>
          <p:cNvSpPr>
            <a:spLocks/>
          </p:cNvSpPr>
          <p:nvPr/>
        </p:nvSpPr>
        <p:spPr bwMode="auto">
          <a:xfrm>
            <a:off x="6400800" y="5283200"/>
            <a:ext cx="2476500" cy="977900"/>
          </a:xfrm>
          <a:prstGeom prst="borderCallout2">
            <a:avLst>
              <a:gd name="adj1" fmla="val 11690"/>
              <a:gd name="adj2" fmla="val -2838"/>
              <a:gd name="adj3" fmla="val 11690"/>
              <a:gd name="adj4" fmla="val -22250"/>
              <a:gd name="adj5" fmla="val 63310"/>
              <a:gd name="adj6" fmla="val -41718"/>
            </a:avLst>
          </a:prstGeom>
          <a:noFill/>
          <a:ln w="9525">
            <a:solidFill>
              <a:srgbClr val="FF0000"/>
            </a:solidFill>
            <a:miter lim="800000"/>
            <a:headEn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l" eaLnBrk="1" hangingPunct="1"/>
            <a:r>
              <a:rPr lang="fr-FR" sz="1600" b="1" dirty="0" smtClean="0">
                <a:solidFill>
                  <a:srgbClr val="33CC33"/>
                </a:solidFill>
                <a:latin typeface="Arial" charset="0"/>
              </a:rPr>
              <a:t>Pastille</a:t>
            </a:r>
            <a:r>
              <a:rPr lang="fr-FR" sz="1600" b="1" dirty="0">
                <a:solidFill>
                  <a:srgbClr val="33CC33"/>
                </a:solidFill>
                <a:latin typeface="Arial" charset="0"/>
              </a:rPr>
              <a:t/>
            </a:r>
            <a:br>
              <a:rPr lang="fr-FR" sz="1600" b="1" dirty="0">
                <a:solidFill>
                  <a:srgbClr val="33CC33"/>
                </a:solidFill>
                <a:latin typeface="Arial" charset="0"/>
              </a:rPr>
            </a:br>
            <a:r>
              <a:rPr lang="fr-FR" sz="1600" b="1" dirty="0" smtClean="0">
                <a:latin typeface="Arial" charset="0"/>
              </a:rPr>
              <a:t>Viscoplasticité</a:t>
            </a:r>
            <a:endParaRPr lang="fr-FR" sz="1600" b="1" dirty="0">
              <a:latin typeface="Arial" charset="0"/>
            </a:endParaRPr>
          </a:p>
          <a:p>
            <a:pPr algn="l" eaLnBrk="1" hangingPunct="1"/>
            <a:r>
              <a:rPr lang="fr-FR" sz="1600" b="1" dirty="0" smtClean="0">
                <a:latin typeface="Arial" charset="0"/>
              </a:rPr>
              <a:t>Porosité, gonflement, fracturation</a:t>
            </a:r>
            <a:endParaRPr lang="fr-FR" sz="1600" b="1" dirty="0">
              <a:latin typeface="Arial" charset="0"/>
            </a:endParaRPr>
          </a:p>
        </p:txBody>
      </p:sp>
      <p:sp>
        <p:nvSpPr>
          <p:cNvPr id="372746" name="AutoShape 10"/>
          <p:cNvSpPr>
            <a:spLocks/>
          </p:cNvSpPr>
          <p:nvPr/>
        </p:nvSpPr>
        <p:spPr bwMode="auto">
          <a:xfrm>
            <a:off x="1761393" y="3400425"/>
            <a:ext cx="2476500" cy="914400"/>
          </a:xfrm>
          <a:prstGeom prst="borderCallout1">
            <a:avLst>
              <a:gd name="adj1" fmla="val 108333"/>
              <a:gd name="adj2" fmla="val 4616"/>
              <a:gd name="adj3" fmla="val 108333"/>
              <a:gd name="adj4" fmla="val 116412"/>
            </a:avLst>
          </a:prstGeom>
          <a:noFill/>
          <a:ln w="9525">
            <a:solidFill>
              <a:schemeClr val="tx1"/>
            </a:solidFill>
            <a:miter lim="800000"/>
            <a:headEnd type="triangle" w="med" len="me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l" eaLnBrk="1" hangingPunct="1"/>
            <a:r>
              <a:rPr lang="fr-FR" sz="1600" b="1" dirty="0" smtClean="0">
                <a:solidFill>
                  <a:srgbClr val="33CC33"/>
                </a:solidFill>
                <a:latin typeface="Arial" charset="0"/>
              </a:rPr>
              <a:t>Gaine</a:t>
            </a:r>
            <a:r>
              <a:rPr lang="fr-FR" sz="1600" b="1" dirty="0">
                <a:solidFill>
                  <a:srgbClr val="33CC33"/>
                </a:solidFill>
                <a:latin typeface="Arial" charset="0"/>
              </a:rPr>
              <a:t/>
            </a:r>
            <a:br>
              <a:rPr lang="fr-FR" sz="1600" b="1" dirty="0">
                <a:solidFill>
                  <a:srgbClr val="33CC33"/>
                </a:solidFill>
                <a:latin typeface="Arial" charset="0"/>
              </a:rPr>
            </a:br>
            <a:r>
              <a:rPr lang="fr-FR" sz="1600" b="1" dirty="0" smtClean="0">
                <a:latin typeface="Arial" charset="0"/>
              </a:rPr>
              <a:t>Viscoplasticité</a:t>
            </a:r>
            <a:endParaRPr lang="fr-FR" sz="1600" b="1" dirty="0">
              <a:latin typeface="Arial" charset="0"/>
            </a:endParaRPr>
          </a:p>
          <a:p>
            <a:pPr algn="l" eaLnBrk="1" hangingPunct="1"/>
            <a:r>
              <a:rPr lang="fr-FR" sz="1600" b="1" dirty="0" smtClean="0">
                <a:latin typeface="Arial" charset="0"/>
              </a:rPr>
              <a:t>SCC assisté par l’iode</a:t>
            </a:r>
            <a:endParaRPr lang="fr-FR" sz="1600" b="1" dirty="0">
              <a:latin typeface="Arial" charset="0"/>
            </a:endParaRPr>
          </a:p>
        </p:txBody>
      </p:sp>
      <p:pic>
        <p:nvPicPr>
          <p:cNvPr id="372747"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r="37553" b="15694"/>
          <a:stretch>
            <a:fillRect/>
          </a:stretch>
        </p:blipFill>
        <p:spPr bwMode="auto">
          <a:xfrm>
            <a:off x="691662" y="4305301"/>
            <a:ext cx="1559169" cy="1946275"/>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2748" name="AutoShape 12"/>
          <p:cNvSpPr>
            <a:spLocks/>
          </p:cNvSpPr>
          <p:nvPr/>
        </p:nvSpPr>
        <p:spPr bwMode="auto">
          <a:xfrm>
            <a:off x="2370992" y="4784725"/>
            <a:ext cx="1905000" cy="1041400"/>
          </a:xfrm>
          <a:prstGeom prst="accentBorderCallout1">
            <a:avLst>
              <a:gd name="adj1" fmla="val 10977"/>
              <a:gd name="adj2" fmla="val 104000"/>
              <a:gd name="adj3" fmla="val 6097"/>
              <a:gd name="adj4" fmla="val 128917"/>
            </a:avLst>
          </a:prstGeom>
          <a:noFill/>
          <a:ln w="127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eaLnBrk="1" hangingPunct="1"/>
            <a:r>
              <a:rPr lang="fr-FR" sz="1600" b="1" dirty="0" smtClean="0">
                <a:latin typeface="Arial" charset="0"/>
              </a:rPr>
              <a:t>Zone de concentration des contraintes</a:t>
            </a:r>
            <a:endParaRPr lang="fr-FR" sz="1600" b="1" dirty="0">
              <a:latin typeface="Arial" charset="0"/>
            </a:endParaRPr>
          </a:p>
        </p:txBody>
      </p:sp>
    </p:spTree>
    <p:extLst>
      <p:ext uri="{BB962C8B-B14F-4D97-AF65-F5344CB8AC3E}">
        <p14:creationId xmlns:p14="http://schemas.microsoft.com/office/powerpoint/2010/main" xmlns="" val="33198223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p:cNvSpPr>
            <a:spLocks noGrp="1"/>
          </p:cNvSpPr>
          <p:nvPr>
            <p:ph type="title"/>
          </p:nvPr>
        </p:nvSpPr>
        <p:spPr>
          <a:xfrm>
            <a:off x="1291588" y="0"/>
            <a:ext cx="7393429" cy="836712"/>
          </a:xfrm>
        </p:spPr>
        <p:txBody>
          <a:bodyPr/>
          <a:lstStyle/>
          <a:p>
            <a:pPr algn="ctr"/>
            <a:r>
              <a:rPr lang="fr-FR" sz="3200" dirty="0" smtClean="0"/>
              <a:t>LE REACTEUR Jules </a:t>
            </a:r>
            <a:r>
              <a:rPr lang="fr-FR" sz="3200" dirty="0" err="1" smtClean="0"/>
              <a:t>HorowiTZ</a:t>
            </a:r>
            <a:r>
              <a:rPr lang="fr-FR" sz="3200" dirty="0" smtClean="0"/>
              <a:t> </a:t>
            </a:r>
            <a:endParaRPr lang="fr-FR" sz="3200" dirty="0"/>
          </a:p>
        </p:txBody>
      </p:sp>
      <p:sp>
        <p:nvSpPr>
          <p:cNvPr id="16" name="Espace réservé du numéro de diapositive 4"/>
          <p:cNvSpPr txBox="1">
            <a:spLocks/>
          </p:cNvSpPr>
          <p:nvPr/>
        </p:nvSpPr>
        <p:spPr>
          <a:xfrm>
            <a:off x="8025304" y="6303598"/>
            <a:ext cx="1118696"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FB9B6D-867A-40B8-ACB0-35CC9F272C9C}" type="slidenum">
              <a:rPr lang="fr-FR" smtClean="0">
                <a:solidFill>
                  <a:schemeClr val="tx1">
                    <a:lumMod val="95000"/>
                    <a:lumOff val="5000"/>
                  </a:schemeClr>
                </a:solidFill>
              </a:rPr>
              <a:pPr/>
              <a:t>25</a:t>
            </a:fld>
            <a:endParaRPr lang="fr-FR" dirty="0">
              <a:solidFill>
                <a:schemeClr val="tx1">
                  <a:lumMod val="95000"/>
                  <a:lumOff val="5000"/>
                </a:schemeClr>
              </a:solidFill>
            </a:endParaRPr>
          </a:p>
        </p:txBody>
      </p:sp>
      <p:grpSp>
        <p:nvGrpSpPr>
          <p:cNvPr id="17" name="Groupe 16"/>
          <p:cNvGrpSpPr/>
          <p:nvPr/>
        </p:nvGrpSpPr>
        <p:grpSpPr>
          <a:xfrm>
            <a:off x="7020340" y="1415636"/>
            <a:ext cx="1664677" cy="784225"/>
            <a:chOff x="6986954" y="769938"/>
            <a:chExt cx="1664677" cy="784225"/>
          </a:xfrm>
        </p:grpSpPr>
        <p:pic>
          <p:nvPicPr>
            <p:cNvPr id="18" name="Picture 4" descr="Tchequie"/>
            <p:cNvPicPr>
              <a:picLocks noChangeAspect="1" noChangeArrowheads="1" noCrop="1"/>
            </p:cNvPicPr>
            <p:nvPr/>
          </p:nvPicPr>
          <p:blipFill>
            <a:blip r:embed="rId2" cstate="print"/>
            <a:srcRect/>
            <a:stretch>
              <a:fillRect/>
            </a:stretch>
          </p:blipFill>
          <p:spPr bwMode="auto">
            <a:xfrm>
              <a:off x="7800243" y="812801"/>
              <a:ext cx="401515" cy="360363"/>
            </a:xfrm>
            <a:prstGeom prst="rect">
              <a:avLst/>
            </a:prstGeom>
            <a:noFill/>
            <a:ln w="9525">
              <a:noFill/>
              <a:miter lim="800000"/>
              <a:headEnd/>
              <a:tailEnd/>
            </a:ln>
          </p:spPr>
        </p:pic>
        <p:pic>
          <p:nvPicPr>
            <p:cNvPr id="19" name="Picture 5" descr="Espagne"/>
            <p:cNvPicPr>
              <a:picLocks noChangeAspect="1" noChangeArrowheads="1" noCrop="1"/>
            </p:cNvPicPr>
            <p:nvPr/>
          </p:nvPicPr>
          <p:blipFill>
            <a:blip r:embed="rId3" cstate="print"/>
            <a:srcRect/>
            <a:stretch>
              <a:fillRect/>
            </a:stretch>
          </p:blipFill>
          <p:spPr bwMode="auto">
            <a:xfrm>
              <a:off x="7411916" y="812800"/>
              <a:ext cx="400050" cy="363538"/>
            </a:xfrm>
            <a:prstGeom prst="rect">
              <a:avLst/>
            </a:prstGeom>
            <a:noFill/>
            <a:ln w="9525">
              <a:noFill/>
              <a:miter lim="800000"/>
              <a:headEnd/>
              <a:tailEnd/>
            </a:ln>
          </p:spPr>
        </p:pic>
        <p:pic>
          <p:nvPicPr>
            <p:cNvPr id="20" name="Picture 6" descr="Finlande"/>
            <p:cNvPicPr>
              <a:picLocks noChangeAspect="1" noChangeArrowheads="1" noCrop="1"/>
            </p:cNvPicPr>
            <p:nvPr/>
          </p:nvPicPr>
          <p:blipFill>
            <a:blip r:embed="rId4" cstate="print"/>
            <a:srcRect/>
            <a:stretch>
              <a:fillRect/>
            </a:stretch>
          </p:blipFill>
          <p:spPr bwMode="auto">
            <a:xfrm>
              <a:off x="6986954" y="812801"/>
              <a:ext cx="441081" cy="360363"/>
            </a:xfrm>
            <a:prstGeom prst="rect">
              <a:avLst/>
            </a:prstGeom>
            <a:noFill/>
            <a:ln w="9525">
              <a:noFill/>
              <a:miter lim="800000"/>
              <a:headEnd/>
              <a:tailEnd/>
            </a:ln>
          </p:spPr>
        </p:pic>
        <p:pic>
          <p:nvPicPr>
            <p:cNvPr id="21" name="Picture 7" descr="Belgique"/>
            <p:cNvPicPr>
              <a:picLocks noChangeAspect="1" noChangeArrowheads="1" noCrop="1"/>
            </p:cNvPicPr>
            <p:nvPr/>
          </p:nvPicPr>
          <p:blipFill>
            <a:blip r:embed="rId5" cstate="print"/>
            <a:srcRect/>
            <a:stretch>
              <a:fillRect/>
            </a:stretch>
          </p:blipFill>
          <p:spPr bwMode="auto">
            <a:xfrm>
              <a:off x="6986954" y="1204913"/>
              <a:ext cx="480646" cy="349250"/>
            </a:xfrm>
            <a:prstGeom prst="rect">
              <a:avLst/>
            </a:prstGeom>
            <a:noFill/>
            <a:ln w="9525">
              <a:noFill/>
              <a:miter lim="800000"/>
              <a:headEnd/>
              <a:tailEnd/>
            </a:ln>
          </p:spPr>
        </p:pic>
        <p:pic>
          <p:nvPicPr>
            <p:cNvPr id="22" name="Picture 8" descr="Inde"/>
            <p:cNvPicPr>
              <a:picLocks noChangeAspect="1" noChangeArrowheads="1"/>
            </p:cNvPicPr>
            <p:nvPr/>
          </p:nvPicPr>
          <p:blipFill>
            <a:blip r:embed="rId6" cstate="print"/>
            <a:srcRect/>
            <a:stretch>
              <a:fillRect/>
            </a:stretch>
          </p:blipFill>
          <p:spPr bwMode="auto">
            <a:xfrm>
              <a:off x="7447085" y="1204914"/>
              <a:ext cx="360485" cy="333375"/>
            </a:xfrm>
            <a:prstGeom prst="rect">
              <a:avLst/>
            </a:prstGeom>
            <a:noFill/>
            <a:ln w="9525">
              <a:noFill/>
              <a:miter lim="800000"/>
              <a:headEnd/>
              <a:tailEnd/>
            </a:ln>
          </p:spPr>
        </p:pic>
        <p:pic>
          <p:nvPicPr>
            <p:cNvPr id="23" name="Picture 9" descr="Suede"/>
            <p:cNvPicPr>
              <a:picLocks noChangeAspect="1" noChangeArrowheads="1"/>
            </p:cNvPicPr>
            <p:nvPr/>
          </p:nvPicPr>
          <p:blipFill>
            <a:blip r:embed="rId7" cstate="print"/>
            <a:srcRect/>
            <a:stretch>
              <a:fillRect/>
            </a:stretch>
          </p:blipFill>
          <p:spPr bwMode="auto">
            <a:xfrm>
              <a:off x="7835413" y="1193801"/>
              <a:ext cx="401515" cy="347663"/>
            </a:xfrm>
            <a:prstGeom prst="rect">
              <a:avLst/>
            </a:prstGeom>
            <a:noFill/>
            <a:ln w="9525">
              <a:noFill/>
              <a:miter lim="800000"/>
              <a:headEnd/>
              <a:tailEnd/>
            </a:ln>
          </p:spPr>
        </p:pic>
        <p:pic>
          <p:nvPicPr>
            <p:cNvPr id="24" name="Picture 10" descr="default-1"/>
            <p:cNvPicPr>
              <a:picLocks noChangeAspect="1" noChangeArrowheads="1"/>
            </p:cNvPicPr>
            <p:nvPr/>
          </p:nvPicPr>
          <p:blipFill>
            <a:blip r:embed="rId8" cstate="print"/>
            <a:srcRect/>
            <a:stretch>
              <a:fillRect/>
            </a:stretch>
          </p:blipFill>
          <p:spPr bwMode="auto">
            <a:xfrm>
              <a:off x="8223739" y="769938"/>
              <a:ext cx="402981" cy="385762"/>
            </a:xfrm>
            <a:prstGeom prst="rect">
              <a:avLst/>
            </a:prstGeom>
            <a:noFill/>
            <a:ln w="9525">
              <a:noFill/>
              <a:miter lim="800000"/>
              <a:headEnd/>
              <a:tailEnd/>
            </a:ln>
          </p:spPr>
        </p:pic>
        <p:pic>
          <p:nvPicPr>
            <p:cNvPr id="25" name="Picture 11" descr="44-japon">
              <a:hlinkClick r:id="rId9"/>
            </p:cNvPr>
            <p:cNvPicPr>
              <a:picLocks noChangeAspect="1" noChangeArrowheads="1"/>
            </p:cNvPicPr>
            <p:nvPr/>
          </p:nvPicPr>
          <p:blipFill>
            <a:blip r:embed="rId10" cstate="print"/>
            <a:srcRect/>
            <a:stretch>
              <a:fillRect/>
            </a:stretch>
          </p:blipFill>
          <p:spPr bwMode="auto">
            <a:xfrm>
              <a:off x="8250116" y="1149351"/>
              <a:ext cx="401515" cy="371475"/>
            </a:xfrm>
            <a:prstGeom prst="rect">
              <a:avLst/>
            </a:prstGeom>
            <a:noFill/>
            <a:ln w="9525">
              <a:noFill/>
              <a:miter lim="800000"/>
              <a:headEnd/>
              <a:tailEnd/>
            </a:ln>
          </p:spPr>
        </p:pic>
      </p:grpSp>
      <p:graphicFrame>
        <p:nvGraphicFramePr>
          <p:cNvPr id="26" name="Group 116"/>
          <p:cNvGraphicFramePr>
            <a:graphicFrameLocks noGrp="1"/>
          </p:cNvGraphicFramePr>
          <p:nvPr>
            <p:extLst>
              <p:ext uri="{D42A27DB-BD31-4B8C-83A1-F6EECF244321}">
                <p14:modId xmlns:p14="http://schemas.microsoft.com/office/powerpoint/2010/main" xmlns="" val="1405304658"/>
              </p:ext>
            </p:extLst>
          </p:nvPr>
        </p:nvGraphicFramePr>
        <p:xfrm>
          <a:off x="6804310" y="2855836"/>
          <a:ext cx="2067658" cy="3017520"/>
        </p:xfrm>
        <a:graphic>
          <a:graphicData uri="http://schemas.openxmlformats.org/drawingml/2006/table">
            <a:tbl>
              <a:tblPr/>
              <a:tblGrid>
                <a:gridCol w="1512210"/>
                <a:gridCol w="555448"/>
              </a:tblGrid>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EDF</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20%</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AREVA</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10%</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NRI (</a:t>
                      </a:r>
                      <a:r>
                        <a:rPr kumimoji="0" lang="en-GB"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Czech Rep</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CIEMAT (Spain)</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SCK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Belgium</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VTT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Finland</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JAEA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Japan</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3 %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DAE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India</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3 %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Vattenfall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Sweden</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IAEC (Israël)</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Euratom</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6 %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7" name="Text Box 47"/>
          <p:cNvSpPr txBox="1">
            <a:spLocks noChangeArrowheads="1"/>
          </p:cNvSpPr>
          <p:nvPr/>
        </p:nvSpPr>
        <p:spPr bwMode="auto">
          <a:xfrm>
            <a:off x="6660290" y="2279756"/>
            <a:ext cx="2371081" cy="523220"/>
          </a:xfrm>
          <a:prstGeom prst="rect">
            <a:avLst/>
          </a:prstGeom>
          <a:noFill/>
          <a:ln w="9525">
            <a:noFill/>
            <a:miter lim="800000"/>
            <a:headEnd/>
            <a:tailEnd/>
          </a:ln>
          <a:effectLst/>
        </p:spPr>
        <p:txBody>
          <a:bodyPr wrap="square">
            <a:spAutoFit/>
          </a:bodyPr>
          <a:lstStyle/>
          <a:p>
            <a:pPr eaLnBrk="1" hangingPunct="1">
              <a:spcBef>
                <a:spcPct val="50000"/>
              </a:spcBef>
              <a:defRPr/>
            </a:pPr>
            <a:r>
              <a:rPr lang="en-US" sz="1400" b="1" dirty="0" smtClean="0">
                <a:effectLst>
                  <a:outerShdw blurRad="38100" dist="38100" dir="2700000" algn="tl">
                    <a:srgbClr val="C0C0C0"/>
                  </a:outerShdw>
                </a:effectLst>
              </a:rPr>
              <a:t>Consortium Partnership and Associated Partners </a:t>
            </a:r>
            <a:endParaRPr lang="en-US" sz="1400" b="1" dirty="0">
              <a:effectLst>
                <a:outerShdw blurRad="38100" dist="38100" dir="2700000" algn="tl">
                  <a:srgbClr val="C0C0C0"/>
                </a:outerShdw>
              </a:effectLst>
            </a:endParaRPr>
          </a:p>
        </p:txBody>
      </p:sp>
      <p:pic>
        <p:nvPicPr>
          <p:cNvPr id="28" name="Picture 49" descr="V3_valid_2"/>
          <p:cNvPicPr>
            <a:picLocks noChangeAspect="1" noChangeArrowheads="1"/>
          </p:cNvPicPr>
          <p:nvPr/>
        </p:nvPicPr>
        <p:blipFill>
          <a:blip r:embed="rId11" cstate="print"/>
          <a:srcRect/>
          <a:stretch>
            <a:fillRect/>
          </a:stretch>
        </p:blipFill>
        <p:spPr bwMode="auto">
          <a:xfrm>
            <a:off x="179390" y="1703676"/>
            <a:ext cx="2232310" cy="1257422"/>
          </a:xfrm>
          <a:prstGeom prst="rect">
            <a:avLst/>
          </a:prstGeom>
          <a:noFill/>
          <a:ln w="9525">
            <a:noFill/>
            <a:miter lim="800000"/>
            <a:headEnd/>
            <a:tailEnd/>
          </a:ln>
        </p:spPr>
      </p:pic>
      <p:sp>
        <p:nvSpPr>
          <p:cNvPr id="30" name="Text Box 53"/>
          <p:cNvSpPr txBox="1">
            <a:spLocks noChangeArrowheads="1"/>
          </p:cNvSpPr>
          <p:nvPr/>
        </p:nvSpPr>
        <p:spPr bwMode="auto">
          <a:xfrm rot="20619018">
            <a:off x="4945201" y="1661898"/>
            <a:ext cx="1277823" cy="276999"/>
          </a:xfrm>
          <a:prstGeom prst="rect">
            <a:avLst/>
          </a:prstGeom>
          <a:noFill/>
          <a:ln w="9525">
            <a:solidFill>
              <a:srgbClr val="008000"/>
            </a:solidFill>
            <a:miter lim="800000"/>
            <a:headEnd/>
            <a:tailEnd/>
          </a:ln>
        </p:spPr>
        <p:txBody>
          <a:bodyPr wrap="square">
            <a:spAutoFit/>
          </a:bodyPr>
          <a:lstStyle/>
          <a:p>
            <a:pPr eaLnBrk="1" hangingPunct="1">
              <a:spcBef>
                <a:spcPct val="50000"/>
              </a:spcBef>
            </a:pPr>
            <a:r>
              <a:rPr lang="fr-FR" sz="1200" b="1" dirty="0">
                <a:solidFill>
                  <a:srgbClr val="008000"/>
                </a:solidFill>
              </a:rPr>
              <a:t>JHR </a:t>
            </a:r>
            <a:r>
              <a:rPr lang="fr-FR" sz="1200" b="1" dirty="0" smtClean="0">
                <a:solidFill>
                  <a:srgbClr val="008000"/>
                </a:solidFill>
              </a:rPr>
              <a:t>100 </a:t>
            </a:r>
            <a:r>
              <a:rPr lang="fr-FR" sz="1200" b="1" dirty="0" err="1" smtClean="0">
                <a:solidFill>
                  <a:srgbClr val="008000"/>
                </a:solidFill>
              </a:rPr>
              <a:t>MWth</a:t>
            </a:r>
            <a:endParaRPr lang="fr-FR" sz="1200" b="1" dirty="0">
              <a:solidFill>
                <a:srgbClr val="008000"/>
              </a:solidFill>
            </a:endParaRPr>
          </a:p>
        </p:txBody>
      </p:sp>
      <p:pic>
        <p:nvPicPr>
          <p:cNvPr id="31" name="Picture 207" descr="radier RJH"/>
          <p:cNvPicPr>
            <a:picLocks noChangeAspect="1" noChangeArrowheads="1"/>
          </p:cNvPicPr>
          <p:nvPr/>
        </p:nvPicPr>
        <p:blipFill>
          <a:blip r:embed="rId12" cstate="print"/>
          <a:srcRect/>
          <a:stretch>
            <a:fillRect/>
          </a:stretch>
        </p:blipFill>
        <p:spPr bwMode="auto">
          <a:xfrm>
            <a:off x="179390" y="3071866"/>
            <a:ext cx="2267132" cy="1584220"/>
          </a:xfrm>
          <a:prstGeom prst="rect">
            <a:avLst/>
          </a:prstGeom>
          <a:noFill/>
          <a:ln w="9525">
            <a:noFill/>
            <a:miter lim="800000"/>
            <a:headEnd/>
            <a:tailEnd/>
          </a:ln>
        </p:spPr>
      </p:pic>
      <p:pic>
        <p:nvPicPr>
          <p:cNvPr id="32" name="Picture 2"/>
          <p:cNvPicPr>
            <a:picLocks noChangeAspect="1" noChangeArrowheads="1"/>
          </p:cNvPicPr>
          <p:nvPr/>
        </p:nvPicPr>
        <p:blipFill>
          <a:blip r:embed="rId13" cstate="print"/>
          <a:srcRect/>
          <a:stretch>
            <a:fillRect/>
          </a:stretch>
        </p:blipFill>
        <p:spPr bwMode="auto">
          <a:xfrm>
            <a:off x="2771750" y="2495786"/>
            <a:ext cx="3710653" cy="2232310"/>
          </a:xfrm>
          <a:prstGeom prst="rect">
            <a:avLst/>
          </a:prstGeom>
          <a:noFill/>
          <a:ln w="9525">
            <a:noFill/>
            <a:miter lim="800000"/>
            <a:headEnd/>
            <a:tailEnd/>
          </a:ln>
          <a:effectLst/>
        </p:spPr>
      </p:pic>
      <p:pic>
        <p:nvPicPr>
          <p:cNvPr id="33" name="Picture 7" descr="30-08-2012 - Avancement ferraillage piscine RER (levée 4)"/>
          <p:cNvPicPr>
            <a:picLocks noChangeAspect="1" noChangeArrowheads="1"/>
          </p:cNvPicPr>
          <p:nvPr/>
        </p:nvPicPr>
        <p:blipFill>
          <a:blip r:embed="rId14" cstate="print"/>
          <a:srcRect/>
          <a:stretch>
            <a:fillRect/>
          </a:stretch>
        </p:blipFill>
        <p:spPr bwMode="auto">
          <a:xfrm>
            <a:off x="4644010" y="4800107"/>
            <a:ext cx="2112292" cy="1584219"/>
          </a:xfrm>
          <a:prstGeom prst="rect">
            <a:avLst/>
          </a:prstGeom>
          <a:noFill/>
        </p:spPr>
      </p:pic>
      <p:pic>
        <p:nvPicPr>
          <p:cNvPr id="34" name="Picture 5" descr="12 01 17 Ferraillage piscine RER (levée 1b)"/>
          <p:cNvPicPr>
            <a:picLocks noChangeAspect="1" noChangeArrowheads="1"/>
          </p:cNvPicPr>
          <p:nvPr/>
        </p:nvPicPr>
        <p:blipFill>
          <a:blip r:embed="rId15" cstate="print"/>
          <a:srcRect/>
          <a:stretch>
            <a:fillRect/>
          </a:stretch>
        </p:blipFill>
        <p:spPr bwMode="auto">
          <a:xfrm>
            <a:off x="2483710" y="4818551"/>
            <a:ext cx="2088290" cy="1565775"/>
          </a:xfrm>
          <a:prstGeom prst="rect">
            <a:avLst/>
          </a:prstGeom>
          <a:noFill/>
        </p:spPr>
      </p:pic>
      <p:pic>
        <p:nvPicPr>
          <p:cNvPr id="35" name="Picture 51" descr="ecorche+poche2_petite"/>
          <p:cNvPicPr>
            <a:picLocks noChangeAspect="1" noChangeArrowheads="1"/>
          </p:cNvPicPr>
          <p:nvPr/>
        </p:nvPicPr>
        <p:blipFill>
          <a:blip r:embed="rId16" cstate="print"/>
          <a:srcRect/>
          <a:stretch>
            <a:fillRect/>
          </a:stretch>
        </p:blipFill>
        <p:spPr bwMode="auto">
          <a:xfrm>
            <a:off x="2843760" y="1271616"/>
            <a:ext cx="1863764" cy="1734488"/>
          </a:xfrm>
          <a:prstGeom prst="rect">
            <a:avLst/>
          </a:prstGeom>
          <a:noFill/>
          <a:ln w="9525">
            <a:noFill/>
            <a:miter lim="800000"/>
            <a:headEnd/>
            <a:tailEnd/>
          </a:ln>
        </p:spPr>
      </p:pic>
      <p:sp>
        <p:nvSpPr>
          <p:cNvPr id="36" name="ZoneTexte 35"/>
          <p:cNvSpPr txBox="1"/>
          <p:nvPr/>
        </p:nvSpPr>
        <p:spPr>
          <a:xfrm>
            <a:off x="3635870" y="6096286"/>
            <a:ext cx="936130" cy="261610"/>
          </a:xfrm>
          <a:prstGeom prst="rect">
            <a:avLst/>
          </a:prstGeom>
          <a:noFill/>
        </p:spPr>
        <p:txBody>
          <a:bodyPr wrap="square" rtlCol="0">
            <a:spAutoFit/>
          </a:bodyPr>
          <a:lstStyle/>
          <a:p>
            <a:r>
              <a:rPr lang="fr-FR" sz="1100" dirty="0" smtClean="0">
                <a:solidFill>
                  <a:srgbClr val="FFFF00"/>
                </a:solidFill>
              </a:rPr>
              <a:t>Sept. 2011</a:t>
            </a:r>
            <a:endParaRPr lang="fr-FR" sz="1100" dirty="0">
              <a:solidFill>
                <a:srgbClr val="FFFF00"/>
              </a:solidFill>
            </a:endParaRPr>
          </a:p>
        </p:txBody>
      </p:sp>
      <p:sp>
        <p:nvSpPr>
          <p:cNvPr id="37" name="ZoneTexte 36"/>
          <p:cNvSpPr txBox="1"/>
          <p:nvPr/>
        </p:nvSpPr>
        <p:spPr>
          <a:xfrm>
            <a:off x="1475570" y="4368046"/>
            <a:ext cx="864120" cy="261610"/>
          </a:xfrm>
          <a:prstGeom prst="rect">
            <a:avLst/>
          </a:prstGeom>
          <a:noFill/>
        </p:spPr>
        <p:txBody>
          <a:bodyPr wrap="square" rtlCol="0">
            <a:spAutoFit/>
          </a:bodyPr>
          <a:lstStyle/>
          <a:p>
            <a:r>
              <a:rPr lang="fr-FR" sz="1100" dirty="0" smtClean="0">
                <a:solidFill>
                  <a:srgbClr val="FFFF00"/>
                </a:solidFill>
              </a:rPr>
              <a:t>July 2009</a:t>
            </a:r>
            <a:endParaRPr lang="fr-FR" sz="1100" dirty="0">
              <a:solidFill>
                <a:srgbClr val="FFFF00"/>
              </a:solidFill>
            </a:endParaRPr>
          </a:p>
        </p:txBody>
      </p:sp>
      <p:sp>
        <p:nvSpPr>
          <p:cNvPr id="38" name="ZoneTexte 37"/>
          <p:cNvSpPr txBox="1"/>
          <p:nvPr/>
        </p:nvSpPr>
        <p:spPr>
          <a:xfrm>
            <a:off x="5796170" y="6096286"/>
            <a:ext cx="936130" cy="261610"/>
          </a:xfrm>
          <a:prstGeom prst="rect">
            <a:avLst/>
          </a:prstGeom>
          <a:noFill/>
        </p:spPr>
        <p:txBody>
          <a:bodyPr wrap="square" rtlCol="0">
            <a:spAutoFit/>
          </a:bodyPr>
          <a:lstStyle/>
          <a:p>
            <a:r>
              <a:rPr lang="fr-FR" sz="1100" dirty="0" smtClean="0">
                <a:solidFill>
                  <a:srgbClr val="FFFF00"/>
                </a:solidFill>
              </a:rPr>
              <a:t>Sept. 2012</a:t>
            </a:r>
            <a:endParaRPr lang="fr-FR" sz="1100" dirty="0">
              <a:solidFill>
                <a:srgbClr val="FFFF00"/>
              </a:solidFill>
            </a:endParaRPr>
          </a:p>
        </p:txBody>
      </p:sp>
      <p:pic>
        <p:nvPicPr>
          <p:cNvPr id="39" name="Picture 13"/>
          <p:cNvPicPr>
            <a:picLocks noChangeAspect="1" noChangeArrowheads="1"/>
          </p:cNvPicPr>
          <p:nvPr/>
        </p:nvPicPr>
        <p:blipFill>
          <a:blip r:embed="rId17" cstate="print"/>
          <a:srcRect/>
          <a:stretch>
            <a:fillRect/>
          </a:stretch>
        </p:blipFill>
        <p:spPr bwMode="auto">
          <a:xfrm>
            <a:off x="179390" y="4800106"/>
            <a:ext cx="2232310" cy="1584220"/>
          </a:xfrm>
          <a:prstGeom prst="rect">
            <a:avLst/>
          </a:prstGeom>
          <a:noFill/>
          <a:ln w="9525">
            <a:noFill/>
            <a:miter lim="800000"/>
            <a:headEnd/>
            <a:tailEnd/>
          </a:ln>
        </p:spPr>
      </p:pic>
      <p:sp>
        <p:nvSpPr>
          <p:cNvPr id="40" name="ZoneTexte 39"/>
          <p:cNvSpPr txBox="1"/>
          <p:nvPr/>
        </p:nvSpPr>
        <p:spPr>
          <a:xfrm>
            <a:off x="1547580" y="6096286"/>
            <a:ext cx="864120" cy="261610"/>
          </a:xfrm>
          <a:prstGeom prst="rect">
            <a:avLst/>
          </a:prstGeom>
          <a:noFill/>
        </p:spPr>
        <p:txBody>
          <a:bodyPr wrap="square" rtlCol="0">
            <a:spAutoFit/>
          </a:bodyPr>
          <a:lstStyle/>
          <a:p>
            <a:r>
              <a:rPr lang="fr-FR" sz="1100" dirty="0" smtClean="0">
                <a:solidFill>
                  <a:srgbClr val="FFFF00"/>
                </a:solidFill>
              </a:rPr>
              <a:t>July  2010</a:t>
            </a:r>
            <a:endParaRPr lang="fr-FR" sz="1100" dirty="0">
              <a:solidFill>
                <a:srgbClr val="FFFF00"/>
              </a:solidFill>
            </a:endParaRPr>
          </a:p>
        </p:txBody>
      </p:sp>
      <p:sp>
        <p:nvSpPr>
          <p:cNvPr id="41" name="Espace réservé du contenu 2"/>
          <p:cNvSpPr txBox="1">
            <a:spLocks/>
          </p:cNvSpPr>
          <p:nvPr/>
        </p:nvSpPr>
        <p:spPr>
          <a:xfrm>
            <a:off x="1192968" y="983610"/>
            <a:ext cx="6907424" cy="357158"/>
          </a:xfrm>
          <a:prstGeom prst="rect">
            <a:avLst/>
          </a:prstGeom>
          <a:no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18"/>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19"/>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smtClean="0">
                <a:solidFill>
                  <a:srgbClr val="7030A0"/>
                </a:solidFill>
              </a:rPr>
              <a:t>Un réacteur expérimental en construction à Cadarache</a:t>
            </a:r>
            <a:endParaRPr lang="fr-FR" smtClean="0">
              <a:solidFill>
                <a:srgbClr val="7030A0"/>
              </a:solidFill>
            </a:endParaRPr>
          </a:p>
        </p:txBody>
      </p:sp>
    </p:spTree>
    <p:extLst>
      <p:ext uri="{BB962C8B-B14F-4D97-AF65-F5344CB8AC3E}">
        <p14:creationId xmlns:p14="http://schemas.microsoft.com/office/powerpoint/2010/main" xmlns="" val="27825338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p:cNvPicPr>
            <a:picLocks noChangeAspect="1"/>
          </p:cNvPicPr>
          <p:nvPr/>
        </p:nvPicPr>
        <p:blipFill>
          <a:blip r:embed="rId2" cstate="screen"/>
          <a:srcRect/>
          <a:stretch>
            <a:fillRect/>
          </a:stretch>
        </p:blipFill>
        <p:spPr bwMode="auto">
          <a:xfrm>
            <a:off x="0" y="5243639"/>
            <a:ext cx="975445" cy="1614361"/>
          </a:xfrm>
          <a:prstGeom prst="rect">
            <a:avLst/>
          </a:prstGeom>
          <a:noFill/>
          <a:ln w="28575">
            <a:solidFill>
              <a:srgbClr val="000000"/>
            </a:solidFill>
            <a:miter lim="800000"/>
            <a:headEnd/>
            <a:tailEnd/>
          </a:ln>
        </p:spPr>
      </p:pic>
      <p:pic>
        <p:nvPicPr>
          <p:cNvPr id="7" name="Image 6" descr="FIGURE-10-NEW.png"/>
          <p:cNvPicPr/>
          <p:nvPr/>
        </p:nvPicPr>
        <p:blipFill>
          <a:blip r:embed="rId3" cstate="print"/>
          <a:stretch>
            <a:fillRect/>
          </a:stretch>
        </p:blipFill>
        <p:spPr>
          <a:xfrm>
            <a:off x="6196330" y="2763093"/>
            <a:ext cx="2947670" cy="1311275"/>
          </a:xfrm>
          <a:prstGeom prst="rect">
            <a:avLst/>
          </a:prstGeom>
        </p:spPr>
      </p:pic>
      <p:sp>
        <p:nvSpPr>
          <p:cNvPr id="2" name="Titre 1"/>
          <p:cNvSpPr>
            <a:spLocks noGrp="1"/>
          </p:cNvSpPr>
          <p:nvPr>
            <p:ph type="title"/>
          </p:nvPr>
        </p:nvSpPr>
        <p:spPr>
          <a:xfrm>
            <a:off x="2378085" y="101554"/>
            <a:ext cx="5292080" cy="792088"/>
          </a:xfrm>
        </p:spPr>
        <p:txBody>
          <a:bodyPr/>
          <a:lstStyle/>
          <a:p>
            <a:r>
              <a:rPr lang="fr-FR" sz="2800" dirty="0" smtClean="0"/>
              <a:t>POST-FUKUSHIMA AU CEA </a:t>
            </a:r>
            <a:endParaRPr lang="fr-FR" sz="2800" dirty="0"/>
          </a:p>
        </p:txBody>
      </p:sp>
      <p:sp>
        <p:nvSpPr>
          <p:cNvPr id="81" name="Espace réservé du numéro de diapositive 4"/>
          <p:cNvSpPr txBox="1">
            <a:spLocks/>
          </p:cNvSpPr>
          <p:nvPr/>
        </p:nvSpPr>
        <p:spPr>
          <a:xfrm>
            <a:off x="8028384" y="6309320"/>
            <a:ext cx="864096"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  </a:t>
            </a:r>
            <a:fld id="{9492D179-F7E1-4643-A189-6B3935E36242}" type="slidenum">
              <a:rPr lang="fr-FR" smtClean="0"/>
              <a:pPr/>
              <a:t>26</a:t>
            </a:fld>
            <a:endParaRPr lang="fr-FR" dirty="0"/>
          </a:p>
        </p:txBody>
      </p:sp>
      <p:sp>
        <p:nvSpPr>
          <p:cNvPr id="83" name="ZoneTexte 82"/>
          <p:cNvSpPr txBox="1"/>
          <p:nvPr/>
        </p:nvSpPr>
        <p:spPr>
          <a:xfrm>
            <a:off x="377339" y="980728"/>
            <a:ext cx="8352928" cy="2123658"/>
          </a:xfrm>
          <a:prstGeom prst="rect">
            <a:avLst/>
          </a:prstGeom>
          <a:noFill/>
        </p:spPr>
        <p:txBody>
          <a:bodyPr wrap="square" rtlCol="0">
            <a:spAutoFit/>
          </a:bodyPr>
          <a:lstStyle/>
          <a:p>
            <a:pPr marL="0" lvl="1" algn="l"/>
            <a:r>
              <a:rPr lang="fr-FR" sz="1800" b="1" dirty="0" smtClean="0"/>
              <a:t> </a:t>
            </a:r>
            <a:r>
              <a:rPr lang="fr-FR" b="1" dirty="0" smtClean="0">
                <a:solidFill>
                  <a:srgbClr val="0070C0"/>
                </a:solidFill>
              </a:rPr>
              <a:t>1 – Les ECS (évaluations complémentaires de sûreté)</a:t>
            </a:r>
            <a:endParaRPr lang="fr-FR" sz="1800" b="1" dirty="0" smtClean="0"/>
          </a:p>
          <a:p>
            <a:pPr algn="l">
              <a:buFont typeface="Wingdings" pitchFamily="2" charset="2"/>
              <a:buChar char="Ø"/>
            </a:pPr>
            <a:r>
              <a:rPr lang="fr-FR" sz="1800" dirty="0" smtClean="0"/>
              <a:t> L’ASN demande d’évaluer toutes les INB </a:t>
            </a:r>
          </a:p>
          <a:p>
            <a:pPr marL="742950" lvl="1" indent="-285750" algn="l">
              <a:buFont typeface="Wingdings" pitchFamily="2" charset="2"/>
              <a:buChar char="§"/>
            </a:pPr>
            <a:r>
              <a:rPr lang="fr-FR" sz="1800" dirty="0" smtClean="0">
                <a:solidFill>
                  <a:srgbClr val="FF0000"/>
                </a:solidFill>
              </a:rPr>
              <a:t>Réévaluation des risques d’inondation et sismiques</a:t>
            </a:r>
            <a:endParaRPr lang="fr-FR" sz="1800" dirty="0">
              <a:solidFill>
                <a:srgbClr val="FF0000"/>
              </a:solidFill>
            </a:endParaRPr>
          </a:p>
          <a:p>
            <a:pPr marL="742950" lvl="1" indent="-285750" algn="l">
              <a:buFont typeface="Wingdings" pitchFamily="2" charset="2"/>
              <a:buChar char="§"/>
            </a:pPr>
            <a:r>
              <a:rPr lang="fr-FR" sz="1800" dirty="0" smtClean="0">
                <a:solidFill>
                  <a:srgbClr val="FF0000"/>
                </a:solidFill>
              </a:rPr>
              <a:t>Identification des effets falaise et évaluation des marges</a:t>
            </a:r>
            <a:endParaRPr lang="fr-FR" sz="1800" b="0" dirty="0" smtClean="0">
              <a:solidFill>
                <a:srgbClr val="FF0000"/>
              </a:solidFill>
            </a:endParaRPr>
          </a:p>
          <a:p>
            <a:pPr marL="742950" lvl="1" indent="-285750" algn="l">
              <a:buFont typeface="Wingdings" pitchFamily="2" charset="2"/>
              <a:buChar char="§"/>
            </a:pPr>
            <a:r>
              <a:rPr lang="fr-FR" sz="1800" b="0" dirty="0" smtClean="0">
                <a:solidFill>
                  <a:srgbClr val="FF0000"/>
                </a:solidFill>
              </a:rPr>
              <a:t>Mitigation en cas de perte simultanée de la source froide et de l’électricité</a:t>
            </a:r>
          </a:p>
          <a:p>
            <a:pPr algn="l">
              <a:buFont typeface="Wingdings" pitchFamily="2" charset="2"/>
              <a:buChar char="Ø"/>
            </a:pPr>
            <a:r>
              <a:rPr lang="fr-FR" sz="1800" dirty="0" smtClean="0"/>
              <a:t> Premier rapport (Osiris, Phénix, RJH, </a:t>
            </a:r>
            <a:r>
              <a:rPr lang="fr-FR" sz="1800" dirty="0" err="1" smtClean="0"/>
              <a:t>Masurca</a:t>
            </a:r>
            <a:r>
              <a:rPr lang="fr-FR" sz="1800" dirty="0" smtClean="0"/>
              <a:t> &amp; </a:t>
            </a:r>
            <a:r>
              <a:rPr lang="fr-FR" sz="1800" dirty="0" err="1" smtClean="0"/>
              <a:t>ATPu</a:t>
            </a:r>
            <a:r>
              <a:rPr lang="fr-FR" sz="1800" dirty="0" smtClean="0"/>
              <a:t>) remis en sept. 2011</a:t>
            </a:r>
          </a:p>
          <a:p>
            <a:pPr algn="l">
              <a:buFont typeface="Wingdings" pitchFamily="2" charset="2"/>
              <a:buChar char="Ø"/>
            </a:pPr>
            <a:r>
              <a:rPr lang="fr-FR" sz="1800" dirty="0" smtClean="0"/>
              <a:t> Deuxième rapport (10 INB) remis en sept. 2012</a:t>
            </a:r>
          </a:p>
        </p:txBody>
      </p:sp>
      <p:sp>
        <p:nvSpPr>
          <p:cNvPr id="6" name="ZoneTexte 5"/>
          <p:cNvSpPr txBox="1"/>
          <p:nvPr/>
        </p:nvSpPr>
        <p:spPr>
          <a:xfrm>
            <a:off x="377339" y="3077666"/>
            <a:ext cx="8317567" cy="3231654"/>
          </a:xfrm>
          <a:prstGeom prst="rect">
            <a:avLst/>
          </a:prstGeom>
          <a:noFill/>
        </p:spPr>
        <p:txBody>
          <a:bodyPr wrap="square" rtlCol="0">
            <a:spAutoFit/>
          </a:bodyPr>
          <a:lstStyle/>
          <a:p>
            <a:pPr marL="0" lvl="1" algn="l"/>
            <a:r>
              <a:rPr lang="fr-FR" sz="1800" dirty="0" smtClean="0"/>
              <a:t> </a:t>
            </a:r>
            <a:r>
              <a:rPr lang="fr-FR" b="1" dirty="0" smtClean="0">
                <a:solidFill>
                  <a:srgbClr val="0070C0"/>
                </a:solidFill>
              </a:rPr>
              <a:t>2 – R&amp;D accrue sur des sujets (déjà connus)</a:t>
            </a:r>
            <a:endParaRPr lang="fr-FR" b="1" dirty="0" smtClean="0"/>
          </a:p>
          <a:p>
            <a:pPr algn="l">
              <a:buFont typeface="Wingdings" pitchFamily="2" charset="2"/>
              <a:buChar char="Ø"/>
            </a:pPr>
            <a:r>
              <a:rPr lang="fr-FR" sz="1800" dirty="0" smtClean="0"/>
              <a:t> </a:t>
            </a:r>
            <a:r>
              <a:rPr lang="fr-FR" sz="1800" b="1" dirty="0" smtClean="0"/>
              <a:t>Sismique</a:t>
            </a:r>
            <a:r>
              <a:rPr lang="fr-FR" sz="1800" dirty="0" smtClean="0"/>
              <a:t> </a:t>
            </a:r>
            <a:r>
              <a:rPr lang="fr-FR" sz="1800" dirty="0" smtClean="0">
                <a:solidFill>
                  <a:srgbClr val="FF0000"/>
                </a:solidFill>
              </a:rPr>
              <a:t>Evaluation des marges (projet EXTAM)</a:t>
            </a:r>
            <a:endParaRPr lang="fr-FR" sz="1800" b="0" dirty="0" smtClean="0">
              <a:solidFill>
                <a:srgbClr val="FF0000"/>
              </a:solidFill>
            </a:endParaRPr>
          </a:p>
          <a:p>
            <a:pPr algn="l">
              <a:buFont typeface="Wingdings" pitchFamily="2" charset="2"/>
              <a:buChar char="Ø"/>
            </a:pPr>
            <a:r>
              <a:rPr lang="fr-FR" sz="1800" dirty="0" smtClean="0"/>
              <a:t> </a:t>
            </a:r>
            <a:r>
              <a:rPr lang="fr-FR" sz="1800" b="1" dirty="0" smtClean="0"/>
              <a:t>Hydrogène </a:t>
            </a:r>
            <a:r>
              <a:rPr lang="fr-FR" sz="1800" dirty="0" smtClean="0"/>
              <a:t> 	</a:t>
            </a:r>
            <a:r>
              <a:rPr lang="fr-FR" sz="1800" dirty="0" smtClean="0">
                <a:solidFill>
                  <a:srgbClr val="FF0000"/>
                </a:solidFill>
              </a:rPr>
              <a:t>Quantité générée lors d’un accident grave</a:t>
            </a:r>
          </a:p>
          <a:p>
            <a:pPr lvl="3" algn="l"/>
            <a:r>
              <a:rPr lang="fr-FR" sz="1800" dirty="0" smtClean="0">
                <a:solidFill>
                  <a:srgbClr val="FF0000"/>
                </a:solidFill>
              </a:rPr>
              <a:t>	Mélanges (air/H</a:t>
            </a:r>
            <a:r>
              <a:rPr lang="fr-FR" sz="1800" baseline="-25000" dirty="0" smtClean="0">
                <a:solidFill>
                  <a:srgbClr val="FF0000"/>
                </a:solidFill>
              </a:rPr>
              <a:t>2</a:t>
            </a:r>
            <a:r>
              <a:rPr lang="fr-FR" sz="1800" dirty="0" smtClean="0">
                <a:solidFill>
                  <a:srgbClr val="FF0000"/>
                </a:solidFill>
              </a:rPr>
              <a:t>/H</a:t>
            </a:r>
            <a:r>
              <a:rPr lang="fr-FR" sz="1800" baseline="-25000" dirty="0" smtClean="0">
                <a:solidFill>
                  <a:srgbClr val="FF0000"/>
                </a:solidFill>
              </a:rPr>
              <a:t>2</a:t>
            </a:r>
            <a:r>
              <a:rPr lang="fr-FR" sz="1800" dirty="0" smtClean="0">
                <a:solidFill>
                  <a:srgbClr val="FF0000"/>
                </a:solidFill>
              </a:rPr>
              <a:t>O) et diffusion</a:t>
            </a:r>
          </a:p>
          <a:p>
            <a:pPr lvl="1" algn="l"/>
            <a:r>
              <a:rPr lang="fr-FR" sz="1800" dirty="0" smtClean="0">
                <a:solidFill>
                  <a:srgbClr val="FF0000"/>
                </a:solidFill>
              </a:rPr>
              <a:t>		Efficacité des </a:t>
            </a:r>
            <a:r>
              <a:rPr lang="fr-FR" sz="1800" dirty="0" err="1" smtClean="0">
                <a:solidFill>
                  <a:srgbClr val="FF0000"/>
                </a:solidFill>
              </a:rPr>
              <a:t>recombineurs</a:t>
            </a:r>
            <a:r>
              <a:rPr lang="fr-FR" sz="1800" dirty="0" smtClean="0">
                <a:solidFill>
                  <a:srgbClr val="FF0000"/>
                </a:solidFill>
              </a:rPr>
              <a:t> catalytiques</a:t>
            </a:r>
            <a:endParaRPr lang="fr-FR" sz="1800" dirty="0" smtClean="0"/>
          </a:p>
          <a:p>
            <a:pPr algn="l">
              <a:buFont typeface="Wingdings" pitchFamily="2" charset="2"/>
              <a:buChar char="Ø"/>
            </a:pPr>
            <a:r>
              <a:rPr lang="fr-FR" sz="1800" dirty="0" smtClean="0"/>
              <a:t> </a:t>
            </a:r>
            <a:r>
              <a:rPr lang="fr-FR" sz="1800" b="1" dirty="0" smtClean="0"/>
              <a:t>Relâchements et dispersion des PF </a:t>
            </a:r>
            <a:r>
              <a:rPr lang="fr-FR" sz="1800" dirty="0" smtClean="0">
                <a:solidFill>
                  <a:srgbClr val="FF0000"/>
                </a:solidFill>
              </a:rPr>
              <a:t>Effet de la température</a:t>
            </a:r>
          </a:p>
          <a:p>
            <a:pPr lvl="1" algn="l"/>
            <a:r>
              <a:rPr lang="fr-FR" sz="1800" dirty="0" smtClean="0">
                <a:solidFill>
                  <a:srgbClr val="FF0000"/>
                </a:solidFill>
              </a:rPr>
              <a:t>			            Terme source: validation et incertitudes</a:t>
            </a:r>
          </a:p>
          <a:p>
            <a:pPr lvl="1" algn="l"/>
            <a:r>
              <a:rPr lang="fr-FR" sz="1800" dirty="0">
                <a:solidFill>
                  <a:srgbClr val="FF0000"/>
                </a:solidFill>
              </a:rPr>
              <a:t>	</a:t>
            </a:r>
            <a:r>
              <a:rPr lang="fr-FR" sz="1800" dirty="0" smtClean="0">
                <a:solidFill>
                  <a:srgbClr val="FF0000"/>
                </a:solidFill>
              </a:rPr>
              <a:t>		            International Source </a:t>
            </a:r>
            <a:r>
              <a:rPr lang="fr-FR" sz="1800" dirty="0" err="1" smtClean="0">
                <a:solidFill>
                  <a:srgbClr val="FF0000"/>
                </a:solidFill>
              </a:rPr>
              <a:t>Term</a:t>
            </a:r>
            <a:r>
              <a:rPr lang="fr-FR" sz="1800" dirty="0" smtClean="0">
                <a:solidFill>
                  <a:srgbClr val="FF0000"/>
                </a:solidFill>
              </a:rPr>
              <a:t> Program </a:t>
            </a:r>
            <a:endParaRPr lang="fr-FR" sz="1800" dirty="0" smtClean="0"/>
          </a:p>
          <a:p>
            <a:pPr algn="l">
              <a:buFont typeface="Wingdings" pitchFamily="2" charset="2"/>
              <a:buChar char="Ø"/>
            </a:pPr>
            <a:r>
              <a:rPr lang="fr-FR" sz="1800" dirty="0" smtClean="0"/>
              <a:t>  </a:t>
            </a:r>
            <a:r>
              <a:rPr lang="fr-FR" sz="1800" b="1" dirty="0" smtClean="0"/>
              <a:t>Comportement du corium</a:t>
            </a:r>
            <a:r>
              <a:rPr lang="fr-FR" sz="1800" b="1" dirty="0">
                <a:solidFill>
                  <a:srgbClr val="FF0000"/>
                </a:solidFill>
              </a:rPr>
              <a:t> </a:t>
            </a:r>
            <a:r>
              <a:rPr lang="fr-FR" sz="1800" b="1" dirty="0" smtClean="0">
                <a:solidFill>
                  <a:srgbClr val="FF0000"/>
                </a:solidFill>
              </a:rPr>
              <a:t> </a:t>
            </a:r>
            <a:r>
              <a:rPr lang="fr-FR" sz="1800" dirty="0">
                <a:solidFill>
                  <a:srgbClr val="FF0000"/>
                </a:solidFill>
              </a:rPr>
              <a:t>D</a:t>
            </a:r>
            <a:r>
              <a:rPr lang="fr-FR" sz="1800" dirty="0" smtClean="0">
                <a:solidFill>
                  <a:srgbClr val="FF0000"/>
                </a:solidFill>
              </a:rPr>
              <a:t>égradation en cuve</a:t>
            </a:r>
          </a:p>
          <a:p>
            <a:pPr lvl="1" algn="l"/>
            <a:r>
              <a:rPr lang="fr-FR" sz="1800" dirty="0" smtClean="0">
                <a:solidFill>
                  <a:srgbClr val="FF0000"/>
                </a:solidFill>
              </a:rPr>
              <a:t>			Interaction </a:t>
            </a:r>
            <a:r>
              <a:rPr lang="fr-FR" sz="1800" dirty="0" err="1" smtClean="0">
                <a:solidFill>
                  <a:srgbClr val="FF0000"/>
                </a:solidFill>
              </a:rPr>
              <a:t>corium</a:t>
            </a:r>
            <a:r>
              <a:rPr lang="fr-FR" sz="1800" dirty="0" smtClean="0">
                <a:solidFill>
                  <a:srgbClr val="FF0000"/>
                </a:solidFill>
              </a:rPr>
              <a:t>-béton</a:t>
            </a:r>
          </a:p>
          <a:p>
            <a:pPr lvl="1" algn="l"/>
            <a:r>
              <a:rPr lang="fr-FR" sz="1800" dirty="0">
                <a:solidFill>
                  <a:srgbClr val="FF0000"/>
                </a:solidFill>
              </a:rPr>
              <a:t>	</a:t>
            </a:r>
            <a:r>
              <a:rPr lang="fr-FR" sz="1800" dirty="0" smtClean="0">
                <a:solidFill>
                  <a:srgbClr val="FF0000"/>
                </a:solidFill>
              </a:rPr>
              <a:t>		Interaction </a:t>
            </a:r>
            <a:r>
              <a:rPr lang="fr-FR" sz="1800" dirty="0" err="1" smtClean="0">
                <a:solidFill>
                  <a:srgbClr val="FF0000"/>
                </a:solidFill>
              </a:rPr>
              <a:t>corium</a:t>
            </a:r>
            <a:r>
              <a:rPr lang="fr-FR" sz="1800" dirty="0" smtClean="0">
                <a:solidFill>
                  <a:srgbClr val="FF0000"/>
                </a:solidFill>
              </a:rPr>
              <a:t>-eau</a:t>
            </a:r>
          </a:p>
        </p:txBody>
      </p:sp>
      <p:pic>
        <p:nvPicPr>
          <p:cNvPr id="8"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83487" y="4074367"/>
            <a:ext cx="1560513" cy="20796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573138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95736" y="188640"/>
            <a:ext cx="5400600" cy="504056"/>
          </a:xfrm>
        </p:spPr>
        <p:txBody>
          <a:bodyPr/>
          <a:lstStyle/>
          <a:p>
            <a:r>
              <a:rPr lang="fr-FR" sz="3200" cap="none" dirty="0" smtClean="0"/>
              <a:t/>
            </a:r>
            <a:br>
              <a:rPr lang="fr-FR" sz="3200" cap="none" dirty="0" smtClean="0"/>
            </a:br>
            <a:r>
              <a:rPr lang="fr-FR" sz="3200" cap="none" dirty="0" smtClean="0"/>
              <a:t>Le projet ASTRID</a:t>
            </a:r>
            <a:br>
              <a:rPr lang="fr-FR" sz="3200" cap="none" dirty="0" smtClean="0"/>
            </a:br>
            <a:endParaRPr lang="fr-FR" sz="3200" cap="none"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27</a:t>
            </a:fld>
            <a:endParaRPr lang="fr-FR" dirty="0">
              <a:solidFill>
                <a:schemeClr val="tx1">
                  <a:lumMod val="95000"/>
                  <a:lumOff val="5000"/>
                </a:schemeClr>
              </a:solidFill>
            </a:endParaRPr>
          </a:p>
        </p:txBody>
      </p:sp>
      <p:sp>
        <p:nvSpPr>
          <p:cNvPr id="3" name="Espace réservé du contenu 2"/>
          <p:cNvSpPr>
            <a:spLocks noGrp="1"/>
          </p:cNvSpPr>
          <p:nvPr>
            <p:ph idx="1"/>
          </p:nvPr>
        </p:nvSpPr>
        <p:spPr>
          <a:xfrm>
            <a:off x="431032" y="980728"/>
            <a:ext cx="8712968" cy="2952328"/>
          </a:xfrm>
        </p:spPr>
        <p:txBody>
          <a:bodyPr/>
          <a:lstStyle/>
          <a:p>
            <a:pPr marL="486900" indent="-342900">
              <a:buFont typeface="Wingdings" pitchFamily="2" charset="2"/>
              <a:buChar char="Ø"/>
            </a:pPr>
            <a:r>
              <a:rPr lang="fr-FR" dirty="0" smtClean="0"/>
              <a:t>Une puissance électrique de 600 </a:t>
            </a:r>
            <a:r>
              <a:rPr lang="fr-FR" dirty="0" err="1" smtClean="0"/>
              <a:t>MWe</a:t>
            </a:r>
            <a:endParaRPr lang="fr-FR" dirty="0" smtClean="0"/>
          </a:p>
          <a:p>
            <a:pPr lvl="3">
              <a:buFont typeface="Wingdings" pitchFamily="2" charset="2"/>
              <a:buChar char="q"/>
            </a:pPr>
            <a:r>
              <a:rPr lang="fr-FR" dirty="0" smtClean="0"/>
              <a:t>Démonstration à l’échelle industrielle y compris pilotage, performances et sûreté</a:t>
            </a:r>
          </a:p>
          <a:p>
            <a:pPr lvl="3">
              <a:buFont typeface="Wingdings" pitchFamily="2" charset="2"/>
              <a:buChar char="q"/>
            </a:pPr>
            <a:r>
              <a:rPr lang="fr-FR" dirty="0" smtClean="0"/>
              <a:t>Un outil flexible pour des tests en vraie grandeur (irradiations expérimentales, composants, …)</a:t>
            </a:r>
          </a:p>
          <a:p>
            <a:pPr marL="486900" indent="-342900">
              <a:buFont typeface="Wingdings" pitchFamily="2" charset="2"/>
              <a:buChar char="Ø"/>
            </a:pPr>
            <a:r>
              <a:rPr lang="fr-FR" dirty="0" smtClean="0"/>
              <a:t> Démonstration de la transmutation des actinides mineurs</a:t>
            </a:r>
          </a:p>
          <a:p>
            <a:pPr marL="486900" indent="-342900">
              <a:buFont typeface="Wingdings" pitchFamily="2" charset="2"/>
              <a:buChar char="Ø"/>
            </a:pPr>
            <a:r>
              <a:rPr lang="fr-FR" dirty="0" smtClean="0"/>
              <a:t>Un planning serré pour</a:t>
            </a:r>
          </a:p>
          <a:p>
            <a:pPr lvl="3">
              <a:buFont typeface="Wingdings" pitchFamily="2" charset="2"/>
              <a:buChar char="q"/>
            </a:pPr>
            <a:r>
              <a:rPr lang="fr-FR" dirty="0" smtClean="0"/>
              <a:t>Restaurer un outil expérimental en neutrons rapides</a:t>
            </a:r>
          </a:p>
          <a:p>
            <a:pPr lvl="3">
              <a:buFont typeface="Wingdings" pitchFamily="2" charset="2"/>
              <a:buChar char="q"/>
            </a:pPr>
            <a:r>
              <a:rPr lang="fr-FR" dirty="0" smtClean="0"/>
              <a:t>Réinstaller des compétences et des technologies en réacteurs rapides</a:t>
            </a:r>
          </a:p>
          <a:p>
            <a:pPr lvl="3">
              <a:buFont typeface="Wingdings" pitchFamily="2" charset="2"/>
              <a:buChar char="q"/>
            </a:pPr>
            <a:r>
              <a:rPr lang="fr-FR" dirty="0" smtClean="0"/>
              <a:t>Reconstruire un tissu industriel sous-jacent</a:t>
            </a:r>
          </a:p>
          <a:p>
            <a:pPr lvl="3">
              <a:buFont typeface="Wingdings" pitchFamily="2" charset="2"/>
              <a:buChar char="q"/>
            </a:pPr>
            <a:r>
              <a:rPr lang="fr-FR" dirty="0" smtClean="0"/>
              <a:t>Se préparer à un déploiement industriel à l’horizon 2040 en France (2030 dans certains autres pays du monde)</a:t>
            </a:r>
            <a:br>
              <a:rPr lang="fr-FR" dirty="0" smtClean="0"/>
            </a:br>
            <a:endParaRPr lang="fr-FR" sz="1200" dirty="0" smtClean="0">
              <a:solidFill>
                <a:srgbClr val="666666"/>
              </a:solidFill>
            </a:endParaRPr>
          </a:p>
        </p:txBody>
      </p:sp>
      <p:grpSp>
        <p:nvGrpSpPr>
          <p:cNvPr id="8" name="Groupe 7"/>
          <p:cNvGrpSpPr/>
          <p:nvPr/>
        </p:nvGrpSpPr>
        <p:grpSpPr>
          <a:xfrm>
            <a:off x="2411760" y="3645024"/>
            <a:ext cx="6511762" cy="2940997"/>
            <a:chOff x="2411760" y="3645024"/>
            <a:chExt cx="6511762" cy="2940997"/>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3768" y="3645024"/>
              <a:ext cx="6439754" cy="294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11760" y="4581128"/>
              <a:ext cx="6370285" cy="3633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5068628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641962" y="3995945"/>
            <a:ext cx="3786022" cy="29715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smtClean="0">
              <a:ln>
                <a:noFill/>
              </a:ln>
              <a:solidFill>
                <a:schemeClr val="accent2"/>
              </a:solidFill>
              <a:effectLst/>
              <a:latin typeface="Arial" charset="0"/>
            </a:endParaRPr>
          </a:p>
        </p:txBody>
      </p:sp>
      <p:sp>
        <p:nvSpPr>
          <p:cNvPr id="15" name="Rectangle 14"/>
          <p:cNvSpPr/>
          <p:nvPr/>
        </p:nvSpPr>
        <p:spPr bwMode="auto">
          <a:xfrm>
            <a:off x="651868" y="4843804"/>
            <a:ext cx="3776116" cy="313388"/>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smtClean="0">
              <a:ln>
                <a:noFill/>
              </a:ln>
              <a:solidFill>
                <a:schemeClr val="accent2"/>
              </a:solidFill>
              <a:effectLst/>
              <a:latin typeface="Arial" charset="0"/>
            </a:endParaRPr>
          </a:p>
        </p:txBody>
      </p:sp>
      <p:sp>
        <p:nvSpPr>
          <p:cNvPr id="16" name="Rectangle 15"/>
          <p:cNvSpPr/>
          <p:nvPr/>
        </p:nvSpPr>
        <p:spPr bwMode="auto">
          <a:xfrm>
            <a:off x="661776" y="5717421"/>
            <a:ext cx="3766208" cy="303867"/>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smtClean="0">
              <a:ln>
                <a:noFill/>
              </a:ln>
              <a:solidFill>
                <a:schemeClr val="accent2"/>
              </a:solidFill>
              <a:effectLst/>
              <a:latin typeface="Arial" charset="0"/>
            </a:endParaRPr>
          </a:p>
        </p:txBody>
      </p:sp>
      <p:sp>
        <p:nvSpPr>
          <p:cNvPr id="2054" name="Rectangle 2"/>
          <p:cNvSpPr>
            <a:spLocks noChangeArrowheads="1"/>
          </p:cNvSpPr>
          <p:nvPr/>
        </p:nvSpPr>
        <p:spPr bwMode="auto">
          <a:xfrm>
            <a:off x="1090246" y="934886"/>
            <a:ext cx="7772400" cy="609600"/>
          </a:xfrm>
          <a:prstGeom prst="rect">
            <a:avLst/>
          </a:prstGeom>
          <a:noFill/>
          <a:ln w="9525">
            <a:noFill/>
            <a:miter lim="800000"/>
            <a:headEnd/>
            <a:tailEnd/>
          </a:ln>
        </p:spPr>
        <p:txBody>
          <a:bodyPr lIns="84054" tIns="42027" rIns="84054" bIns="42027" anchor="ctr"/>
          <a:lstStyle/>
          <a:p>
            <a:pPr defTabSz="912813">
              <a:lnSpc>
                <a:spcPct val="75000"/>
              </a:lnSpc>
            </a:pPr>
            <a:r>
              <a:rPr lang="fr-FR" sz="1600">
                <a:solidFill>
                  <a:srgbClr val="009664"/>
                </a:solidFill>
              </a:rPr>
              <a:t/>
            </a:r>
            <a:br>
              <a:rPr lang="fr-FR" sz="1600">
                <a:solidFill>
                  <a:srgbClr val="009664"/>
                </a:solidFill>
              </a:rPr>
            </a:br>
            <a:endParaRPr lang="fr-FR" sz="1600">
              <a:solidFill>
                <a:srgbClr val="009664"/>
              </a:solidFill>
            </a:endParaRPr>
          </a:p>
        </p:txBody>
      </p:sp>
      <p:sp>
        <p:nvSpPr>
          <p:cNvPr id="2055" name="Rectangle 3"/>
          <p:cNvSpPr>
            <a:spLocks noChangeArrowheads="1"/>
          </p:cNvSpPr>
          <p:nvPr/>
        </p:nvSpPr>
        <p:spPr bwMode="auto">
          <a:xfrm>
            <a:off x="718039" y="1117450"/>
            <a:ext cx="8425962" cy="5456237"/>
          </a:xfrm>
          <a:prstGeom prst="rect">
            <a:avLst/>
          </a:prstGeom>
          <a:noFill/>
          <a:ln w="9525">
            <a:noFill/>
            <a:miter lim="800000"/>
            <a:headEnd/>
            <a:tailEnd/>
          </a:ln>
        </p:spPr>
        <p:txBody>
          <a:bodyPr lIns="84054" tIns="42027" rIns="84054" bIns="42027"/>
          <a:lstStyle/>
          <a:p>
            <a:pPr marL="152400" indent="38100" defTabSz="912813">
              <a:spcBef>
                <a:spcPct val="20000"/>
              </a:spcBef>
              <a:buClr>
                <a:srgbClr val="616161"/>
              </a:buClr>
            </a:pPr>
            <a:endParaRPr lang="en-GB" sz="2400" b="0" i="1">
              <a:cs typeface="Arial" charset="0"/>
            </a:endParaRPr>
          </a:p>
        </p:txBody>
      </p:sp>
      <p:sp>
        <p:nvSpPr>
          <p:cNvPr id="2057" name="Rectangle 5"/>
          <p:cNvSpPr>
            <a:spLocks noChangeArrowheads="1"/>
          </p:cNvSpPr>
          <p:nvPr/>
        </p:nvSpPr>
        <p:spPr bwMode="auto">
          <a:xfrm>
            <a:off x="1234261" y="0"/>
            <a:ext cx="7658219" cy="908720"/>
          </a:xfrm>
          <a:prstGeom prst="rect">
            <a:avLst/>
          </a:prstGeom>
          <a:noFill/>
          <a:ln w="9525">
            <a:noFill/>
            <a:miter lim="800000"/>
            <a:headEnd/>
            <a:tailEnd/>
          </a:ln>
        </p:spPr>
        <p:txBody>
          <a:bodyPr lIns="87367" tIns="43683" rIns="87367" bIns="43683" anchor="ctr"/>
          <a:lstStyle/>
          <a:p>
            <a:pPr defTabSz="912813"/>
            <a:r>
              <a:rPr lang="fr-FR" sz="2800" b="1" cap="all" dirty="0">
                <a:solidFill>
                  <a:schemeClr val="bg1"/>
                </a:solidFill>
                <a:latin typeface="Comic Sans MS" pitchFamily="66" charset="0"/>
              </a:rPr>
              <a:t>Le développement des RNR-Na </a:t>
            </a:r>
            <a:endParaRPr lang="fr-FR" sz="2800" b="1" cap="all" dirty="0" smtClean="0">
              <a:solidFill>
                <a:schemeClr val="bg1"/>
              </a:solidFill>
              <a:latin typeface="Comic Sans MS" pitchFamily="66" charset="0"/>
            </a:endParaRPr>
          </a:p>
          <a:p>
            <a:pPr defTabSz="912813"/>
            <a:r>
              <a:rPr lang="fr-FR" sz="2800" b="1" cap="all" dirty="0" smtClean="0">
                <a:solidFill>
                  <a:schemeClr val="bg1"/>
                </a:solidFill>
                <a:latin typeface="Comic Sans MS" pitchFamily="66" charset="0"/>
              </a:rPr>
              <a:t>dans </a:t>
            </a:r>
            <a:r>
              <a:rPr lang="fr-FR" sz="2800" b="1" cap="all" dirty="0">
                <a:solidFill>
                  <a:schemeClr val="bg1"/>
                </a:solidFill>
                <a:latin typeface="Comic Sans MS" pitchFamily="66" charset="0"/>
              </a:rPr>
              <a:t>le monde</a:t>
            </a:r>
            <a:endParaRPr lang="en-GB" sz="2800" b="1" cap="all" dirty="0">
              <a:solidFill>
                <a:schemeClr val="bg1"/>
              </a:solidFill>
              <a:latin typeface="Comic Sans MS" pitchFamily="66" charset="0"/>
            </a:endParaRPr>
          </a:p>
        </p:txBody>
      </p:sp>
      <p:sp>
        <p:nvSpPr>
          <p:cNvPr id="2058" name="Rectangle 6"/>
          <p:cNvSpPr>
            <a:spLocks noChangeArrowheads="1"/>
          </p:cNvSpPr>
          <p:nvPr/>
        </p:nvSpPr>
        <p:spPr bwMode="auto">
          <a:xfrm>
            <a:off x="844062" y="1065062"/>
            <a:ext cx="8074269" cy="725331"/>
          </a:xfrm>
          <a:prstGeom prst="rect">
            <a:avLst/>
          </a:prstGeom>
          <a:noFill/>
          <a:ln w="9525">
            <a:solidFill>
              <a:srgbClr val="FF0000"/>
            </a:solidFill>
            <a:miter lim="800000"/>
            <a:headEnd/>
            <a:tailEnd/>
          </a:ln>
        </p:spPr>
        <p:txBody>
          <a:bodyPr wrap="square" lIns="87380" tIns="43690" rIns="87380" bIns="43690">
            <a:spAutoFit/>
          </a:bodyPr>
          <a:lstStyle/>
          <a:p>
            <a:pPr algn="ctr" defTabSz="871538">
              <a:lnSpc>
                <a:spcPct val="90000"/>
              </a:lnSpc>
            </a:pPr>
            <a:r>
              <a:rPr lang="en-US" sz="2300" dirty="0" smtClean="0"/>
              <a:t>18 RNR Na expérimental ou prototype </a:t>
            </a:r>
            <a:r>
              <a:rPr lang="en-US" sz="2300" dirty="0" err="1" smtClean="0"/>
              <a:t>réalisés</a:t>
            </a:r>
            <a:r>
              <a:rPr lang="en-US" sz="2300" dirty="0" smtClean="0"/>
              <a:t>  </a:t>
            </a:r>
            <a:endParaRPr lang="en-US" sz="2300" dirty="0"/>
          </a:p>
          <a:p>
            <a:pPr algn="ctr" defTabSz="871538">
              <a:lnSpc>
                <a:spcPct val="90000"/>
              </a:lnSpc>
            </a:pPr>
            <a:r>
              <a:rPr lang="en-US" sz="2300" dirty="0" smtClean="0"/>
              <a:t>~ 400 Réacteur.ans cumulés de REX </a:t>
            </a:r>
            <a:r>
              <a:rPr lang="fr-FR" sz="2300" dirty="0" smtClean="0"/>
              <a:t>opérationnel</a:t>
            </a:r>
            <a:r>
              <a:rPr lang="en-US" sz="2300" dirty="0" smtClean="0"/>
              <a:t> en 2010 </a:t>
            </a:r>
            <a:endParaRPr lang="fr-FR" sz="2300" dirty="0">
              <a:solidFill>
                <a:srgbClr val="333333"/>
              </a:solidFill>
            </a:endParaRPr>
          </a:p>
        </p:txBody>
      </p:sp>
      <p:graphicFrame>
        <p:nvGraphicFramePr>
          <p:cNvPr id="2050" name="Object 25"/>
          <p:cNvGraphicFramePr>
            <a:graphicFrameLocks noChangeAspect="1"/>
          </p:cNvGraphicFramePr>
          <p:nvPr>
            <p:extLst>
              <p:ext uri="{D42A27DB-BD31-4B8C-83A1-F6EECF244321}">
                <p14:modId xmlns:p14="http://schemas.microsoft.com/office/powerpoint/2010/main" xmlns="" val="3351928066"/>
              </p:ext>
            </p:extLst>
          </p:nvPr>
        </p:nvGraphicFramePr>
        <p:xfrm>
          <a:off x="158262" y="4013049"/>
          <a:ext cx="501162" cy="366712"/>
        </p:xfrm>
        <a:graphic>
          <a:graphicData uri="http://schemas.openxmlformats.org/presentationml/2006/ole">
            <p:oleObj spid="_x0000_s68610" name="Clip" r:id="rId4" imgW="7983241" imgH="4946828" progId="">
              <p:embed/>
            </p:oleObj>
          </a:graphicData>
        </a:graphic>
      </p:graphicFrame>
      <p:graphicFrame>
        <p:nvGraphicFramePr>
          <p:cNvPr id="2051" name="Object 10"/>
          <p:cNvGraphicFramePr>
            <a:graphicFrameLocks noChangeAspect="1"/>
          </p:cNvGraphicFramePr>
          <p:nvPr>
            <p:extLst>
              <p:ext uri="{D42A27DB-BD31-4B8C-83A1-F6EECF244321}">
                <p14:modId xmlns:p14="http://schemas.microsoft.com/office/powerpoint/2010/main" xmlns="" val="1383604305"/>
              </p:ext>
            </p:extLst>
          </p:nvPr>
        </p:nvGraphicFramePr>
        <p:xfrm>
          <a:off x="158262" y="4844899"/>
          <a:ext cx="501162" cy="366712"/>
        </p:xfrm>
        <a:graphic>
          <a:graphicData uri="http://schemas.openxmlformats.org/presentationml/2006/ole">
            <p:oleObj spid="_x0000_s68611" name="Clip" r:id="rId5" imgW="7983241" imgH="4946828" progId="">
              <p:embed/>
            </p:oleObj>
          </a:graphicData>
        </a:graphic>
      </p:graphicFrame>
      <p:graphicFrame>
        <p:nvGraphicFramePr>
          <p:cNvPr id="2052" name="Object 11"/>
          <p:cNvGraphicFramePr>
            <a:graphicFrameLocks noChangeAspect="1"/>
          </p:cNvGraphicFramePr>
          <p:nvPr>
            <p:extLst>
              <p:ext uri="{D42A27DB-BD31-4B8C-83A1-F6EECF244321}">
                <p14:modId xmlns:p14="http://schemas.microsoft.com/office/powerpoint/2010/main" xmlns="" val="3977722947"/>
              </p:ext>
            </p:extLst>
          </p:nvPr>
        </p:nvGraphicFramePr>
        <p:xfrm>
          <a:off x="148005" y="6245074"/>
          <a:ext cx="499696" cy="366712"/>
        </p:xfrm>
        <a:graphic>
          <a:graphicData uri="http://schemas.openxmlformats.org/presentationml/2006/ole">
            <p:oleObj spid="_x0000_s68612" name="Clip" r:id="rId6" imgW="7983241" imgH="4946828" progId="">
              <p:embed/>
            </p:oleObj>
          </a:graphicData>
        </a:graphic>
      </p:graphicFrame>
      <p:graphicFrame>
        <p:nvGraphicFramePr>
          <p:cNvPr id="2" name="Object 11"/>
          <p:cNvGraphicFramePr>
            <a:graphicFrameLocks noChangeAspect="1"/>
          </p:cNvGraphicFramePr>
          <p:nvPr>
            <p:extLst>
              <p:ext uri="{D42A27DB-BD31-4B8C-83A1-F6EECF244321}">
                <p14:modId xmlns:p14="http://schemas.microsoft.com/office/powerpoint/2010/main" xmlns="" val="1395739198"/>
              </p:ext>
            </p:extLst>
          </p:nvPr>
        </p:nvGraphicFramePr>
        <p:xfrm>
          <a:off x="148005" y="5622774"/>
          <a:ext cx="499696" cy="366712"/>
        </p:xfrm>
        <a:graphic>
          <a:graphicData uri="http://schemas.openxmlformats.org/presentationml/2006/ole">
            <p:oleObj spid="_x0000_s68613" name="Clip" r:id="rId7" imgW="7983241" imgH="4946828" progId="">
              <p:embed/>
            </p:oleObj>
          </a:graphicData>
        </a:graphic>
      </p:graphicFrame>
      <p:sp>
        <p:nvSpPr>
          <p:cNvPr id="2059" name="Rectangle 7"/>
          <p:cNvSpPr>
            <a:spLocks noChangeArrowheads="1"/>
          </p:cNvSpPr>
          <p:nvPr/>
        </p:nvSpPr>
        <p:spPr bwMode="auto">
          <a:xfrm>
            <a:off x="4840274" y="1844824"/>
            <a:ext cx="4303726" cy="4843381"/>
          </a:xfrm>
          <a:prstGeom prst="rect">
            <a:avLst/>
          </a:prstGeom>
          <a:solidFill>
            <a:schemeClr val="bg1"/>
          </a:solidFill>
          <a:ln w="9525">
            <a:noFill/>
            <a:miter lim="800000"/>
            <a:headEnd/>
            <a:tailEnd/>
          </a:ln>
        </p:spPr>
        <p:txBody>
          <a:bodyPr wrap="square" lIns="87380" tIns="43690" rIns="87380" bIns="43690">
            <a:spAutoFit/>
          </a:bodyPr>
          <a:lstStyle/>
          <a:p>
            <a:pPr algn="l" defTabSz="871538">
              <a:buClr>
                <a:srgbClr val="FF0000"/>
              </a:buClr>
              <a:tabLst>
                <a:tab pos="347663" algn="l"/>
              </a:tabLst>
            </a:pPr>
            <a:r>
              <a:rPr lang="en-US" sz="2300" dirty="0" smtClean="0"/>
              <a:t> </a:t>
            </a:r>
            <a:r>
              <a:rPr lang="en-US" sz="2300" b="1" dirty="0" err="1" smtClean="0">
                <a:solidFill>
                  <a:srgbClr val="0070C0"/>
                </a:solidFill>
              </a:rPr>
              <a:t>Japon</a:t>
            </a:r>
            <a:r>
              <a:rPr lang="en-US" sz="1100" b="1" i="1" dirty="0" smtClean="0">
                <a:solidFill>
                  <a:srgbClr val="0070C0"/>
                </a:solidFill>
                <a:latin typeface="Times" pitchFamily="18" charset="0"/>
              </a:rPr>
              <a:t> </a:t>
            </a:r>
            <a:r>
              <a:rPr lang="en-US" sz="1100" i="1" dirty="0" smtClean="0">
                <a:latin typeface="Times" pitchFamily="18" charset="0"/>
              </a:rPr>
              <a:t>     </a:t>
            </a:r>
            <a:r>
              <a:rPr lang="en-US" sz="1700" i="1" dirty="0" smtClean="0">
                <a:solidFill>
                  <a:schemeClr val="tx2"/>
                </a:solidFill>
              </a:rPr>
              <a:t>- </a:t>
            </a:r>
            <a:r>
              <a:rPr lang="en-US" sz="1700" i="1" dirty="0">
                <a:solidFill>
                  <a:srgbClr val="009664"/>
                </a:solidFill>
              </a:rPr>
              <a:t>Joyo (140 </a:t>
            </a:r>
            <a:r>
              <a:rPr lang="en-US" sz="1700" i="1" dirty="0" err="1">
                <a:solidFill>
                  <a:srgbClr val="009664"/>
                </a:solidFill>
              </a:rPr>
              <a:t>MWth</a:t>
            </a:r>
            <a:r>
              <a:rPr lang="en-US" sz="1700" i="1" dirty="0">
                <a:solidFill>
                  <a:srgbClr val="009664"/>
                </a:solidFill>
              </a:rPr>
              <a:t>) </a:t>
            </a:r>
            <a:r>
              <a:rPr lang="en-US" sz="1700" i="1" dirty="0" smtClean="0">
                <a:solidFill>
                  <a:srgbClr val="009664"/>
                </a:solidFill>
              </a:rPr>
              <a:t>1977 </a:t>
            </a:r>
            <a:r>
              <a:rPr lang="en-US" sz="1700" i="1" dirty="0">
                <a:solidFill>
                  <a:srgbClr val="009664"/>
                </a:solidFill>
                <a:sym typeface="Wingdings" pitchFamily="2" charset="2"/>
              </a:rPr>
              <a:t></a:t>
            </a:r>
            <a:endParaRPr lang="en-US" sz="1700" i="1" dirty="0">
              <a:solidFill>
                <a:srgbClr val="009664"/>
              </a:solidFill>
            </a:endParaRPr>
          </a:p>
          <a:p>
            <a:pPr marL="0" lvl="2" algn="l" defTabSz="871538">
              <a:tabLst>
                <a:tab pos="347663" algn="l"/>
              </a:tabLst>
            </a:pPr>
            <a:r>
              <a:rPr lang="en-US" sz="1700" i="1" dirty="0">
                <a:solidFill>
                  <a:srgbClr val="009664"/>
                </a:solidFill>
              </a:rPr>
              <a:t>	</a:t>
            </a:r>
            <a:r>
              <a:rPr lang="en-US" sz="1700" i="1" dirty="0" smtClean="0">
                <a:solidFill>
                  <a:srgbClr val="009664"/>
                </a:solidFill>
              </a:rPr>
              <a:t>     </a:t>
            </a:r>
            <a:r>
              <a:rPr lang="en-US" sz="1700" i="1" dirty="0" smtClean="0">
                <a:solidFill>
                  <a:srgbClr val="009664"/>
                </a:solidFill>
              </a:rPr>
              <a:t>	  </a:t>
            </a:r>
            <a:r>
              <a:rPr lang="en-US" sz="1700" i="1" dirty="0" smtClean="0">
                <a:solidFill>
                  <a:srgbClr val="009664"/>
                </a:solidFill>
              </a:rPr>
              <a:t>- </a:t>
            </a:r>
            <a:r>
              <a:rPr lang="en-US" sz="1700" i="1" dirty="0" err="1">
                <a:solidFill>
                  <a:srgbClr val="009664"/>
                </a:solidFill>
              </a:rPr>
              <a:t>Monju</a:t>
            </a:r>
            <a:r>
              <a:rPr lang="en-US" sz="1700" i="1" dirty="0">
                <a:solidFill>
                  <a:srgbClr val="009664"/>
                </a:solidFill>
              </a:rPr>
              <a:t> (280 </a:t>
            </a:r>
            <a:r>
              <a:rPr lang="en-US" sz="1700" i="1" dirty="0" err="1" smtClean="0">
                <a:solidFill>
                  <a:srgbClr val="009664"/>
                </a:solidFill>
              </a:rPr>
              <a:t>MWe</a:t>
            </a:r>
            <a:r>
              <a:rPr lang="en-US" sz="1700" i="1" dirty="0" smtClean="0">
                <a:solidFill>
                  <a:srgbClr val="009664"/>
                </a:solidFill>
              </a:rPr>
              <a:t>) 1992 </a:t>
            </a:r>
            <a:r>
              <a:rPr lang="en-US" sz="1700" i="1" dirty="0" smtClean="0">
                <a:solidFill>
                  <a:srgbClr val="009664"/>
                </a:solidFill>
                <a:sym typeface="Wingdings" pitchFamily="2" charset="2"/>
              </a:rPr>
              <a:t></a:t>
            </a:r>
          </a:p>
          <a:p>
            <a:pPr marL="0" lvl="2" algn="l" defTabSz="871538">
              <a:tabLst>
                <a:tab pos="347663" algn="l"/>
              </a:tabLst>
            </a:pPr>
            <a:r>
              <a:rPr lang="en-US" sz="1700" i="1" dirty="0" smtClean="0">
                <a:solidFill>
                  <a:srgbClr val="A50021"/>
                </a:solidFill>
                <a:sym typeface="Wingdings" pitchFamily="2" charset="2"/>
              </a:rPr>
              <a:t>          </a:t>
            </a:r>
            <a:r>
              <a:rPr lang="en-US" sz="1700" i="1" dirty="0" smtClean="0">
                <a:solidFill>
                  <a:srgbClr val="A50021"/>
                </a:solidFill>
                <a:sym typeface="Wingdings" pitchFamily="2" charset="2"/>
              </a:rPr>
              <a:t>	  </a:t>
            </a:r>
            <a:r>
              <a:rPr lang="en-US" sz="1700" i="1" dirty="0" smtClean="0">
                <a:solidFill>
                  <a:srgbClr val="FF0000"/>
                </a:solidFill>
                <a:sym typeface="Wingdings" pitchFamily="2" charset="2"/>
              </a:rPr>
              <a:t>- </a:t>
            </a:r>
            <a:r>
              <a:rPr lang="en-US" sz="1700" i="1" dirty="0" smtClean="0">
                <a:solidFill>
                  <a:srgbClr val="FF0000"/>
                </a:solidFill>
                <a:sym typeface="Wingdings" pitchFamily="2" charset="2"/>
              </a:rPr>
              <a:t>JSFR (1500 </a:t>
            </a:r>
            <a:r>
              <a:rPr lang="en-US" sz="1700" i="1" dirty="0" err="1" smtClean="0">
                <a:solidFill>
                  <a:srgbClr val="FF0000"/>
                </a:solidFill>
                <a:sym typeface="Wingdings" pitchFamily="2" charset="2"/>
              </a:rPr>
              <a:t>Mwe</a:t>
            </a:r>
            <a:r>
              <a:rPr lang="en-US" sz="1700" i="1" dirty="0" smtClean="0">
                <a:solidFill>
                  <a:srgbClr val="FF0000"/>
                </a:solidFill>
                <a:sym typeface="Wingdings" pitchFamily="2" charset="2"/>
              </a:rPr>
              <a:t>) </a:t>
            </a:r>
          </a:p>
          <a:p>
            <a:pPr marL="0" lvl="1" algn="l" defTabSz="871538">
              <a:tabLst>
                <a:tab pos="347663" algn="l"/>
              </a:tabLst>
            </a:pPr>
            <a:r>
              <a:rPr lang="en-US" sz="2300" b="1" dirty="0" err="1" smtClean="0">
                <a:solidFill>
                  <a:srgbClr val="0070C0"/>
                </a:solidFill>
              </a:rPr>
              <a:t>Russie</a:t>
            </a:r>
            <a:r>
              <a:rPr lang="en-US" sz="2300" b="1" dirty="0" smtClean="0">
                <a:solidFill>
                  <a:srgbClr val="0070C0"/>
                </a:solidFill>
              </a:rPr>
              <a:t> </a:t>
            </a:r>
            <a:r>
              <a:rPr lang="en-US" sz="2300" b="1" dirty="0">
                <a:solidFill>
                  <a:srgbClr val="0070C0"/>
                </a:solidFill>
              </a:rPr>
              <a:t>&amp; </a:t>
            </a:r>
            <a:r>
              <a:rPr lang="en-US" sz="2300" b="1" dirty="0" smtClean="0">
                <a:solidFill>
                  <a:srgbClr val="0070C0"/>
                </a:solidFill>
              </a:rPr>
              <a:t>Kazakhstan</a:t>
            </a:r>
          </a:p>
          <a:p>
            <a:pPr marL="0" lvl="2" algn="l" defTabSz="871538">
              <a:tabLst>
                <a:tab pos="347663" algn="l"/>
              </a:tabLst>
            </a:pPr>
            <a:r>
              <a:rPr lang="en-US" sz="1700" dirty="0" smtClean="0">
                <a:solidFill>
                  <a:schemeClr val="bg2"/>
                </a:solidFill>
              </a:rPr>
              <a:t>       </a:t>
            </a:r>
            <a:r>
              <a:rPr lang="en-US" sz="1700" dirty="0" smtClean="0">
                <a:solidFill>
                  <a:schemeClr val="bg2"/>
                </a:solidFill>
              </a:rPr>
              <a:t>	- </a:t>
            </a:r>
            <a:r>
              <a:rPr lang="en-US" sz="1700" dirty="0" smtClean="0">
                <a:solidFill>
                  <a:schemeClr val="tx1"/>
                </a:solidFill>
              </a:rPr>
              <a:t>BR10 (10MWth)  </a:t>
            </a:r>
            <a:r>
              <a:rPr lang="en-US" sz="1700" i="1" dirty="0" smtClean="0">
                <a:solidFill>
                  <a:schemeClr val="tx1"/>
                </a:solidFill>
              </a:rPr>
              <a:t>1959 </a:t>
            </a:r>
            <a:r>
              <a:rPr lang="en-US" sz="1700" i="1" dirty="0" smtClean="0">
                <a:solidFill>
                  <a:schemeClr val="tx1"/>
                </a:solidFill>
                <a:sym typeface="Wingdings" pitchFamily="2" charset="2"/>
              </a:rPr>
              <a:t> 2002</a:t>
            </a:r>
            <a:endParaRPr lang="en-US" sz="1700" dirty="0">
              <a:solidFill>
                <a:schemeClr val="tx1"/>
              </a:solidFill>
            </a:endParaRPr>
          </a:p>
          <a:p>
            <a:pPr marL="0" lvl="1" algn="l" defTabSz="871538">
              <a:tabLst>
                <a:tab pos="347663" algn="l"/>
              </a:tabLst>
            </a:pPr>
            <a:r>
              <a:rPr lang="en-US" sz="1500" i="1" dirty="0">
                <a:solidFill>
                  <a:srgbClr val="A50021"/>
                </a:solidFill>
              </a:rPr>
              <a:t>	</a:t>
            </a:r>
            <a:r>
              <a:rPr lang="en-US" sz="1500" i="1" dirty="0" smtClean="0">
                <a:solidFill>
                  <a:srgbClr val="009664"/>
                </a:solidFill>
              </a:rPr>
              <a:t>    </a:t>
            </a:r>
            <a:r>
              <a:rPr lang="en-US" sz="1500" i="1" dirty="0" smtClean="0">
                <a:solidFill>
                  <a:srgbClr val="009664"/>
                </a:solidFill>
              </a:rPr>
              <a:t>	 </a:t>
            </a:r>
            <a:r>
              <a:rPr lang="en-US" sz="1700" i="1" dirty="0" smtClean="0">
                <a:solidFill>
                  <a:srgbClr val="009664"/>
                </a:solidFill>
              </a:rPr>
              <a:t>-</a:t>
            </a:r>
            <a:r>
              <a:rPr lang="en-US" sz="1700" i="1" dirty="0" smtClean="0">
                <a:solidFill>
                  <a:schemeClr val="bg2"/>
                </a:solidFill>
              </a:rPr>
              <a:t> </a:t>
            </a:r>
            <a:r>
              <a:rPr lang="en-US" sz="1700" i="1" dirty="0">
                <a:solidFill>
                  <a:schemeClr val="tx1"/>
                </a:solidFill>
              </a:rPr>
              <a:t>BN-350 (150 </a:t>
            </a:r>
            <a:r>
              <a:rPr lang="en-US" sz="1700" i="1" dirty="0" err="1" smtClean="0">
                <a:solidFill>
                  <a:schemeClr val="tx1"/>
                </a:solidFill>
              </a:rPr>
              <a:t>MWe</a:t>
            </a:r>
            <a:r>
              <a:rPr lang="en-US" sz="1700" i="1" dirty="0" smtClean="0">
                <a:solidFill>
                  <a:schemeClr val="tx1"/>
                </a:solidFill>
              </a:rPr>
              <a:t>) 1973 </a:t>
            </a:r>
            <a:r>
              <a:rPr lang="en-US" sz="1700" i="1" dirty="0">
                <a:solidFill>
                  <a:schemeClr val="tx1"/>
                </a:solidFill>
                <a:sym typeface="Wingdings" pitchFamily="2" charset="2"/>
              </a:rPr>
              <a:t> 1999</a:t>
            </a:r>
          </a:p>
          <a:p>
            <a:pPr marL="0" lvl="1" algn="l" defTabSz="871538">
              <a:tabLst>
                <a:tab pos="347663" algn="l"/>
              </a:tabLst>
            </a:pPr>
            <a:r>
              <a:rPr lang="en-US" sz="1700" i="1" dirty="0">
                <a:solidFill>
                  <a:schemeClr val="tx1"/>
                </a:solidFill>
                <a:latin typeface="Times" pitchFamily="18" charset="0"/>
                <a:sym typeface="Wingdings" pitchFamily="2" charset="2"/>
              </a:rPr>
              <a:t>	</a:t>
            </a:r>
            <a:r>
              <a:rPr lang="en-US" sz="1700" i="1" dirty="0" smtClean="0">
                <a:solidFill>
                  <a:schemeClr val="tx2"/>
                </a:solidFill>
                <a:latin typeface="Times" pitchFamily="18" charset="0"/>
                <a:sym typeface="Wingdings" pitchFamily="2" charset="2"/>
              </a:rPr>
              <a:t>     </a:t>
            </a:r>
            <a:r>
              <a:rPr lang="en-US" sz="1700" i="1" dirty="0" smtClean="0">
                <a:solidFill>
                  <a:schemeClr val="tx2"/>
                </a:solidFill>
                <a:latin typeface="Times" pitchFamily="18" charset="0"/>
                <a:sym typeface="Wingdings" pitchFamily="2" charset="2"/>
              </a:rPr>
              <a:t>	</a:t>
            </a:r>
            <a:r>
              <a:rPr lang="en-US" sz="1700" i="1" dirty="0" smtClean="0">
                <a:solidFill>
                  <a:schemeClr val="tx2"/>
                </a:solidFill>
                <a:sym typeface="Wingdings" pitchFamily="2" charset="2"/>
              </a:rPr>
              <a:t>- </a:t>
            </a:r>
            <a:r>
              <a:rPr lang="en-US" sz="1700" i="1" dirty="0" smtClean="0">
                <a:solidFill>
                  <a:srgbClr val="009664"/>
                </a:solidFill>
              </a:rPr>
              <a:t>BOR-60 (60 </a:t>
            </a:r>
            <a:r>
              <a:rPr lang="en-US" sz="1700" i="1" dirty="0" err="1" smtClean="0">
                <a:solidFill>
                  <a:srgbClr val="009664"/>
                </a:solidFill>
              </a:rPr>
              <a:t>MWth</a:t>
            </a:r>
            <a:r>
              <a:rPr lang="en-US" sz="1700" i="1" dirty="0" smtClean="0">
                <a:solidFill>
                  <a:srgbClr val="009664"/>
                </a:solidFill>
              </a:rPr>
              <a:t>) </a:t>
            </a:r>
            <a:r>
              <a:rPr lang="en-US" sz="1700" i="1" dirty="0" smtClean="0">
                <a:solidFill>
                  <a:srgbClr val="009664"/>
                </a:solidFill>
              </a:rPr>
              <a:t>1968 </a:t>
            </a:r>
            <a:r>
              <a:rPr lang="en-US" sz="1700" i="1" dirty="0" smtClean="0">
                <a:solidFill>
                  <a:srgbClr val="009664"/>
                </a:solidFill>
                <a:sym typeface="Wingdings" pitchFamily="2" charset="2"/>
              </a:rPr>
              <a:t> </a:t>
            </a:r>
          </a:p>
          <a:p>
            <a:pPr marL="0" lvl="1" algn="l" defTabSz="871538">
              <a:tabLst>
                <a:tab pos="347663" algn="l"/>
              </a:tabLst>
            </a:pPr>
            <a:r>
              <a:rPr lang="en-US" sz="1700" i="1" dirty="0" smtClean="0">
                <a:solidFill>
                  <a:srgbClr val="009664"/>
                </a:solidFill>
                <a:sym typeface="Wingdings" pitchFamily="2" charset="2"/>
              </a:rPr>
              <a:t>           </a:t>
            </a:r>
            <a:r>
              <a:rPr lang="en-US" sz="1700" i="1" dirty="0" smtClean="0">
                <a:solidFill>
                  <a:srgbClr val="009664"/>
                </a:solidFill>
                <a:sym typeface="Wingdings" pitchFamily="2" charset="2"/>
              </a:rPr>
              <a:t>	- </a:t>
            </a:r>
            <a:r>
              <a:rPr lang="en-US" sz="1700" i="1" dirty="0" smtClean="0">
                <a:solidFill>
                  <a:srgbClr val="009664"/>
                </a:solidFill>
                <a:sym typeface="Wingdings" pitchFamily="2" charset="2"/>
              </a:rPr>
              <a:t>BN-600 </a:t>
            </a:r>
            <a:r>
              <a:rPr lang="en-US" sz="1700" i="1" dirty="0">
                <a:solidFill>
                  <a:srgbClr val="009664"/>
                </a:solidFill>
                <a:sym typeface="Wingdings" pitchFamily="2" charset="2"/>
              </a:rPr>
              <a:t>(600 </a:t>
            </a:r>
            <a:r>
              <a:rPr lang="en-US" sz="1700" i="1" dirty="0" err="1" smtClean="0">
                <a:solidFill>
                  <a:srgbClr val="009664"/>
                </a:solidFill>
                <a:sym typeface="Wingdings" pitchFamily="2" charset="2"/>
              </a:rPr>
              <a:t>MWe</a:t>
            </a:r>
            <a:r>
              <a:rPr lang="en-US" sz="1700" i="1" dirty="0" smtClean="0">
                <a:solidFill>
                  <a:srgbClr val="009664"/>
                </a:solidFill>
                <a:sym typeface="Wingdings" pitchFamily="2" charset="2"/>
              </a:rPr>
              <a:t>) 1980 </a:t>
            </a:r>
            <a:r>
              <a:rPr lang="en-US" sz="1700" i="1" dirty="0">
                <a:solidFill>
                  <a:srgbClr val="009664"/>
                </a:solidFill>
                <a:sym typeface="Wingdings" pitchFamily="2" charset="2"/>
              </a:rPr>
              <a:t> </a:t>
            </a:r>
          </a:p>
          <a:p>
            <a:pPr marL="0" lvl="1" algn="l" defTabSz="871538">
              <a:tabLst>
                <a:tab pos="347663" algn="l"/>
              </a:tabLst>
            </a:pPr>
            <a:r>
              <a:rPr lang="en-US" sz="1900" i="1" dirty="0">
                <a:solidFill>
                  <a:schemeClr val="tx1"/>
                </a:solidFill>
                <a:sym typeface="Wingdings" pitchFamily="2" charset="2"/>
              </a:rPr>
              <a:t>	</a:t>
            </a:r>
            <a:r>
              <a:rPr lang="en-US" sz="1900" i="1" dirty="0" smtClean="0">
                <a:solidFill>
                  <a:schemeClr val="tx1"/>
                </a:solidFill>
                <a:sym typeface="Wingdings" pitchFamily="2" charset="2"/>
              </a:rPr>
              <a:t>    </a:t>
            </a:r>
            <a:r>
              <a:rPr lang="en-US" sz="1900" i="1" dirty="0" smtClean="0">
                <a:solidFill>
                  <a:schemeClr val="tx1"/>
                </a:solidFill>
                <a:sym typeface="Wingdings" pitchFamily="2" charset="2"/>
              </a:rPr>
              <a:t>	</a:t>
            </a:r>
            <a:r>
              <a:rPr lang="en-US" sz="1700" i="1" dirty="0" smtClean="0">
                <a:solidFill>
                  <a:srgbClr val="008000"/>
                </a:solidFill>
                <a:sym typeface="Wingdings" pitchFamily="2" charset="2"/>
              </a:rPr>
              <a:t>- </a:t>
            </a:r>
            <a:r>
              <a:rPr lang="en-US" sz="1700" i="1" dirty="0">
                <a:solidFill>
                  <a:srgbClr val="009664"/>
                </a:solidFill>
                <a:sym typeface="Wingdings" pitchFamily="2" charset="2"/>
              </a:rPr>
              <a:t>BN-800 (800 </a:t>
            </a:r>
            <a:r>
              <a:rPr lang="en-US" sz="1700" i="1" dirty="0" err="1" smtClean="0">
                <a:solidFill>
                  <a:srgbClr val="009664"/>
                </a:solidFill>
                <a:sym typeface="Wingdings" pitchFamily="2" charset="2"/>
              </a:rPr>
              <a:t>MWe</a:t>
            </a:r>
            <a:r>
              <a:rPr lang="en-US" sz="1700" i="1" dirty="0" smtClean="0">
                <a:solidFill>
                  <a:srgbClr val="009664"/>
                </a:solidFill>
                <a:sym typeface="Wingdings" pitchFamily="2" charset="2"/>
              </a:rPr>
              <a:t>) 2012</a:t>
            </a:r>
            <a:endParaRPr lang="en-US" sz="1700" i="1" dirty="0" smtClean="0">
              <a:solidFill>
                <a:srgbClr val="009664"/>
              </a:solidFill>
              <a:sym typeface="Wingdings" pitchFamily="2" charset="2"/>
            </a:endParaRPr>
          </a:p>
          <a:p>
            <a:pPr marL="0" lvl="1" algn="l" defTabSz="871538">
              <a:tabLst>
                <a:tab pos="347663" algn="l"/>
              </a:tabLst>
            </a:pPr>
            <a:r>
              <a:rPr lang="en-US" sz="1700" i="1" dirty="0" smtClean="0">
                <a:solidFill>
                  <a:srgbClr val="FF0000"/>
                </a:solidFill>
                <a:sym typeface="Wingdings" pitchFamily="2" charset="2"/>
              </a:rPr>
              <a:t>          </a:t>
            </a:r>
            <a:r>
              <a:rPr lang="en-US" sz="1700" i="1" dirty="0" smtClean="0">
                <a:solidFill>
                  <a:srgbClr val="FF0000"/>
                </a:solidFill>
                <a:sym typeface="Wingdings" pitchFamily="2" charset="2"/>
              </a:rPr>
              <a:t>	- </a:t>
            </a:r>
            <a:r>
              <a:rPr lang="en-US" sz="1700" i="1" dirty="0" smtClean="0">
                <a:solidFill>
                  <a:srgbClr val="FF0000"/>
                </a:solidFill>
                <a:sym typeface="Wingdings" pitchFamily="2" charset="2"/>
              </a:rPr>
              <a:t>BN-1200 (1200 </a:t>
            </a:r>
            <a:r>
              <a:rPr lang="en-US" sz="1700" i="1" dirty="0" err="1" smtClean="0">
                <a:solidFill>
                  <a:srgbClr val="FF0000"/>
                </a:solidFill>
                <a:sym typeface="Wingdings" pitchFamily="2" charset="2"/>
              </a:rPr>
              <a:t>Mwe</a:t>
            </a:r>
            <a:r>
              <a:rPr lang="en-US" sz="1900" i="1" dirty="0" smtClean="0">
                <a:solidFill>
                  <a:srgbClr val="FF0000"/>
                </a:solidFill>
                <a:sym typeface="Wingdings" pitchFamily="2" charset="2"/>
              </a:rPr>
              <a:t>)  </a:t>
            </a:r>
          </a:p>
          <a:p>
            <a:pPr algn="l" defTabSz="871538">
              <a:tabLst>
                <a:tab pos="347663" algn="l"/>
              </a:tabLst>
            </a:pPr>
            <a:r>
              <a:rPr lang="en-US" sz="1900" i="1" dirty="0" smtClean="0">
                <a:solidFill>
                  <a:srgbClr val="FF0000"/>
                </a:solidFill>
                <a:sym typeface="Wingdings" pitchFamily="2" charset="2"/>
              </a:rPr>
              <a:t> </a:t>
            </a:r>
            <a:r>
              <a:rPr lang="en-US" sz="2300" b="1" dirty="0" err="1" smtClean="0">
                <a:solidFill>
                  <a:srgbClr val="0070C0"/>
                </a:solidFill>
              </a:rPr>
              <a:t>Inde</a:t>
            </a:r>
            <a:r>
              <a:rPr lang="en-US" sz="2300" dirty="0" smtClean="0"/>
              <a:t>	</a:t>
            </a:r>
            <a:r>
              <a:rPr lang="en-US" sz="1700" i="1" dirty="0" smtClean="0">
                <a:solidFill>
                  <a:srgbClr val="009664"/>
                </a:solidFill>
              </a:rPr>
              <a:t>- </a:t>
            </a:r>
            <a:r>
              <a:rPr lang="en-US" sz="1700" i="1" dirty="0">
                <a:solidFill>
                  <a:srgbClr val="009664"/>
                </a:solidFill>
              </a:rPr>
              <a:t>FBTR (40 </a:t>
            </a:r>
            <a:r>
              <a:rPr lang="en-US" sz="1700" i="1" dirty="0" err="1">
                <a:solidFill>
                  <a:srgbClr val="009664"/>
                </a:solidFill>
              </a:rPr>
              <a:t>MWth</a:t>
            </a:r>
            <a:r>
              <a:rPr lang="en-US" sz="1700" i="1" dirty="0">
                <a:solidFill>
                  <a:srgbClr val="009664"/>
                </a:solidFill>
              </a:rPr>
              <a:t>)	1985 </a:t>
            </a:r>
            <a:r>
              <a:rPr lang="en-US" sz="1700" i="1" dirty="0">
                <a:solidFill>
                  <a:srgbClr val="009664"/>
                </a:solidFill>
                <a:sym typeface="Wingdings" pitchFamily="2" charset="2"/>
              </a:rPr>
              <a:t></a:t>
            </a:r>
            <a:endParaRPr lang="en-US" sz="1700" i="1" dirty="0">
              <a:solidFill>
                <a:srgbClr val="009664"/>
              </a:solidFill>
            </a:endParaRPr>
          </a:p>
          <a:p>
            <a:pPr marL="0" lvl="1" algn="l" defTabSz="871538">
              <a:tabLst>
                <a:tab pos="347663" algn="l"/>
              </a:tabLst>
            </a:pPr>
            <a:r>
              <a:rPr lang="en-US" sz="1900" i="1" dirty="0">
                <a:solidFill>
                  <a:schemeClr val="tx1"/>
                </a:solidFill>
              </a:rPr>
              <a:t>	</a:t>
            </a:r>
            <a:r>
              <a:rPr lang="en-US" sz="1900" i="1" dirty="0" smtClean="0">
                <a:solidFill>
                  <a:schemeClr val="tx1"/>
                </a:solidFill>
              </a:rPr>
              <a:t>     </a:t>
            </a:r>
            <a:r>
              <a:rPr lang="en-US" sz="1900" i="1" dirty="0" smtClean="0">
                <a:solidFill>
                  <a:schemeClr val="tx1"/>
                </a:solidFill>
              </a:rPr>
              <a:t>	</a:t>
            </a:r>
            <a:r>
              <a:rPr lang="en-US" sz="1700" i="1" dirty="0" smtClean="0">
                <a:solidFill>
                  <a:srgbClr val="009664"/>
                </a:solidFill>
              </a:rPr>
              <a:t>- </a:t>
            </a:r>
            <a:r>
              <a:rPr lang="en-US" sz="1700" i="1" dirty="0">
                <a:solidFill>
                  <a:srgbClr val="009664"/>
                </a:solidFill>
              </a:rPr>
              <a:t>PFBR (500 </a:t>
            </a:r>
            <a:r>
              <a:rPr lang="en-US" sz="1700" i="1" dirty="0" err="1">
                <a:solidFill>
                  <a:srgbClr val="009664"/>
                </a:solidFill>
              </a:rPr>
              <a:t>MWe</a:t>
            </a:r>
            <a:r>
              <a:rPr lang="en-US" sz="1700" i="1" dirty="0">
                <a:solidFill>
                  <a:srgbClr val="009664"/>
                </a:solidFill>
              </a:rPr>
              <a:t>)	</a:t>
            </a:r>
            <a:r>
              <a:rPr lang="en-US" sz="1700" i="1" dirty="0" smtClean="0">
                <a:solidFill>
                  <a:srgbClr val="009664"/>
                </a:solidFill>
              </a:rPr>
              <a:t>2012</a:t>
            </a:r>
          </a:p>
          <a:p>
            <a:pPr marL="0" lvl="1" algn="l" defTabSz="871538">
              <a:tabLst>
                <a:tab pos="347663" algn="l"/>
              </a:tabLst>
            </a:pPr>
            <a:r>
              <a:rPr lang="en-US" sz="1700" i="1" dirty="0" smtClean="0">
                <a:solidFill>
                  <a:srgbClr val="FF0000"/>
                </a:solidFill>
              </a:rPr>
              <a:t>          </a:t>
            </a:r>
            <a:r>
              <a:rPr lang="en-US" sz="1700" i="1" dirty="0" smtClean="0">
                <a:solidFill>
                  <a:srgbClr val="FF0000"/>
                </a:solidFill>
              </a:rPr>
              <a:t>	 </a:t>
            </a:r>
            <a:r>
              <a:rPr lang="en-US" sz="1700" i="1" dirty="0" smtClean="0">
                <a:solidFill>
                  <a:srgbClr val="FF0000"/>
                </a:solidFill>
              </a:rPr>
              <a:t>- 4 CFBR (500 </a:t>
            </a:r>
            <a:r>
              <a:rPr lang="en-US" sz="1700" i="1" dirty="0" err="1" smtClean="0">
                <a:solidFill>
                  <a:srgbClr val="FF0000"/>
                </a:solidFill>
              </a:rPr>
              <a:t>Mwe</a:t>
            </a:r>
            <a:r>
              <a:rPr lang="en-US" sz="1700" i="1" dirty="0" smtClean="0">
                <a:solidFill>
                  <a:srgbClr val="FF0000"/>
                </a:solidFill>
              </a:rPr>
              <a:t>) </a:t>
            </a:r>
          </a:p>
          <a:p>
            <a:pPr algn="l" defTabSz="871538">
              <a:tabLst>
                <a:tab pos="347663" algn="l"/>
              </a:tabLst>
            </a:pPr>
            <a:r>
              <a:rPr lang="en-US" sz="2300" b="1" dirty="0" smtClean="0">
                <a:solidFill>
                  <a:srgbClr val="0070C0"/>
                </a:solidFill>
              </a:rPr>
              <a:t>Chine</a:t>
            </a:r>
            <a:r>
              <a:rPr lang="en-US" sz="2300" dirty="0" smtClean="0"/>
              <a:t> 	 </a:t>
            </a:r>
            <a:r>
              <a:rPr lang="en-US" sz="1700" i="1" dirty="0" smtClean="0">
                <a:solidFill>
                  <a:schemeClr val="tx2"/>
                </a:solidFill>
              </a:rPr>
              <a:t>- </a:t>
            </a:r>
            <a:r>
              <a:rPr lang="en-US" sz="1700" i="1" dirty="0">
                <a:solidFill>
                  <a:srgbClr val="009664"/>
                </a:solidFill>
              </a:rPr>
              <a:t>CEFR (25 </a:t>
            </a:r>
            <a:r>
              <a:rPr lang="en-US" sz="1700" i="1" dirty="0" err="1" smtClean="0">
                <a:solidFill>
                  <a:srgbClr val="009664"/>
                </a:solidFill>
              </a:rPr>
              <a:t>Mwe</a:t>
            </a:r>
            <a:r>
              <a:rPr lang="en-US" sz="1700" i="1" dirty="0" smtClean="0">
                <a:solidFill>
                  <a:srgbClr val="009664"/>
                </a:solidFill>
              </a:rPr>
              <a:t>)</a:t>
            </a:r>
            <a:r>
              <a:rPr lang="en-US" sz="1700" i="1" dirty="0">
                <a:solidFill>
                  <a:srgbClr val="009664"/>
                </a:solidFill>
              </a:rPr>
              <a:t>	</a:t>
            </a:r>
            <a:r>
              <a:rPr lang="en-US" sz="1700" i="1" dirty="0" smtClean="0">
                <a:solidFill>
                  <a:srgbClr val="009664"/>
                </a:solidFill>
              </a:rPr>
              <a:t> 2010</a:t>
            </a:r>
            <a:r>
              <a:rPr lang="en-US" sz="1700" i="1" dirty="0">
                <a:solidFill>
                  <a:srgbClr val="009664"/>
                </a:solidFill>
                <a:sym typeface="Wingdings" pitchFamily="2" charset="2"/>
              </a:rPr>
              <a:t></a:t>
            </a:r>
          </a:p>
          <a:p>
            <a:pPr marL="0" lvl="1" algn="l" defTabSz="871538">
              <a:tabLst>
                <a:tab pos="347663" algn="l"/>
              </a:tabLst>
            </a:pPr>
            <a:r>
              <a:rPr lang="en-US" sz="1700" i="1" dirty="0">
                <a:solidFill>
                  <a:srgbClr val="A50021"/>
                </a:solidFill>
                <a:sym typeface="Wingdings" pitchFamily="2" charset="2"/>
              </a:rPr>
              <a:t>    </a:t>
            </a:r>
            <a:r>
              <a:rPr lang="en-US" sz="1700" i="1" dirty="0" smtClean="0">
                <a:solidFill>
                  <a:srgbClr val="A50021"/>
                </a:solidFill>
                <a:sym typeface="Wingdings" pitchFamily="2" charset="2"/>
              </a:rPr>
              <a:t>        </a:t>
            </a:r>
            <a:r>
              <a:rPr lang="en-US" sz="1700" i="1" dirty="0" smtClean="0">
                <a:solidFill>
                  <a:srgbClr val="A50021"/>
                </a:solidFill>
                <a:sym typeface="Wingdings" pitchFamily="2" charset="2"/>
              </a:rPr>
              <a:t>	</a:t>
            </a:r>
            <a:r>
              <a:rPr lang="en-US" sz="1700" i="1" dirty="0" smtClean="0">
                <a:solidFill>
                  <a:srgbClr val="A50021"/>
                </a:solidFill>
              </a:rPr>
              <a:t> </a:t>
            </a:r>
            <a:r>
              <a:rPr lang="en-US" sz="1800" i="1" dirty="0">
                <a:solidFill>
                  <a:srgbClr val="009664"/>
                </a:solidFill>
                <a:sym typeface="Wingdings" pitchFamily="2" charset="2"/>
              </a:rPr>
              <a:t>- BN-800 (800 </a:t>
            </a:r>
            <a:r>
              <a:rPr lang="en-US" sz="1800" i="1" dirty="0" err="1">
                <a:solidFill>
                  <a:srgbClr val="009664"/>
                </a:solidFill>
                <a:sym typeface="Wingdings" pitchFamily="2" charset="2"/>
              </a:rPr>
              <a:t>MWe</a:t>
            </a:r>
            <a:r>
              <a:rPr lang="en-US" sz="1800" i="1" dirty="0" smtClean="0">
                <a:solidFill>
                  <a:srgbClr val="009664"/>
                </a:solidFill>
                <a:sym typeface="Wingdings" pitchFamily="2" charset="2"/>
              </a:rPr>
              <a:t>) 2015</a:t>
            </a:r>
            <a:endParaRPr lang="en-US" sz="2300" dirty="0" smtClean="0">
              <a:solidFill>
                <a:srgbClr val="009664"/>
              </a:solidFill>
              <a:sym typeface="Wingdings" pitchFamily="2" charset="2"/>
            </a:endParaRPr>
          </a:p>
          <a:p>
            <a:pPr algn="l" defTabSz="871538">
              <a:tabLst>
                <a:tab pos="347663" algn="l"/>
              </a:tabLst>
            </a:pPr>
            <a:r>
              <a:rPr lang="en-US" sz="2300" b="1" dirty="0" err="1" smtClean="0">
                <a:solidFill>
                  <a:srgbClr val="0070C0"/>
                </a:solidFill>
              </a:rPr>
              <a:t>Corée</a:t>
            </a:r>
            <a:r>
              <a:rPr lang="en-US" sz="2300" dirty="0" smtClean="0"/>
              <a:t> 	 </a:t>
            </a:r>
            <a:r>
              <a:rPr lang="en-US" sz="1700" i="1" dirty="0" smtClean="0">
                <a:solidFill>
                  <a:srgbClr val="FF0000"/>
                </a:solidFill>
              </a:rPr>
              <a:t>- KALIMER (150 </a:t>
            </a:r>
            <a:r>
              <a:rPr lang="en-US" sz="1700" i="1" dirty="0" err="1" smtClean="0">
                <a:solidFill>
                  <a:srgbClr val="FF0000"/>
                </a:solidFill>
              </a:rPr>
              <a:t>Mwe</a:t>
            </a:r>
            <a:r>
              <a:rPr lang="en-US" sz="1700" i="1" dirty="0" smtClean="0">
                <a:solidFill>
                  <a:srgbClr val="FF0000"/>
                </a:solidFill>
              </a:rPr>
              <a:t>) </a:t>
            </a:r>
            <a:endParaRPr lang="en-US" sz="1700" i="1" dirty="0">
              <a:solidFill>
                <a:srgbClr val="FF0000"/>
              </a:solidFill>
            </a:endParaRPr>
          </a:p>
        </p:txBody>
      </p:sp>
      <p:sp>
        <p:nvSpPr>
          <p:cNvPr id="2056" name="Rectangle 4"/>
          <p:cNvSpPr>
            <a:spLocks noChangeArrowheads="1"/>
          </p:cNvSpPr>
          <p:nvPr/>
        </p:nvSpPr>
        <p:spPr bwMode="auto">
          <a:xfrm>
            <a:off x="92320" y="1722286"/>
            <a:ext cx="4664319" cy="4945703"/>
          </a:xfrm>
          <a:prstGeom prst="rect">
            <a:avLst/>
          </a:prstGeom>
          <a:noFill/>
          <a:ln w="9525">
            <a:noFill/>
            <a:miter lim="800000"/>
            <a:headEnd/>
            <a:tailEnd/>
          </a:ln>
        </p:spPr>
        <p:txBody>
          <a:bodyPr lIns="87367" tIns="43683" rIns="87367" bIns="43683">
            <a:spAutoFit/>
          </a:bodyPr>
          <a:lstStyle/>
          <a:p>
            <a:pPr algn="ctr" defTabSz="871538">
              <a:spcBef>
                <a:spcPct val="10000"/>
              </a:spcBef>
              <a:buClr>
                <a:srgbClr val="FF0000"/>
              </a:buClr>
              <a:buFont typeface="Wingdings" pitchFamily="2" charset="2"/>
              <a:buNone/>
            </a:pPr>
            <a:endParaRPr lang="en-US" sz="800" dirty="0"/>
          </a:p>
          <a:p>
            <a:pPr defTabSz="871538">
              <a:spcBef>
                <a:spcPct val="10000"/>
              </a:spcBef>
              <a:buClr>
                <a:srgbClr val="FF0000"/>
              </a:buClr>
            </a:pPr>
            <a:r>
              <a:rPr lang="en-US" sz="2300" b="1" dirty="0" smtClean="0">
                <a:solidFill>
                  <a:srgbClr val="0070C0"/>
                </a:solidFill>
              </a:rPr>
              <a:t>USA</a:t>
            </a:r>
            <a:endParaRPr lang="en-US" sz="2300" b="1" i="1" dirty="0">
              <a:solidFill>
                <a:srgbClr val="0070C0"/>
              </a:solidFill>
            </a:endParaRPr>
          </a:p>
          <a:p>
            <a:pPr marL="341313" lvl="1" indent="87313" defTabSz="871538">
              <a:buClr>
                <a:srgbClr val="008000"/>
              </a:buClr>
              <a:buFont typeface="Wingdings" pitchFamily="2" charset="2"/>
              <a:buNone/>
            </a:pPr>
            <a:r>
              <a:rPr lang="en-US" sz="1700" i="1" dirty="0">
                <a:solidFill>
                  <a:schemeClr val="bg2"/>
                </a:solidFill>
              </a:rPr>
              <a:t>- </a:t>
            </a:r>
            <a:r>
              <a:rPr lang="en-US" sz="1700" i="1" dirty="0">
                <a:solidFill>
                  <a:schemeClr val="tx1"/>
                </a:solidFill>
              </a:rPr>
              <a:t>EBR-1 		1951 </a:t>
            </a:r>
            <a:r>
              <a:rPr lang="en-US" sz="1700" i="1" dirty="0">
                <a:solidFill>
                  <a:schemeClr val="tx1"/>
                </a:solidFill>
                <a:sym typeface="Wingdings" pitchFamily="2" charset="2"/>
              </a:rPr>
              <a:t> 1963</a:t>
            </a:r>
            <a:endParaRPr lang="en-US" sz="1700" i="1" dirty="0">
              <a:solidFill>
                <a:schemeClr val="tx1"/>
              </a:solidFill>
            </a:endParaRPr>
          </a:p>
          <a:p>
            <a:pPr marL="341313" lvl="1" indent="87313" defTabSz="871538">
              <a:buClr>
                <a:srgbClr val="008000"/>
              </a:buClr>
            </a:pPr>
            <a:r>
              <a:rPr lang="en-US" sz="1700" i="1" dirty="0">
                <a:solidFill>
                  <a:schemeClr val="tx1"/>
                </a:solidFill>
              </a:rPr>
              <a:t>- EBR-II (20 </a:t>
            </a:r>
            <a:r>
              <a:rPr lang="en-US" sz="1700" i="1" dirty="0" err="1">
                <a:solidFill>
                  <a:schemeClr val="tx1"/>
                </a:solidFill>
              </a:rPr>
              <a:t>MWe</a:t>
            </a:r>
            <a:r>
              <a:rPr lang="en-US" sz="1700" i="1" dirty="0">
                <a:solidFill>
                  <a:schemeClr val="tx1"/>
                </a:solidFill>
              </a:rPr>
              <a:t>)	1963 </a:t>
            </a:r>
            <a:r>
              <a:rPr lang="en-US" sz="1700" i="1" dirty="0">
                <a:solidFill>
                  <a:schemeClr val="tx1"/>
                </a:solidFill>
                <a:sym typeface="Wingdings" pitchFamily="2" charset="2"/>
              </a:rPr>
              <a:t> 1994</a:t>
            </a:r>
          </a:p>
          <a:p>
            <a:pPr marL="341313" lvl="1" indent="87313" defTabSz="871538">
              <a:buClr>
                <a:srgbClr val="008000"/>
              </a:buClr>
            </a:pPr>
            <a:r>
              <a:rPr lang="en-US" sz="1700" i="1" dirty="0">
                <a:solidFill>
                  <a:schemeClr val="tx1"/>
                </a:solidFill>
              </a:rPr>
              <a:t>- Fermi (100 </a:t>
            </a:r>
            <a:r>
              <a:rPr lang="en-US" sz="1700" i="1" dirty="0" err="1">
                <a:solidFill>
                  <a:schemeClr val="tx1"/>
                </a:solidFill>
              </a:rPr>
              <a:t>MWe</a:t>
            </a:r>
            <a:r>
              <a:rPr lang="en-US" sz="1700" i="1" dirty="0">
                <a:solidFill>
                  <a:schemeClr val="tx1"/>
                </a:solidFill>
              </a:rPr>
              <a:t>)	1963 </a:t>
            </a:r>
            <a:r>
              <a:rPr lang="en-US" sz="1700" i="1" dirty="0">
                <a:solidFill>
                  <a:schemeClr val="tx1"/>
                </a:solidFill>
                <a:sym typeface="Wingdings" pitchFamily="2" charset="2"/>
              </a:rPr>
              <a:t> 1972</a:t>
            </a:r>
          </a:p>
          <a:p>
            <a:pPr marL="341313" lvl="1" indent="87313" defTabSz="871538">
              <a:buClr>
                <a:srgbClr val="008000"/>
              </a:buClr>
              <a:buFont typeface="Wingdings" pitchFamily="2" charset="2"/>
              <a:buNone/>
            </a:pPr>
            <a:r>
              <a:rPr lang="en-US" sz="1700" i="1" dirty="0">
                <a:solidFill>
                  <a:schemeClr val="tx1"/>
                </a:solidFill>
                <a:sym typeface="Wingdings" pitchFamily="2" charset="2"/>
              </a:rPr>
              <a:t>- FFTF (400 </a:t>
            </a:r>
            <a:r>
              <a:rPr lang="en-US" sz="1700" i="1" dirty="0" err="1">
                <a:solidFill>
                  <a:schemeClr val="tx1"/>
                </a:solidFill>
                <a:sym typeface="Wingdings" pitchFamily="2" charset="2"/>
              </a:rPr>
              <a:t>MWth</a:t>
            </a:r>
            <a:r>
              <a:rPr lang="en-US" sz="1700" i="1" dirty="0">
                <a:solidFill>
                  <a:schemeClr val="tx1"/>
                </a:solidFill>
                <a:sym typeface="Wingdings" pitchFamily="2" charset="2"/>
              </a:rPr>
              <a:t>)	1980  1993</a:t>
            </a:r>
          </a:p>
          <a:p>
            <a:pPr marL="341313" lvl="1" indent="87313" defTabSz="871538">
              <a:buClr>
                <a:srgbClr val="008000"/>
              </a:buClr>
              <a:buFont typeface="Wingdings" pitchFamily="2" charset="2"/>
              <a:buNone/>
            </a:pPr>
            <a:r>
              <a:rPr lang="en-US" sz="1700" i="1" dirty="0">
                <a:solidFill>
                  <a:schemeClr val="tx1"/>
                </a:solidFill>
                <a:sym typeface="Wingdings" pitchFamily="2" charset="2"/>
              </a:rPr>
              <a:t>- Clinch River Project </a:t>
            </a:r>
            <a:r>
              <a:rPr lang="en-US" sz="1700" i="1" dirty="0" smtClean="0">
                <a:solidFill>
                  <a:schemeClr val="tx1"/>
                </a:solidFill>
                <a:sym typeface="Wingdings" pitchFamily="2" charset="2"/>
              </a:rPr>
              <a:t> abandon en 1983</a:t>
            </a:r>
            <a:endParaRPr lang="en-US" sz="1700" i="1" dirty="0">
              <a:solidFill>
                <a:schemeClr val="tx1"/>
              </a:solidFill>
            </a:endParaRPr>
          </a:p>
          <a:p>
            <a:pPr defTabSz="871538">
              <a:spcBef>
                <a:spcPct val="25000"/>
              </a:spcBef>
              <a:buClr>
                <a:srgbClr val="FF0000"/>
              </a:buClr>
            </a:pPr>
            <a:r>
              <a:rPr lang="en-US" sz="2300" b="1" dirty="0" smtClean="0">
                <a:solidFill>
                  <a:srgbClr val="0070C0"/>
                </a:solidFill>
              </a:rPr>
              <a:t>Europe</a:t>
            </a:r>
            <a:endParaRPr lang="en-US" sz="2300" b="1" dirty="0">
              <a:solidFill>
                <a:srgbClr val="0070C0"/>
              </a:solidFill>
            </a:endParaRPr>
          </a:p>
          <a:p>
            <a:pPr marL="341313" lvl="1" indent="87313" defTabSz="871538">
              <a:spcBef>
                <a:spcPct val="10000"/>
              </a:spcBef>
              <a:buClr>
                <a:srgbClr val="FF0000"/>
              </a:buClr>
              <a:buFont typeface="Wingdings" pitchFamily="2" charset="2"/>
              <a:buNone/>
            </a:pPr>
            <a:r>
              <a:rPr lang="en-US" sz="1700" i="1" dirty="0">
                <a:solidFill>
                  <a:schemeClr val="bg2"/>
                </a:solidFill>
              </a:rPr>
              <a:t>-</a:t>
            </a:r>
            <a:r>
              <a:rPr lang="en-US" sz="1700" i="1" dirty="0">
                <a:solidFill>
                  <a:schemeClr val="tx1"/>
                </a:solidFill>
              </a:rPr>
              <a:t> </a:t>
            </a:r>
            <a:r>
              <a:rPr lang="en-US" sz="1700" i="1" dirty="0" err="1">
                <a:solidFill>
                  <a:schemeClr val="tx1"/>
                </a:solidFill>
              </a:rPr>
              <a:t>Rapsodie</a:t>
            </a:r>
            <a:r>
              <a:rPr lang="en-US" sz="1700" i="1" dirty="0">
                <a:solidFill>
                  <a:schemeClr val="tx1"/>
                </a:solidFill>
              </a:rPr>
              <a:t> (20 </a:t>
            </a:r>
            <a:r>
              <a:rPr lang="en-US" sz="1700" i="1" dirty="0" err="1">
                <a:solidFill>
                  <a:schemeClr val="tx1"/>
                </a:solidFill>
              </a:rPr>
              <a:t>MWth</a:t>
            </a:r>
            <a:r>
              <a:rPr lang="en-US" sz="1700" i="1" dirty="0">
                <a:solidFill>
                  <a:schemeClr val="tx1"/>
                </a:solidFill>
              </a:rPr>
              <a:t>) 1967 </a:t>
            </a:r>
            <a:r>
              <a:rPr lang="en-US" sz="1700" i="1" dirty="0">
                <a:solidFill>
                  <a:schemeClr val="tx1"/>
                </a:solidFill>
                <a:sym typeface="Wingdings" pitchFamily="2" charset="2"/>
              </a:rPr>
              <a:t> 1983</a:t>
            </a:r>
          </a:p>
          <a:p>
            <a:pPr marL="341313" lvl="1" indent="87313" defTabSz="871538">
              <a:spcBef>
                <a:spcPct val="10000"/>
              </a:spcBef>
              <a:buClr>
                <a:srgbClr val="FF0000"/>
              </a:buClr>
              <a:buFont typeface="Wingdings" pitchFamily="2" charset="2"/>
              <a:buNone/>
            </a:pPr>
            <a:r>
              <a:rPr lang="en-US" sz="1700" i="1" dirty="0">
                <a:solidFill>
                  <a:schemeClr val="tx1"/>
                </a:solidFill>
                <a:sym typeface="Wingdings" pitchFamily="2" charset="2"/>
              </a:rPr>
              <a:t>- D</a:t>
            </a:r>
            <a:r>
              <a:rPr lang="en-US" sz="1700" i="1" dirty="0">
                <a:solidFill>
                  <a:schemeClr val="tx1"/>
                </a:solidFill>
              </a:rPr>
              <a:t>FR (60 </a:t>
            </a:r>
            <a:r>
              <a:rPr lang="en-US" sz="1700" i="1" dirty="0" err="1">
                <a:solidFill>
                  <a:schemeClr val="tx1"/>
                </a:solidFill>
              </a:rPr>
              <a:t>MWth</a:t>
            </a:r>
            <a:r>
              <a:rPr lang="en-US" sz="1700" i="1" dirty="0">
                <a:solidFill>
                  <a:schemeClr val="tx1"/>
                </a:solidFill>
              </a:rPr>
              <a:t>) 	1959 </a:t>
            </a:r>
            <a:r>
              <a:rPr lang="en-US" sz="1700" i="1" dirty="0">
                <a:solidFill>
                  <a:schemeClr val="tx1"/>
                </a:solidFill>
                <a:sym typeface="Wingdings" pitchFamily="2" charset="2"/>
              </a:rPr>
              <a:t> 1977</a:t>
            </a:r>
            <a:endParaRPr lang="en-US" sz="1700" i="1" dirty="0">
              <a:solidFill>
                <a:schemeClr val="tx1"/>
              </a:solidFill>
            </a:endParaRPr>
          </a:p>
          <a:p>
            <a:pPr marL="341313" lvl="1" indent="87313" defTabSz="871538">
              <a:spcBef>
                <a:spcPct val="10000"/>
              </a:spcBef>
              <a:buClr>
                <a:srgbClr val="FF0000"/>
              </a:buClr>
              <a:buFont typeface="Wingdings" pitchFamily="2" charset="2"/>
              <a:buNone/>
            </a:pPr>
            <a:r>
              <a:rPr lang="en-US" sz="1700" i="1" dirty="0">
                <a:solidFill>
                  <a:schemeClr val="tx1"/>
                </a:solidFill>
              </a:rPr>
              <a:t>- KNK-II (17 </a:t>
            </a:r>
            <a:r>
              <a:rPr lang="en-US" sz="1700" i="1" dirty="0" err="1">
                <a:solidFill>
                  <a:schemeClr val="tx1"/>
                </a:solidFill>
              </a:rPr>
              <a:t>MWe</a:t>
            </a:r>
            <a:r>
              <a:rPr lang="en-US" sz="1700" i="1" dirty="0">
                <a:solidFill>
                  <a:schemeClr val="tx1"/>
                </a:solidFill>
              </a:rPr>
              <a:t>)	1978 </a:t>
            </a:r>
            <a:r>
              <a:rPr lang="en-US" sz="1700" i="1" dirty="0">
                <a:solidFill>
                  <a:schemeClr val="tx1"/>
                </a:solidFill>
                <a:sym typeface="Wingdings" pitchFamily="2" charset="2"/>
              </a:rPr>
              <a:t> 1991</a:t>
            </a:r>
          </a:p>
          <a:p>
            <a:pPr marL="341313" lvl="1" indent="87313" defTabSz="871538">
              <a:spcBef>
                <a:spcPct val="10000"/>
              </a:spcBef>
              <a:buClr>
                <a:srgbClr val="FF0000"/>
              </a:buClr>
              <a:buFont typeface="Wingdings" pitchFamily="2" charset="2"/>
              <a:buNone/>
            </a:pPr>
            <a:r>
              <a:rPr lang="en-US" sz="1700" i="1" dirty="0">
                <a:solidFill>
                  <a:schemeClr val="tx1"/>
                </a:solidFill>
              </a:rPr>
              <a:t>- </a:t>
            </a:r>
            <a:r>
              <a:rPr lang="en-US" sz="1700" i="1" dirty="0" err="1">
                <a:solidFill>
                  <a:schemeClr val="tx1"/>
                </a:solidFill>
              </a:rPr>
              <a:t>Phénix</a:t>
            </a:r>
            <a:r>
              <a:rPr lang="en-US" sz="1700" i="1" dirty="0">
                <a:solidFill>
                  <a:schemeClr val="tx1"/>
                </a:solidFill>
              </a:rPr>
              <a:t> (250 </a:t>
            </a:r>
            <a:r>
              <a:rPr lang="en-US" sz="1700" i="1" dirty="0" err="1">
                <a:solidFill>
                  <a:schemeClr val="tx1"/>
                </a:solidFill>
              </a:rPr>
              <a:t>MWe</a:t>
            </a:r>
            <a:r>
              <a:rPr lang="en-US" sz="1700" i="1" dirty="0">
                <a:solidFill>
                  <a:schemeClr val="tx1"/>
                </a:solidFill>
              </a:rPr>
              <a:t>)	1973 </a:t>
            </a:r>
            <a:r>
              <a:rPr lang="en-US" sz="1700" i="1" dirty="0">
                <a:solidFill>
                  <a:schemeClr val="tx1"/>
                </a:solidFill>
                <a:sym typeface="Wingdings" pitchFamily="2" charset="2"/>
              </a:rPr>
              <a:t> 2009</a:t>
            </a:r>
          </a:p>
          <a:p>
            <a:pPr marL="341313" lvl="1" indent="87313" defTabSz="871538">
              <a:spcBef>
                <a:spcPct val="10000"/>
              </a:spcBef>
              <a:buClr>
                <a:srgbClr val="FF0000"/>
              </a:buClr>
              <a:buFontTx/>
              <a:buChar char="-"/>
            </a:pPr>
            <a:r>
              <a:rPr lang="en-US" sz="1700" i="1" dirty="0" smtClean="0">
                <a:solidFill>
                  <a:schemeClr val="tx1"/>
                </a:solidFill>
              </a:rPr>
              <a:t>  PFR </a:t>
            </a:r>
            <a:r>
              <a:rPr lang="en-US" sz="1700" i="1" dirty="0">
                <a:solidFill>
                  <a:schemeClr val="tx1"/>
                </a:solidFill>
              </a:rPr>
              <a:t>(250 </a:t>
            </a:r>
            <a:r>
              <a:rPr lang="en-US" sz="1700" i="1" dirty="0" err="1">
                <a:solidFill>
                  <a:schemeClr val="tx1"/>
                </a:solidFill>
              </a:rPr>
              <a:t>MWe</a:t>
            </a:r>
            <a:r>
              <a:rPr lang="en-US" sz="1700" i="1" dirty="0">
                <a:solidFill>
                  <a:schemeClr val="tx1"/>
                </a:solidFill>
              </a:rPr>
              <a:t>)	1975 </a:t>
            </a:r>
            <a:r>
              <a:rPr lang="en-US" sz="1700" i="1" dirty="0">
                <a:solidFill>
                  <a:schemeClr val="tx1"/>
                </a:solidFill>
                <a:sym typeface="Wingdings" pitchFamily="2" charset="2"/>
              </a:rPr>
              <a:t> </a:t>
            </a:r>
            <a:r>
              <a:rPr lang="en-US" sz="1700" i="1" dirty="0" smtClean="0">
                <a:solidFill>
                  <a:schemeClr val="tx1"/>
                </a:solidFill>
                <a:sym typeface="Wingdings" pitchFamily="2" charset="2"/>
              </a:rPr>
              <a:t>1994</a:t>
            </a:r>
          </a:p>
          <a:p>
            <a:pPr marL="341313" lvl="1" indent="87313" algn="l" defTabSz="871538">
              <a:spcBef>
                <a:spcPct val="10000"/>
              </a:spcBef>
              <a:buClr>
                <a:srgbClr val="FF0000"/>
              </a:buClr>
            </a:pPr>
            <a:r>
              <a:rPr lang="en-US" sz="1700" i="1" dirty="0" smtClean="0">
                <a:sym typeface="Wingdings" pitchFamily="2" charset="2"/>
              </a:rPr>
              <a:t>    </a:t>
            </a:r>
            <a:r>
              <a:rPr lang="en-US" sz="1700" i="1" dirty="0" smtClean="0">
                <a:solidFill>
                  <a:schemeClr val="tx1"/>
                </a:solidFill>
                <a:sym typeface="Wingdings" pitchFamily="2" charset="2"/>
              </a:rPr>
              <a:t>-   SNR300 </a:t>
            </a:r>
            <a:r>
              <a:rPr lang="en-US" sz="1700" i="1" dirty="0">
                <a:solidFill>
                  <a:schemeClr val="tx1"/>
                </a:solidFill>
                <a:sym typeface="Wingdings" pitchFamily="2" charset="2"/>
              </a:rPr>
              <a:t>(300 </a:t>
            </a:r>
            <a:r>
              <a:rPr lang="en-US" sz="1700" i="1" dirty="0" err="1">
                <a:solidFill>
                  <a:schemeClr val="tx1"/>
                </a:solidFill>
                <a:sym typeface="Wingdings" pitchFamily="2" charset="2"/>
              </a:rPr>
              <a:t>MWe</a:t>
            </a:r>
            <a:r>
              <a:rPr lang="en-US" sz="1700" i="1" dirty="0">
                <a:solidFill>
                  <a:schemeClr val="tx1"/>
                </a:solidFill>
                <a:sym typeface="Wingdings" pitchFamily="2" charset="2"/>
              </a:rPr>
              <a:t>) </a:t>
            </a:r>
            <a:r>
              <a:rPr lang="en-US" sz="1500" i="1" dirty="0" smtClean="0">
                <a:sym typeface="Wingdings" pitchFamily="2" charset="2"/>
              </a:rPr>
              <a:t>pas </a:t>
            </a:r>
            <a:r>
              <a:rPr lang="en-US" sz="1500" i="1" dirty="0" err="1" smtClean="0">
                <a:sym typeface="Wingdings" pitchFamily="2" charset="2"/>
              </a:rPr>
              <a:t>démarré</a:t>
            </a:r>
            <a:endParaRPr lang="en-US" sz="1500" i="1" dirty="0">
              <a:solidFill>
                <a:schemeClr val="tx1"/>
              </a:solidFill>
              <a:sym typeface="Wingdings" pitchFamily="2" charset="2"/>
            </a:endParaRPr>
          </a:p>
          <a:p>
            <a:pPr marL="341313" lvl="1" indent="87313" defTabSz="871538">
              <a:spcBef>
                <a:spcPct val="10000"/>
              </a:spcBef>
              <a:buClr>
                <a:srgbClr val="FF0000"/>
              </a:buClr>
              <a:buFontTx/>
              <a:buChar char="-"/>
            </a:pPr>
            <a:r>
              <a:rPr lang="en-US" sz="1700" i="1" dirty="0" err="1" smtClean="0">
                <a:solidFill>
                  <a:schemeClr val="tx1"/>
                </a:solidFill>
              </a:rPr>
              <a:t>Superphenix</a:t>
            </a:r>
            <a:r>
              <a:rPr lang="en-US" sz="1700" i="1" dirty="0" smtClean="0">
                <a:solidFill>
                  <a:schemeClr val="tx1"/>
                </a:solidFill>
              </a:rPr>
              <a:t> </a:t>
            </a:r>
            <a:r>
              <a:rPr lang="en-US" sz="1700" i="1" dirty="0">
                <a:solidFill>
                  <a:schemeClr val="tx1"/>
                </a:solidFill>
              </a:rPr>
              <a:t>(1200 </a:t>
            </a:r>
            <a:r>
              <a:rPr lang="en-US" sz="1700" i="1" dirty="0" err="1">
                <a:solidFill>
                  <a:schemeClr val="tx1"/>
                </a:solidFill>
              </a:rPr>
              <a:t>MWe</a:t>
            </a:r>
            <a:r>
              <a:rPr lang="en-US" sz="1700" i="1" dirty="0">
                <a:solidFill>
                  <a:schemeClr val="tx1"/>
                </a:solidFill>
              </a:rPr>
              <a:t>) 1986 </a:t>
            </a:r>
            <a:r>
              <a:rPr lang="en-US" sz="1700" i="1" dirty="0">
                <a:solidFill>
                  <a:schemeClr val="tx1"/>
                </a:solidFill>
                <a:sym typeface="Wingdings" pitchFamily="2" charset="2"/>
              </a:rPr>
              <a:t> </a:t>
            </a:r>
            <a:r>
              <a:rPr lang="en-US" sz="1700" i="1" dirty="0" smtClean="0">
                <a:solidFill>
                  <a:schemeClr val="tx1"/>
                </a:solidFill>
                <a:sym typeface="Wingdings" pitchFamily="2" charset="2"/>
              </a:rPr>
              <a:t>1998</a:t>
            </a:r>
          </a:p>
          <a:p>
            <a:pPr marL="341313" lvl="1" indent="87313" algn="l" defTabSz="871538">
              <a:spcBef>
                <a:spcPct val="10000"/>
              </a:spcBef>
              <a:buClr>
                <a:srgbClr val="FF0000"/>
              </a:buClr>
            </a:pPr>
            <a:r>
              <a:rPr lang="en-US" sz="1700" i="1" dirty="0" smtClean="0">
                <a:sym typeface="Wingdings" pitchFamily="2" charset="2"/>
              </a:rPr>
              <a:t> </a:t>
            </a:r>
            <a:r>
              <a:rPr lang="en-US" sz="1700" i="1" dirty="0" smtClean="0">
                <a:sym typeface="Wingdings" pitchFamily="2" charset="2"/>
              </a:rPr>
              <a:t>	 - </a:t>
            </a:r>
            <a:r>
              <a:rPr lang="en-US" sz="1700" i="1" dirty="0" smtClean="0">
                <a:solidFill>
                  <a:schemeClr val="tx1"/>
                </a:solidFill>
              </a:rPr>
              <a:t>EFR Project abandon en1998</a:t>
            </a:r>
          </a:p>
          <a:p>
            <a:pPr marL="341313" lvl="1" indent="87313" algn="l" defTabSz="871538">
              <a:spcBef>
                <a:spcPct val="10000"/>
              </a:spcBef>
              <a:buClr>
                <a:srgbClr val="FF0000"/>
              </a:buClr>
            </a:pPr>
            <a:r>
              <a:rPr lang="en-US" sz="1700" i="1" dirty="0" smtClean="0">
                <a:solidFill>
                  <a:schemeClr val="bg2"/>
                </a:solidFill>
                <a:sym typeface="Wingdings" pitchFamily="2" charset="2"/>
              </a:rPr>
              <a:t>   	- </a:t>
            </a:r>
            <a:r>
              <a:rPr lang="en-US" sz="1700" i="1" dirty="0" smtClean="0">
                <a:solidFill>
                  <a:srgbClr val="FF0000"/>
                </a:solidFill>
                <a:sym typeface="Wingdings" pitchFamily="2" charset="2"/>
              </a:rPr>
              <a:t>ASTRID </a:t>
            </a:r>
            <a:r>
              <a:rPr lang="en-US" sz="1700" i="1" dirty="0" smtClean="0">
                <a:solidFill>
                  <a:srgbClr val="FF0000"/>
                </a:solidFill>
                <a:sym typeface="Wingdings" pitchFamily="2" charset="2"/>
              </a:rPr>
              <a:t>(600 </a:t>
            </a:r>
            <a:r>
              <a:rPr lang="en-US" sz="1700" i="1" dirty="0" err="1" smtClean="0">
                <a:solidFill>
                  <a:srgbClr val="FF0000"/>
                </a:solidFill>
                <a:sym typeface="Wingdings" pitchFamily="2" charset="2"/>
              </a:rPr>
              <a:t>Mwe</a:t>
            </a:r>
            <a:r>
              <a:rPr lang="en-US" sz="1900" i="1" dirty="0" smtClean="0">
                <a:solidFill>
                  <a:srgbClr val="FF0000"/>
                </a:solidFill>
                <a:sym typeface="Wingdings" pitchFamily="2" charset="2"/>
              </a:rPr>
              <a:t>)  </a:t>
            </a:r>
            <a:endParaRPr lang="en-US" sz="1700" i="1" dirty="0">
              <a:solidFill>
                <a:schemeClr val="bg2"/>
              </a:solidFill>
            </a:endParaRPr>
          </a:p>
        </p:txBody>
      </p:sp>
    </p:spTree>
    <p:extLst>
      <p:ext uri="{BB962C8B-B14F-4D97-AF65-F5344CB8AC3E}">
        <p14:creationId xmlns:p14="http://schemas.microsoft.com/office/powerpoint/2010/main" xmlns="" val="40938846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p:cNvPicPr>
            <a:picLocks noChangeAspect="1" noChangeArrowheads="1"/>
          </p:cNvPicPr>
          <p:nvPr/>
        </p:nvPicPr>
        <p:blipFill>
          <a:blip r:embed="rId2" cstate="print"/>
          <a:srcRect/>
          <a:stretch>
            <a:fillRect/>
          </a:stretch>
        </p:blipFill>
        <p:spPr bwMode="auto">
          <a:xfrm>
            <a:off x="250825" y="1120477"/>
            <a:ext cx="6096000" cy="5476875"/>
          </a:xfrm>
          <a:prstGeom prst="rect">
            <a:avLst/>
          </a:prstGeom>
          <a:noFill/>
          <a:ln w="9525">
            <a:noFill/>
            <a:miter lim="800000"/>
            <a:headEnd/>
            <a:tailEnd/>
          </a:ln>
          <a:effectLst/>
        </p:spPr>
      </p:pic>
      <p:sp>
        <p:nvSpPr>
          <p:cNvPr id="57349" name="Rectangle 3"/>
          <p:cNvSpPr>
            <a:spLocks noChangeArrowheads="1"/>
          </p:cNvSpPr>
          <p:nvPr/>
        </p:nvSpPr>
        <p:spPr bwMode="auto">
          <a:xfrm>
            <a:off x="1214438" y="143991"/>
            <a:ext cx="6094412" cy="620713"/>
          </a:xfrm>
          <a:prstGeom prst="rect">
            <a:avLst/>
          </a:prstGeom>
          <a:noFill/>
          <a:ln w="9525">
            <a:noFill/>
            <a:miter lim="800000"/>
            <a:headEnd/>
            <a:tailEnd/>
          </a:ln>
        </p:spPr>
        <p:txBody>
          <a:bodyPr anchor="ctr"/>
          <a:lstStyle/>
          <a:p>
            <a:r>
              <a:rPr lang="en-US" sz="2800" b="1" cap="all" dirty="0" smtClean="0">
                <a:solidFill>
                  <a:schemeClr val="bg1"/>
                </a:solidFill>
                <a:latin typeface="+mj-lt"/>
                <a:ea typeface="+mj-ea"/>
                <a:cs typeface="+mj-cs"/>
              </a:rPr>
              <a:t>IMAGE DU </a:t>
            </a:r>
            <a:r>
              <a:rPr lang="en-US" sz="2800" b="1" cap="all" dirty="0" err="1" smtClean="0">
                <a:solidFill>
                  <a:schemeClr val="bg1"/>
                </a:solidFill>
                <a:latin typeface="+mj-lt"/>
                <a:ea typeface="+mj-ea"/>
                <a:cs typeface="+mj-cs"/>
              </a:rPr>
              <a:t>Réacteur</a:t>
            </a:r>
            <a:r>
              <a:rPr lang="en-US" sz="2800" b="1" cap="all" dirty="0" smtClean="0">
                <a:solidFill>
                  <a:schemeClr val="bg1"/>
                </a:solidFill>
                <a:latin typeface="+mj-lt"/>
                <a:ea typeface="+mj-ea"/>
                <a:cs typeface="+mj-cs"/>
              </a:rPr>
              <a:t> ASTRID</a:t>
            </a:r>
            <a:endParaRPr lang="en-US" sz="2800" b="1" cap="all" dirty="0">
              <a:solidFill>
                <a:schemeClr val="bg1"/>
              </a:solidFill>
              <a:latin typeface="+mj-lt"/>
              <a:ea typeface="+mj-ea"/>
              <a:cs typeface="+mj-cs"/>
            </a:endParaRPr>
          </a:p>
        </p:txBody>
      </p:sp>
      <p:pic>
        <p:nvPicPr>
          <p:cNvPr id="57350" name="Image 6" descr="RCP - COE V1.jpg"/>
          <p:cNvPicPr>
            <a:picLocks noChangeAspect="1" noChangeArrowheads="1"/>
          </p:cNvPicPr>
          <p:nvPr/>
        </p:nvPicPr>
        <p:blipFill>
          <a:blip r:embed="rId3" cstate="print"/>
          <a:srcRect l="21686" r="29111"/>
          <a:stretch>
            <a:fillRect/>
          </a:stretch>
        </p:blipFill>
        <p:spPr bwMode="auto">
          <a:xfrm>
            <a:off x="4859338" y="1120477"/>
            <a:ext cx="3822047" cy="5476875"/>
          </a:xfrm>
          <a:prstGeom prst="rect">
            <a:avLst/>
          </a:prstGeom>
          <a:noFill/>
          <a:ln w="9525">
            <a:noFill/>
            <a:miter lim="800000"/>
            <a:headEnd/>
            <a:tailEnd/>
          </a:ln>
        </p:spPr>
      </p:pic>
    </p:spTree>
    <p:extLst>
      <p:ext uri="{BB962C8B-B14F-4D97-AF65-F5344CB8AC3E}">
        <p14:creationId xmlns:p14="http://schemas.microsoft.com/office/powerpoint/2010/main" xmlns="" val="1665497436"/>
      </p:ext>
    </p:extLst>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8192" y="116632"/>
            <a:ext cx="6948264" cy="720080"/>
          </a:xfrm>
        </p:spPr>
        <p:txBody>
          <a:bodyPr/>
          <a:lstStyle/>
          <a:p>
            <a:r>
              <a:rPr lang="fr-FR" sz="2400" dirty="0" smtClean="0"/>
              <a:t>DES INNOVATIONS DANS LES RNR-Na</a:t>
            </a:r>
            <a:endParaRPr lang="fr-FR" sz="2400" dirty="0"/>
          </a:p>
        </p:txBody>
      </p:sp>
      <p:sp>
        <p:nvSpPr>
          <p:cNvPr id="3" name="Espace réservé du contenu 2"/>
          <p:cNvSpPr>
            <a:spLocks noGrp="1"/>
          </p:cNvSpPr>
          <p:nvPr>
            <p:ph idx="1"/>
          </p:nvPr>
        </p:nvSpPr>
        <p:spPr>
          <a:xfrm>
            <a:off x="179512" y="1268760"/>
            <a:ext cx="8568952" cy="4968552"/>
          </a:xfrm>
        </p:spPr>
        <p:txBody>
          <a:bodyPr/>
          <a:lstStyle/>
          <a:p>
            <a:r>
              <a:rPr lang="fr-FR" u="sng" dirty="0" smtClean="0"/>
              <a:t>Sûreté </a:t>
            </a:r>
            <a:r>
              <a:rPr lang="fr-FR" dirty="0" smtClean="0"/>
              <a:t/>
            </a:r>
            <a:br>
              <a:rPr lang="fr-FR" dirty="0" smtClean="0"/>
            </a:br>
            <a:r>
              <a:rPr lang="fr-FR" dirty="0" smtClean="0"/>
              <a:t>	</a:t>
            </a:r>
            <a:r>
              <a:rPr lang="fr-FR" dirty="0" smtClean="0">
                <a:solidFill>
                  <a:schemeClr val="tx1">
                    <a:lumMod val="85000"/>
                    <a:lumOff val="15000"/>
                  </a:schemeClr>
                </a:solidFill>
              </a:rPr>
              <a:t> - Un coefficient de vidange négatif</a:t>
            </a:r>
            <a:endParaRPr lang="fr-FR" dirty="0" smtClean="0">
              <a:solidFill>
                <a:srgbClr val="666666"/>
              </a:solidFill>
            </a:endParaRPr>
          </a:p>
          <a:p>
            <a:r>
              <a:rPr lang="fr-FR" dirty="0" smtClean="0">
                <a:solidFill>
                  <a:srgbClr val="666666"/>
                </a:solidFill>
              </a:rPr>
              <a:t>             -  Un système de sûreté passif</a:t>
            </a:r>
            <a:r>
              <a:rPr lang="fr-FR" sz="2200" dirty="0" smtClean="0">
                <a:solidFill>
                  <a:srgbClr val="666666"/>
                </a:solidFill>
              </a:rPr>
              <a:t>: SEPIA                </a:t>
            </a:r>
          </a:p>
          <a:p>
            <a:r>
              <a:rPr lang="fr-FR" dirty="0" smtClean="0">
                <a:solidFill>
                  <a:srgbClr val="666666"/>
                </a:solidFill>
              </a:rPr>
              <a:t>             - Un récupérateur de corium </a:t>
            </a:r>
            <a:br>
              <a:rPr lang="fr-FR" dirty="0" smtClean="0">
                <a:solidFill>
                  <a:srgbClr val="666666"/>
                </a:solidFill>
              </a:rPr>
            </a:br>
            <a:r>
              <a:rPr lang="fr-FR" dirty="0" smtClean="0">
                <a:solidFill>
                  <a:srgbClr val="666666"/>
                </a:solidFill>
              </a:rPr>
              <a:t>	 - Des évacuations de la puissance résiduelle</a:t>
            </a:r>
            <a:endParaRPr lang="fr-FR" dirty="0" smtClean="0"/>
          </a:p>
          <a:p>
            <a:endParaRPr lang="fr-FR" dirty="0" smtClean="0">
              <a:solidFill>
                <a:srgbClr val="0070C0"/>
              </a:solidFill>
            </a:endParaRPr>
          </a:p>
          <a:p>
            <a:pPr>
              <a:buFontTx/>
              <a:buChar char="-"/>
            </a:pPr>
            <a:endParaRPr lang="fr-FR" dirty="0" smtClean="0">
              <a:solidFill>
                <a:srgbClr val="0070C0"/>
              </a:solidFill>
            </a:endParaRPr>
          </a:p>
          <a:p>
            <a:endParaRPr lang="fr-FR" dirty="0">
              <a:solidFill>
                <a:srgbClr val="0070C0"/>
              </a:solidFill>
            </a:endParaRPr>
          </a:p>
        </p:txBody>
      </p:sp>
      <p:pic>
        <p:nvPicPr>
          <p:cNvPr id="38" name="Picture 10"/>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64288" y="3356992"/>
            <a:ext cx="1368152" cy="2664296"/>
          </a:xfrm>
          <a:prstGeom prst="rect">
            <a:avLst/>
          </a:prstGeom>
          <a:noFill/>
          <a:ln>
            <a:noFill/>
          </a:ln>
          <a:extLst/>
        </p:spPr>
      </p:pic>
      <p:pic>
        <p:nvPicPr>
          <p:cNvPr id="39" name="Image 38" descr="Description : Description : recuperateur 2011"/>
          <p:cNvPicPr/>
          <p:nvPr/>
        </p:nvPicPr>
        <p:blipFill>
          <a:blip r:embed="rId3" cstate="print">
            <a:extLst>
              <a:ext uri="{28A0092B-C50C-407E-A947-70E740481C1C}">
                <a14:useLocalDpi xmlns:a14="http://schemas.microsoft.com/office/drawing/2010/main" xmlns="" val="0"/>
              </a:ext>
            </a:extLst>
          </a:blip>
          <a:srcRect l="14786" r="14160"/>
          <a:stretch>
            <a:fillRect/>
          </a:stretch>
        </p:blipFill>
        <p:spPr bwMode="auto">
          <a:xfrm>
            <a:off x="467544" y="3429000"/>
            <a:ext cx="2257200" cy="2462400"/>
          </a:xfrm>
          <a:prstGeom prst="rect">
            <a:avLst/>
          </a:prstGeom>
          <a:noFill/>
          <a:ln>
            <a:noFill/>
          </a:ln>
        </p:spPr>
      </p:pic>
      <p:sp>
        <p:nvSpPr>
          <p:cNvPr id="40" name="Rectangle 39"/>
          <p:cNvSpPr/>
          <p:nvPr/>
        </p:nvSpPr>
        <p:spPr>
          <a:xfrm>
            <a:off x="7236296" y="5949280"/>
            <a:ext cx="1540806" cy="307777"/>
          </a:xfrm>
          <a:prstGeom prst="rect">
            <a:avLst/>
          </a:prstGeom>
        </p:spPr>
        <p:txBody>
          <a:bodyPr wrap="none">
            <a:spAutoFit/>
          </a:bodyPr>
          <a:lstStyle/>
          <a:p>
            <a:r>
              <a:rPr lang="fr-FR" sz="1400" dirty="0" smtClean="0"/>
              <a:t>Le système SEPIA</a:t>
            </a:r>
            <a:endParaRPr lang="fr-FR" sz="1400" dirty="0"/>
          </a:p>
        </p:txBody>
      </p:sp>
      <p:sp>
        <p:nvSpPr>
          <p:cNvPr id="41" name="Rectangle 40"/>
          <p:cNvSpPr/>
          <p:nvPr/>
        </p:nvSpPr>
        <p:spPr>
          <a:xfrm>
            <a:off x="160960" y="5805264"/>
            <a:ext cx="3111750" cy="276999"/>
          </a:xfrm>
          <a:prstGeom prst="rect">
            <a:avLst/>
          </a:prstGeom>
        </p:spPr>
        <p:txBody>
          <a:bodyPr wrap="none">
            <a:spAutoFit/>
          </a:bodyPr>
          <a:lstStyle/>
          <a:p>
            <a:r>
              <a:rPr lang="fr-FR" sz="1200" dirty="0" smtClean="0"/>
              <a:t>Une option  possible de récupérateur de corium</a:t>
            </a:r>
            <a:endParaRPr lang="fr-FR" sz="1200" dirty="0"/>
          </a:p>
        </p:txBody>
      </p:sp>
      <p:pic>
        <p:nvPicPr>
          <p:cNvPr id="42" name="Image 4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35896" y="3861048"/>
            <a:ext cx="2981376" cy="2386932"/>
          </a:xfrm>
          <a:prstGeom prst="rect">
            <a:avLst/>
          </a:prstGeom>
          <a:noFill/>
        </p:spPr>
      </p:pic>
      <p:pic>
        <p:nvPicPr>
          <p:cNvPr id="43" name="Image 42"/>
          <p:cNvPicPr/>
          <p:nvPr/>
        </p:nvPicPr>
        <p:blipFill>
          <a:blip r:embed="rId5" cstate="print"/>
          <a:srcRect/>
          <a:stretch>
            <a:fillRect/>
          </a:stretch>
        </p:blipFill>
        <p:spPr bwMode="auto">
          <a:xfrm>
            <a:off x="6425183" y="1124744"/>
            <a:ext cx="2323281" cy="1584176"/>
          </a:xfrm>
          <a:prstGeom prst="rect">
            <a:avLst/>
          </a:prstGeom>
          <a:noFill/>
          <a:ln w="9525">
            <a:noFill/>
            <a:miter lim="800000"/>
            <a:headEnd/>
            <a:tailEnd/>
          </a:ln>
        </p:spPr>
      </p:pic>
      <p:cxnSp>
        <p:nvCxnSpPr>
          <p:cNvPr id="49" name="Connecteur en angle 48"/>
          <p:cNvCxnSpPr/>
          <p:nvPr/>
        </p:nvCxnSpPr>
        <p:spPr>
          <a:xfrm>
            <a:off x="5508104" y="2384884"/>
            <a:ext cx="1584176" cy="126014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Connecteur droit avec flèche 55"/>
          <p:cNvCxnSpPr/>
          <p:nvPr/>
        </p:nvCxnSpPr>
        <p:spPr>
          <a:xfrm>
            <a:off x="5148064" y="1772816"/>
            <a:ext cx="144016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6288614" y="2705466"/>
            <a:ext cx="2975495" cy="307777"/>
          </a:xfrm>
          <a:prstGeom prst="rect">
            <a:avLst/>
          </a:prstGeom>
        </p:spPr>
        <p:txBody>
          <a:bodyPr wrap="none">
            <a:spAutoFit/>
          </a:bodyPr>
          <a:lstStyle/>
          <a:p>
            <a:r>
              <a:rPr lang="fr-FR" sz="1400" smtClean="0"/>
              <a:t>Nouveau concept de coeur hétérogène </a:t>
            </a:r>
            <a:endParaRPr lang="fr-FR" sz="1400"/>
          </a:p>
        </p:txBody>
      </p:sp>
      <p:sp>
        <p:nvSpPr>
          <p:cNvPr id="60" name="Rectangle 59"/>
          <p:cNvSpPr/>
          <p:nvPr/>
        </p:nvSpPr>
        <p:spPr>
          <a:xfrm>
            <a:off x="5004048" y="5805264"/>
            <a:ext cx="2010486" cy="307777"/>
          </a:xfrm>
          <a:prstGeom prst="rect">
            <a:avLst/>
          </a:prstGeom>
        </p:spPr>
        <p:txBody>
          <a:bodyPr wrap="none">
            <a:spAutoFit/>
          </a:bodyPr>
          <a:lstStyle/>
          <a:p>
            <a:r>
              <a:rPr lang="fr-FR" sz="1400" dirty="0" smtClean="0"/>
              <a:t>Diversification des </a:t>
            </a:r>
            <a:r>
              <a:rPr lang="fr-FR" sz="1400" dirty="0" err="1" smtClean="0"/>
              <a:t>EPuR</a:t>
            </a:r>
            <a:endParaRPr lang="fr-FR" sz="1400" dirty="0"/>
          </a:p>
        </p:txBody>
      </p:sp>
      <p:cxnSp>
        <p:nvCxnSpPr>
          <p:cNvPr id="70" name="Connecteur droit avec flèche 69"/>
          <p:cNvCxnSpPr/>
          <p:nvPr/>
        </p:nvCxnSpPr>
        <p:spPr>
          <a:xfrm>
            <a:off x="4644008" y="3140968"/>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Connecteur en angle 77"/>
          <p:cNvCxnSpPr/>
          <p:nvPr/>
        </p:nvCxnSpPr>
        <p:spPr>
          <a:xfrm rot="5400000">
            <a:off x="143508" y="2960948"/>
            <a:ext cx="1152128" cy="360040"/>
          </a:xfrm>
          <a:prstGeom prst="bentConnector3">
            <a:avLst>
              <a:gd name="adj1" fmla="val -1651"/>
            </a:avLst>
          </a:prstGeom>
          <a:ln>
            <a:tailEnd type="arrow"/>
          </a:ln>
        </p:spPr>
        <p:style>
          <a:lnRef idx="1">
            <a:schemeClr val="accent1"/>
          </a:lnRef>
          <a:fillRef idx="0">
            <a:schemeClr val="accent1"/>
          </a:fillRef>
          <a:effectRef idx="0">
            <a:schemeClr val="accent1"/>
          </a:effectRef>
          <a:fontRef idx="minor">
            <a:schemeClr val="tx1"/>
          </a:fontRef>
        </p:style>
      </p:cxnSp>
      <p:sp>
        <p:nvSpPr>
          <p:cNvPr id="81" name="Espace réservé du numéro de diapositive 4"/>
          <p:cNvSpPr txBox="1">
            <a:spLocks/>
          </p:cNvSpPr>
          <p:nvPr/>
        </p:nvSpPr>
        <p:spPr>
          <a:xfrm>
            <a:off x="8028384" y="6309320"/>
            <a:ext cx="864096"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92D179-F7E1-4643-A189-6B3935E36242}" type="slidenum">
              <a:rPr lang="fr-FR" smtClean="0"/>
              <a:pPr/>
              <a:t>30</a:t>
            </a:fld>
            <a:endParaRPr lang="fr-FR" dirty="0"/>
          </a:p>
        </p:txBody>
      </p:sp>
    </p:spTree>
    <p:extLst>
      <p:ext uri="{BB962C8B-B14F-4D97-AF65-F5344CB8AC3E}">
        <p14:creationId xmlns:p14="http://schemas.microsoft.com/office/powerpoint/2010/main" xmlns="" val="1945922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space réservé du contenu 2"/>
          <p:cNvSpPr txBox="1">
            <a:spLocks/>
          </p:cNvSpPr>
          <p:nvPr/>
        </p:nvSpPr>
        <p:spPr>
          <a:xfrm>
            <a:off x="395536" y="764704"/>
            <a:ext cx="8604512" cy="5544616"/>
          </a:xfrm>
          <a:prstGeom prst="rect">
            <a:avLst/>
          </a:prstGeom>
        </p:spPr>
        <p:txBody>
          <a:bodyPr vert="horz" lIns="0" tIns="0" rIns="0" bIns="0" rtlCol="0">
            <a:noAutofit/>
          </a:bodyPr>
          <a:lstStyle/>
          <a:p>
            <a:pPr marL="144000" marR="0" lvl="0" indent="0" algn="l" defTabSz="914400" rtl="0" eaLnBrk="1" fontAlgn="auto" latinLnBrk="0" hangingPunct="1">
              <a:lnSpc>
                <a:spcPct val="100000"/>
              </a:lnSpc>
              <a:spcBef>
                <a:spcPts val="0"/>
              </a:spcBef>
              <a:spcAft>
                <a:spcPts val="400"/>
              </a:spcAft>
              <a:buClrTx/>
              <a:buSzTx/>
              <a:buFont typeface="Arial" pitchFamily="34" charset="0"/>
              <a:buNone/>
              <a:tabLst/>
              <a:defRPr/>
            </a:pPr>
            <a:endParaRPr kumimoji="0" lang="fr-FR" sz="2200" b="0" i="0" u="none" strike="noStrike" kern="1200" cap="none" spc="0" normalizeH="0" baseline="0" noProof="0" dirty="0" smtClean="0">
              <a:ln>
                <a:noFill/>
              </a:ln>
              <a:solidFill>
                <a:schemeClr val="tx2"/>
              </a:solidFill>
              <a:effectLst/>
              <a:uLnTx/>
              <a:uFillTx/>
              <a:latin typeface="Calibri" pitchFamily="34" charset="0"/>
              <a:ea typeface="+mn-ea"/>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tabLst/>
              <a:defRPr/>
            </a:pPr>
            <a:r>
              <a:rPr lang="fr-FR" u="sng" dirty="0" smtClean="0">
                <a:solidFill>
                  <a:schemeClr val="tx2"/>
                </a:solidFill>
                <a:latin typeface="Calibri" pitchFamily="34" charset="0"/>
                <a:cs typeface="Calibri" pitchFamily="34" charset="0"/>
              </a:rPr>
              <a:t>Elimination de la réaction sodium-eau dans les GV </a:t>
            </a:r>
            <a:r>
              <a:rPr kumimoji="0" lang="fr-FR" sz="2200" b="0" i="0" u="none" strike="noStrike" kern="1200" cap="none" spc="0" normalizeH="0" baseline="0" noProof="0" dirty="0" smtClean="0">
                <a:ln>
                  <a:noFill/>
                </a:ln>
                <a:solidFill>
                  <a:schemeClr val="tx2"/>
                </a:solidFill>
                <a:effectLst/>
                <a:uLnTx/>
                <a:uFillTx/>
                <a:latin typeface="Calibri" pitchFamily="34" charset="0"/>
                <a:ea typeface="+mn-ea"/>
                <a:cs typeface="Calibri" pitchFamily="34" charset="0"/>
              </a:rPr>
              <a:t/>
            </a:r>
            <a:br>
              <a:rPr kumimoji="0" lang="fr-FR" sz="2200" b="0" i="0" u="none" strike="noStrike" kern="1200" cap="none" spc="0" normalizeH="0" baseline="0" noProof="0" dirty="0" smtClean="0">
                <a:ln>
                  <a:noFill/>
                </a:ln>
                <a:solidFill>
                  <a:schemeClr val="tx2"/>
                </a:solidFill>
                <a:effectLst/>
                <a:uLnTx/>
                <a:uFillTx/>
                <a:latin typeface="Calibri" pitchFamily="34" charset="0"/>
                <a:ea typeface="+mn-ea"/>
                <a:cs typeface="Calibri" pitchFamily="34" charset="0"/>
              </a:rPr>
            </a:br>
            <a:r>
              <a:rPr kumimoji="0" lang="fr-FR" sz="2200" b="0" i="0" u="none" strike="noStrike" kern="1200" cap="none" spc="0" normalizeH="0" noProof="0" dirty="0" smtClean="0">
                <a:ln>
                  <a:noFill/>
                </a:ln>
                <a:solidFill>
                  <a:schemeClr val="tx2"/>
                </a:solidFill>
                <a:effectLst/>
                <a:uLnTx/>
                <a:uFillTx/>
                <a:latin typeface="Calibri" pitchFamily="34" charset="0"/>
                <a:ea typeface="+mn-ea"/>
                <a:cs typeface="Calibri" pitchFamily="34" charset="0"/>
              </a:rPr>
              <a:t>     </a:t>
            </a:r>
            <a:r>
              <a:rPr kumimoji="0" lang="fr-FR" sz="20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rPr>
              <a:t>-  Nouveaux échangeurs de chaleur,</a:t>
            </a:r>
            <a:r>
              <a:rPr kumimoji="0" lang="fr-FR" sz="2000" b="0" i="0" u="none" strike="noStrike" kern="1200" cap="none" spc="0" normalizeH="0" noProof="0" dirty="0" smtClean="0">
                <a:ln>
                  <a:noFill/>
                </a:ln>
                <a:solidFill>
                  <a:schemeClr val="tx1">
                    <a:lumMod val="85000"/>
                    <a:lumOff val="15000"/>
                  </a:schemeClr>
                </a:solidFill>
                <a:effectLst/>
                <a:uLnTx/>
                <a:uFillTx/>
                <a:latin typeface="Calibri" pitchFamily="34" charset="0"/>
                <a:ea typeface="+mn-ea"/>
                <a:cs typeface="Calibri" pitchFamily="34" charset="0"/>
              </a:rPr>
              <a:t> nouveau système de conversion d’énergie </a:t>
            </a:r>
            <a:endParaRPr lang="fr-FR" sz="2200" dirty="0" smtClean="0">
              <a:solidFill>
                <a:schemeClr val="tx1">
                  <a:lumMod val="85000"/>
                  <a:lumOff val="15000"/>
                </a:schemeClr>
              </a:solidFill>
              <a:latin typeface="Calibri" pitchFamily="34" charset="0"/>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tabLst/>
              <a:defRPr/>
            </a:pPr>
            <a:endParaRPr kumimoji="0" lang="fr-FR" sz="22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tabLst/>
              <a:defRPr/>
            </a:pPr>
            <a:endParaRPr kumimoji="0" lang="fr-FR" sz="22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buFontTx/>
              <a:buChar char="-"/>
              <a:tabLst/>
              <a:defRPr/>
            </a:pPr>
            <a:endParaRPr lang="fr-FR" sz="2200" dirty="0" smtClean="0">
              <a:solidFill>
                <a:schemeClr val="tx1">
                  <a:lumMod val="85000"/>
                  <a:lumOff val="15000"/>
                </a:schemeClr>
              </a:solidFill>
              <a:latin typeface="Calibri" pitchFamily="34" charset="0"/>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buFontTx/>
              <a:buChar char="-"/>
              <a:tabLst/>
              <a:defRPr/>
            </a:pPr>
            <a:endParaRPr kumimoji="0" lang="fr-FR" sz="22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endParaRPr>
          </a:p>
          <a:p>
            <a:pPr marL="144000" lvl="0">
              <a:spcAft>
                <a:spcPts val="400"/>
              </a:spcAft>
            </a:pPr>
            <a:r>
              <a:rPr lang="fr-FR" sz="2000" dirty="0" smtClean="0">
                <a:solidFill>
                  <a:srgbClr val="002060"/>
                </a:solidFill>
                <a:latin typeface="Calibri" pitchFamily="34" charset="0"/>
                <a:cs typeface="Calibri" pitchFamily="34" charset="0"/>
              </a:rPr>
              <a:t>          </a:t>
            </a:r>
            <a:r>
              <a:rPr lang="fr-FR" sz="2000" dirty="0" smtClean="0">
                <a:solidFill>
                  <a:srgbClr val="666666"/>
                </a:solidFill>
                <a:latin typeface="Calibri" pitchFamily="34" charset="0"/>
                <a:cs typeface="Calibri" pitchFamily="34" charset="0"/>
              </a:rPr>
              <a:t>Echangeur sodium-gaz            	Système de conversion à gaz</a:t>
            </a:r>
          </a:p>
          <a:p>
            <a:pPr marL="144000" lvl="0" algn="l">
              <a:spcAft>
                <a:spcPts val="400"/>
              </a:spcAft>
            </a:pPr>
            <a:r>
              <a:rPr lang="fr-FR" sz="2400" u="sng" dirty="0" smtClean="0">
                <a:solidFill>
                  <a:schemeClr val="tx2"/>
                </a:solidFill>
                <a:latin typeface="Calibri" pitchFamily="34" charset="0"/>
                <a:cs typeface="Calibri" pitchFamily="34" charset="0"/>
              </a:rPr>
              <a:t>Instrumentation and in-Service Inspection &amp; </a:t>
            </a:r>
            <a:r>
              <a:rPr lang="fr-FR" sz="2400" u="sng" dirty="0" err="1" smtClean="0">
                <a:solidFill>
                  <a:schemeClr val="tx2"/>
                </a:solidFill>
                <a:latin typeface="Calibri" pitchFamily="34" charset="0"/>
                <a:cs typeface="Calibri" pitchFamily="34" charset="0"/>
              </a:rPr>
              <a:t>Repair</a:t>
            </a:r>
            <a:r>
              <a:rPr lang="fr-FR" sz="2400" u="sng" dirty="0" smtClean="0">
                <a:solidFill>
                  <a:schemeClr val="tx2"/>
                </a:solidFill>
                <a:latin typeface="Calibri" pitchFamily="34" charset="0"/>
                <a:cs typeface="Calibri" pitchFamily="34" charset="0"/>
              </a:rPr>
              <a:t> (ISIR)</a:t>
            </a:r>
          </a:p>
          <a:p>
            <a:pPr marL="144000" lvl="0">
              <a:spcAft>
                <a:spcPts val="400"/>
              </a:spcAft>
            </a:pPr>
            <a:r>
              <a:rPr lang="fr-FR" sz="2000" dirty="0" smtClean="0">
                <a:solidFill>
                  <a:srgbClr val="002060"/>
                </a:solidFill>
                <a:latin typeface="Calibri" pitchFamily="34" charset="0"/>
                <a:cs typeface="Calibri" pitchFamily="34" charset="0"/>
              </a:rPr>
              <a:t>-  </a:t>
            </a:r>
            <a:r>
              <a:rPr lang="fr-FR" sz="2000" dirty="0" smtClean="0">
                <a:solidFill>
                  <a:srgbClr val="666666"/>
                </a:solidFill>
                <a:latin typeface="Calibri" pitchFamily="34" charset="0"/>
                <a:cs typeface="Calibri" pitchFamily="34" charset="0"/>
              </a:rPr>
              <a:t>Nouvelles technologies </a:t>
            </a:r>
            <a:endParaRPr kumimoji="0" lang="fr-FR" sz="2000" b="0" i="0" strike="noStrike" kern="1200" cap="none" spc="0" normalizeH="0" baseline="0" noProof="0" dirty="0" smtClean="0">
              <a:ln>
                <a:noFill/>
              </a:ln>
              <a:solidFill>
                <a:srgbClr val="666666"/>
              </a:solidFill>
              <a:effectLst/>
              <a:uLnTx/>
              <a:uFillTx/>
              <a:latin typeface="Calibri" pitchFamily="34" charset="0"/>
              <a:ea typeface="+mn-ea"/>
              <a:cs typeface="Calibri" pitchFamily="34" charset="0"/>
            </a:endParaRPr>
          </a:p>
        </p:txBody>
      </p:sp>
      <p:sp>
        <p:nvSpPr>
          <p:cNvPr id="2" name="Titre 1"/>
          <p:cNvSpPr>
            <a:spLocks noGrp="1"/>
          </p:cNvSpPr>
          <p:nvPr>
            <p:ph type="title"/>
          </p:nvPr>
        </p:nvSpPr>
        <p:spPr>
          <a:xfrm>
            <a:off x="1187624" y="0"/>
            <a:ext cx="7956376" cy="908720"/>
          </a:xfrm>
        </p:spPr>
        <p:txBody>
          <a:bodyPr/>
          <a:lstStyle/>
          <a:p>
            <a:r>
              <a:rPr lang="fr-FR" dirty="0" smtClean="0"/>
              <a:t> DES Avancées en TECHNOLOGIE DES RNR-Na </a:t>
            </a:r>
            <a:endParaRPr lang="fr-FR" sz="2400"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31</a:t>
            </a:fld>
            <a:endParaRPr lang="fr-FR" dirty="0">
              <a:solidFill>
                <a:schemeClr val="tx1">
                  <a:lumMod val="95000"/>
                  <a:lumOff val="5000"/>
                </a:schemeClr>
              </a:solidFill>
            </a:endParaRPr>
          </a:p>
        </p:txBody>
      </p:sp>
      <p:pic>
        <p:nvPicPr>
          <p:cNvPr id="41" name="Espace réservé du contenu 40"/>
          <p:cNvPicPr>
            <a:picLocks noGrp="1"/>
          </p:cNvPicPr>
          <p:nvPr>
            <p:ph idx="1"/>
          </p:nvPr>
        </p:nvPicPr>
        <p:blipFill>
          <a:blip r:embed="rId2" cstate="print">
            <a:extLst>
              <a:ext uri="{28A0092B-C50C-407E-A947-70E740481C1C}">
                <a14:useLocalDpi xmlns:a14="http://schemas.microsoft.com/office/drawing/2010/main" xmlns="" val="0"/>
              </a:ext>
            </a:extLst>
          </a:blip>
          <a:srcRect l="27200" r="23256"/>
          <a:stretch>
            <a:fillRect/>
          </a:stretch>
        </p:blipFill>
        <p:spPr bwMode="auto">
          <a:xfrm>
            <a:off x="1691680" y="1916832"/>
            <a:ext cx="936104" cy="1584176"/>
          </a:xfrm>
          <a:prstGeom prst="rect">
            <a:avLst/>
          </a:prstGeom>
          <a:noFill/>
          <a:ln>
            <a:noFill/>
          </a:ln>
        </p:spPr>
      </p:pic>
      <p:pic>
        <p:nvPicPr>
          <p:cNvPr id="42" name="Picture 13"/>
          <p:cNvPicPr/>
          <p:nvPr/>
        </p:nvPicPr>
        <p:blipFill>
          <a:blip r:embed="rId3" cstate="print">
            <a:extLst>
              <a:ext uri="{28A0092B-C50C-407E-A947-70E740481C1C}">
                <a14:useLocalDpi xmlns:a14="http://schemas.microsoft.com/office/drawing/2010/main" xmlns="" val="0"/>
              </a:ext>
            </a:extLst>
          </a:blip>
          <a:srcRect l="3329" t="13489" b="6763"/>
          <a:stretch>
            <a:fillRect/>
          </a:stretch>
        </p:blipFill>
        <p:spPr bwMode="auto">
          <a:xfrm>
            <a:off x="4644008" y="1844824"/>
            <a:ext cx="2736304" cy="1512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4" cstate="print"/>
          <a:srcRect/>
          <a:stretch>
            <a:fillRect/>
          </a:stretch>
        </p:blipFill>
        <p:spPr bwMode="auto">
          <a:xfrm>
            <a:off x="395536" y="4509120"/>
            <a:ext cx="4609258" cy="2160240"/>
          </a:xfrm>
          <a:prstGeom prst="rect">
            <a:avLst/>
          </a:prstGeom>
          <a:noFill/>
          <a:ln w="9525">
            <a:noFill/>
            <a:miter lim="800000"/>
            <a:headEnd/>
            <a:tailEnd/>
          </a:ln>
        </p:spPr>
      </p:pic>
      <p:sp>
        <p:nvSpPr>
          <p:cNvPr id="55" name="ZoneTexte 54"/>
          <p:cNvSpPr txBox="1"/>
          <p:nvPr/>
        </p:nvSpPr>
        <p:spPr>
          <a:xfrm>
            <a:off x="5652120" y="4725144"/>
            <a:ext cx="3168352" cy="1938992"/>
          </a:xfrm>
          <a:prstGeom prst="rect">
            <a:avLst/>
          </a:prstGeom>
          <a:noFill/>
        </p:spPr>
        <p:txBody>
          <a:bodyPr wrap="square" rtlCol="0">
            <a:spAutoFit/>
          </a:bodyPr>
          <a:lstStyle/>
          <a:p>
            <a:pPr algn="l"/>
            <a:r>
              <a:rPr lang="fr-FR" dirty="0" smtClean="0">
                <a:solidFill>
                  <a:srgbClr val="666666"/>
                </a:solidFill>
              </a:rPr>
              <a:t>Techniques de mesures :  </a:t>
            </a:r>
          </a:p>
          <a:p>
            <a:pPr algn="l"/>
            <a:r>
              <a:rPr lang="fr-FR" dirty="0" smtClean="0">
                <a:solidFill>
                  <a:srgbClr val="666666"/>
                </a:solidFill>
              </a:rPr>
              <a:t>  -  Lasers </a:t>
            </a:r>
          </a:p>
          <a:p>
            <a:pPr algn="l"/>
            <a:r>
              <a:rPr lang="fr-FR" dirty="0" smtClean="0">
                <a:solidFill>
                  <a:srgbClr val="666666"/>
                </a:solidFill>
              </a:rPr>
              <a:t>  -  Ultrasons</a:t>
            </a:r>
          </a:p>
          <a:p>
            <a:pPr algn="l"/>
            <a:r>
              <a:rPr lang="fr-FR" dirty="0" smtClean="0">
                <a:solidFill>
                  <a:srgbClr val="666666"/>
                </a:solidFill>
              </a:rPr>
              <a:t>  -  Fibres optiques</a:t>
            </a:r>
          </a:p>
          <a:p>
            <a:pPr algn="l"/>
            <a:endParaRPr lang="fr-FR" dirty="0" smtClean="0">
              <a:solidFill>
                <a:srgbClr val="666666"/>
              </a:solidFill>
            </a:endParaRPr>
          </a:p>
        </p:txBody>
      </p:sp>
    </p:spTree>
    <p:extLst>
      <p:ext uri="{BB962C8B-B14F-4D97-AF65-F5344CB8AC3E}">
        <p14:creationId xmlns:p14="http://schemas.microsoft.com/office/powerpoint/2010/main" xmlns="" val="38196988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4"/>
          <p:cNvPicPr>
            <a:picLocks noChangeAspect="1" noChangeArrowheads="1"/>
          </p:cNvPicPr>
          <p:nvPr/>
        </p:nvPicPr>
        <p:blipFill>
          <a:blip r:embed="rId2" cstate="print"/>
          <a:srcRect/>
          <a:stretch>
            <a:fillRect/>
          </a:stretch>
        </p:blipFill>
        <p:spPr bwMode="auto">
          <a:xfrm>
            <a:off x="5801734" y="3240527"/>
            <a:ext cx="3121269" cy="3392487"/>
          </a:xfrm>
          <a:prstGeom prst="rect">
            <a:avLst/>
          </a:prstGeom>
          <a:noFill/>
          <a:ln w="9525">
            <a:noFill/>
            <a:miter lim="800000"/>
            <a:headEnd/>
            <a:tailEnd/>
          </a:ln>
        </p:spPr>
      </p:pic>
      <p:sp>
        <p:nvSpPr>
          <p:cNvPr id="2" name="Titre 1"/>
          <p:cNvSpPr>
            <a:spLocks noGrp="1"/>
          </p:cNvSpPr>
          <p:nvPr>
            <p:ph type="title"/>
          </p:nvPr>
        </p:nvSpPr>
        <p:spPr>
          <a:xfrm>
            <a:off x="1475656" y="188640"/>
            <a:ext cx="6984776" cy="715544"/>
          </a:xfrm>
        </p:spPr>
        <p:txBody>
          <a:bodyPr/>
          <a:lstStyle/>
          <a:p>
            <a:pPr algn="ctr"/>
            <a:r>
              <a:rPr lang="fr-FR" cap="none" dirty="0" smtClean="0"/>
              <a:t>L’option Gaz : GFR - ALLEGRO </a:t>
            </a:r>
            <a:endParaRPr lang="fr-FR" cap="none" dirty="0"/>
          </a:p>
        </p:txBody>
      </p:sp>
      <p:sp>
        <p:nvSpPr>
          <p:cNvPr id="3" name="Espace réservé du contenu 2"/>
          <p:cNvSpPr>
            <a:spLocks noGrp="1"/>
          </p:cNvSpPr>
          <p:nvPr>
            <p:ph idx="1"/>
          </p:nvPr>
        </p:nvSpPr>
        <p:spPr>
          <a:xfrm>
            <a:off x="163443" y="1423319"/>
            <a:ext cx="6856829" cy="4968552"/>
          </a:xfrm>
        </p:spPr>
        <p:txBody>
          <a:bodyPr/>
          <a:lstStyle/>
          <a:p>
            <a:pPr marL="486900" indent="-342900">
              <a:buFont typeface="+mj-lt"/>
              <a:buAutoNum type="arabicPeriod"/>
            </a:pPr>
            <a:r>
              <a:rPr lang="fr-FR" sz="1800" b="1" u="sng" dirty="0" smtClean="0">
                <a:solidFill>
                  <a:srgbClr val="0070C0"/>
                </a:solidFill>
              </a:rPr>
              <a:t>Le combustible: </a:t>
            </a:r>
            <a:r>
              <a:rPr lang="fr-FR" sz="1800" dirty="0" smtClean="0">
                <a:solidFill>
                  <a:srgbClr val="666666"/>
                </a:solidFill>
              </a:rPr>
              <a:t> Conception d’un matériau entièrement réfractaire et capable de se maintenir même en cas d’accident grave</a:t>
            </a:r>
            <a:endParaRPr lang="fr-FR" sz="1800" dirty="0">
              <a:solidFill>
                <a:srgbClr val="666666"/>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a:solidFill>
                <a:srgbClr val="0070C0"/>
              </a:solidFill>
            </a:endParaRPr>
          </a:p>
          <a:p>
            <a:pPr marL="486900" lvl="0" indent="-342900">
              <a:buFont typeface="+mj-lt"/>
              <a:buAutoNum type="arabicPeriod"/>
            </a:pPr>
            <a:endParaRPr lang="fr-FR" sz="1800" b="1" dirty="0">
              <a:solidFill>
                <a:srgbClr val="0070C0"/>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a:solidFill>
                <a:srgbClr val="0070C0"/>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a:solidFill>
                <a:srgbClr val="0070C0"/>
              </a:solidFill>
            </a:endParaRPr>
          </a:p>
          <a:p>
            <a:pPr marL="486900" indent="-342900">
              <a:buFont typeface="+mj-lt"/>
              <a:buAutoNum type="arabicPeriod"/>
            </a:pPr>
            <a:r>
              <a:rPr lang="fr-FR" sz="1800" b="1" u="sng" dirty="0" smtClean="0">
                <a:solidFill>
                  <a:srgbClr val="0070C0"/>
                </a:solidFill>
              </a:rPr>
              <a:t>La sûreté: </a:t>
            </a:r>
            <a:r>
              <a:rPr lang="fr-FR" sz="1800" b="1" dirty="0" smtClean="0">
                <a:solidFill>
                  <a:srgbClr val="666666"/>
                </a:solidFill>
              </a:rPr>
              <a:t> En cas d’un APRP avec dépressurisation, la puissance résiduelle doit être évacuée en toutes circonstances.</a:t>
            </a:r>
            <a:endParaRPr lang="fr-FR" dirty="0" smtClean="0"/>
          </a:p>
          <a:p>
            <a:pPr marL="486900" indent="-342900">
              <a:buFont typeface="+mj-lt"/>
              <a:buAutoNum type="arabicPeriod"/>
            </a:pPr>
            <a:endParaRPr lang="fr-FR" dirty="0"/>
          </a:p>
          <a:p>
            <a:pPr lvl="0"/>
            <a:r>
              <a:rPr lang="fr-FR" sz="2000" dirty="0" smtClean="0"/>
              <a:t>	</a:t>
            </a:r>
            <a:r>
              <a:rPr lang="fr-FR" sz="2000" b="1" u="sng" dirty="0" smtClean="0"/>
              <a:t>ALLEGRO : Un réacteur expérimental européen</a:t>
            </a:r>
            <a:endParaRPr lang="fr-FR" sz="1800" dirty="0">
              <a:solidFill>
                <a:srgbClr val="666666"/>
              </a:solidFill>
            </a:endParaRPr>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pPr/>
              <a:t>32</a:t>
            </a:fld>
            <a:endParaRPr lang="fr-FR" dirty="0"/>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3629" y="3240527"/>
            <a:ext cx="1713008" cy="1152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6" name="Group 6"/>
          <p:cNvGrpSpPr>
            <a:grpSpLocks noChangeAspect="1"/>
          </p:cNvGrpSpPr>
          <p:nvPr/>
        </p:nvGrpSpPr>
        <p:grpSpPr bwMode="auto">
          <a:xfrm>
            <a:off x="247110" y="3114618"/>
            <a:ext cx="1224136" cy="1310005"/>
            <a:chOff x="9978" y="9766"/>
            <a:chExt cx="4346" cy="3468"/>
          </a:xfrm>
        </p:grpSpPr>
        <p:pic>
          <p:nvPicPr>
            <p:cNvPr id="17" name="Picture 7" descr="tub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919" y="10395"/>
              <a:ext cx="2349" cy="28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AutoShape 8"/>
            <p:cNvSpPr>
              <a:spLocks noChangeAspect="1" noChangeArrowheads="1"/>
            </p:cNvSpPr>
            <p:nvPr/>
          </p:nvSpPr>
          <p:spPr bwMode="auto">
            <a:xfrm rot="1885968">
              <a:off x="13863" y="9766"/>
              <a:ext cx="461" cy="1174"/>
            </a:xfrm>
            <a:prstGeom prst="can">
              <a:avLst>
                <a:gd name="adj" fmla="val 69785"/>
              </a:avLst>
            </a:prstGeom>
            <a:gradFill rotWithShape="0">
              <a:gsLst>
                <a:gs pos="0">
                  <a:srgbClr val="009999"/>
                </a:gs>
                <a:gs pos="100000">
                  <a:srgbClr val="004747"/>
                </a:gs>
              </a:gsLst>
              <a:lin ang="0" scaled="1"/>
            </a:gradFill>
            <a:ln w="9525">
              <a:solidFill>
                <a:srgbClr val="000000"/>
              </a:solidFill>
              <a:round/>
              <a:headEnd/>
              <a:tailEnd/>
            </a:ln>
          </p:spPr>
          <p:txBody>
            <a:bodyPr lIns="39025" tIns="19512" rIns="39025" bIns="19512" anchor="ctr">
              <a:spAutoFit/>
            </a:bodyPr>
            <a:lstStyle/>
            <a:p>
              <a:pPr eaLnBrk="0" hangingPunct="0"/>
              <a:endParaRPr lang="fr-FR" sz="1600" dirty="0" smtClean="0">
                <a:solidFill>
                  <a:srgbClr val="000000"/>
                </a:solidFill>
                <a:latin typeface="Calibri" pitchFamily="34" charset="0"/>
                <a:cs typeface="Calibri" pitchFamily="34" charset="0"/>
              </a:endParaRPr>
            </a:p>
          </p:txBody>
        </p:sp>
        <p:pic>
          <p:nvPicPr>
            <p:cNvPr id="19" name="Picture 9" descr="assemblage prismatique à grille - 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978" y="11352"/>
              <a:ext cx="1830" cy="1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 name="Text Box 5"/>
          <p:cNvSpPr txBox="1">
            <a:spLocks noChangeArrowheads="1"/>
          </p:cNvSpPr>
          <p:nvPr/>
        </p:nvSpPr>
        <p:spPr bwMode="auto">
          <a:xfrm>
            <a:off x="179512" y="2121435"/>
            <a:ext cx="6768752" cy="135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lIns="39025" tIns="19512" rIns="39025" bIns="19512">
            <a:spAutoFit/>
          </a:bodyPr>
          <a:lstStyle>
            <a:lvl1pPr>
              <a:defRPr sz="1600">
                <a:solidFill>
                  <a:schemeClr val="tx1"/>
                </a:solidFill>
                <a:latin typeface="Times" pitchFamily="18" charset="0"/>
              </a:defRPr>
            </a:lvl1pPr>
            <a:lvl2pPr>
              <a:defRPr sz="1600">
                <a:solidFill>
                  <a:schemeClr val="tx1"/>
                </a:solidFill>
                <a:latin typeface="Times" pitchFamily="18" charset="0"/>
              </a:defRPr>
            </a:lvl2pPr>
            <a:lvl3pPr marL="1143000" indent="-228600">
              <a:defRPr sz="1600">
                <a:solidFill>
                  <a:schemeClr val="tx1"/>
                </a:solidFill>
                <a:latin typeface="Times" pitchFamily="18" charset="0"/>
              </a:defRPr>
            </a:lvl3pPr>
            <a:lvl4pPr marL="1600200" indent="-228600">
              <a:defRPr sz="1600">
                <a:solidFill>
                  <a:schemeClr val="tx1"/>
                </a:solidFill>
                <a:latin typeface="Times" pitchFamily="18" charset="0"/>
              </a:defRPr>
            </a:lvl4pPr>
            <a:lvl5pPr marL="2057400" indent="-228600">
              <a:defRPr sz="1600">
                <a:solidFill>
                  <a:schemeClr val="tx1"/>
                </a:solidFill>
                <a:latin typeface="Times" pitchFamily="18" charset="0"/>
              </a:defRPr>
            </a:lvl5pPr>
            <a:lvl6pPr marL="2514600" indent="-228600" eaLnBrk="0" fontAlgn="base" hangingPunct="0">
              <a:spcBef>
                <a:spcPct val="0"/>
              </a:spcBef>
              <a:spcAft>
                <a:spcPct val="0"/>
              </a:spcAft>
              <a:defRPr sz="1600">
                <a:solidFill>
                  <a:schemeClr val="tx1"/>
                </a:solidFill>
                <a:latin typeface="Times" pitchFamily="18" charset="0"/>
              </a:defRPr>
            </a:lvl6pPr>
            <a:lvl7pPr marL="2971800" indent="-228600" eaLnBrk="0" fontAlgn="base" hangingPunct="0">
              <a:spcBef>
                <a:spcPct val="0"/>
              </a:spcBef>
              <a:spcAft>
                <a:spcPct val="0"/>
              </a:spcAft>
              <a:defRPr sz="1600">
                <a:solidFill>
                  <a:schemeClr val="tx1"/>
                </a:solidFill>
                <a:latin typeface="Times" pitchFamily="18" charset="0"/>
              </a:defRPr>
            </a:lvl7pPr>
            <a:lvl8pPr marL="3429000" indent="-228600" eaLnBrk="0" fontAlgn="base" hangingPunct="0">
              <a:spcBef>
                <a:spcPct val="0"/>
              </a:spcBef>
              <a:spcAft>
                <a:spcPct val="0"/>
              </a:spcAft>
              <a:defRPr sz="1600">
                <a:solidFill>
                  <a:schemeClr val="tx1"/>
                </a:solidFill>
                <a:latin typeface="Times" pitchFamily="18" charset="0"/>
              </a:defRPr>
            </a:lvl8pPr>
            <a:lvl9pPr marL="3886200" indent="-228600" eaLnBrk="0" fontAlgn="base" hangingPunct="0">
              <a:spcBef>
                <a:spcPct val="0"/>
              </a:spcBef>
              <a:spcAft>
                <a:spcPct val="0"/>
              </a:spcAft>
              <a:defRPr sz="1600">
                <a:solidFill>
                  <a:schemeClr val="tx1"/>
                </a:solidFill>
                <a:latin typeface="Times" pitchFamily="18" charset="0"/>
              </a:defRPr>
            </a:lvl9pPr>
          </a:lstStyle>
          <a:p>
            <a:pPr eaLnBrk="0" hangingPunct="0"/>
            <a:r>
              <a:rPr lang="fr-FR" sz="1800" b="1" smtClean="0">
                <a:solidFill>
                  <a:srgbClr val="000000"/>
                </a:solidFill>
                <a:latin typeface="Calibri" pitchFamily="34" charset="0"/>
              </a:rPr>
              <a:t> </a:t>
            </a:r>
            <a:r>
              <a:rPr lang="fr-FR" sz="1800" u="sng" smtClean="0">
                <a:solidFill>
                  <a:srgbClr val="000000"/>
                </a:solidFill>
                <a:latin typeface="Calibri" pitchFamily="34" charset="0"/>
              </a:rPr>
              <a:t>Exemple: </a:t>
            </a:r>
            <a:r>
              <a:rPr lang="fr-FR" sz="1800" smtClean="0">
                <a:solidFill>
                  <a:srgbClr val="000000"/>
                </a:solidFill>
                <a:latin typeface="Calibri" pitchFamily="34" charset="0"/>
              </a:rPr>
              <a:t> </a:t>
            </a:r>
            <a:r>
              <a:rPr lang="fr-FR" sz="1800" b="1" smtClean="0">
                <a:solidFill>
                  <a:srgbClr val="666666"/>
                </a:solidFill>
                <a:latin typeface="Calibri" pitchFamily="34" charset="0"/>
              </a:rPr>
              <a:t>Un combustible carbure (UPuC) avec un gainage en SiC/SiC</a:t>
            </a:r>
          </a:p>
          <a:p>
            <a:pPr marL="742950" lvl="1" indent="-285750" algn="l" eaLnBrk="0" hangingPunct="0">
              <a:spcBef>
                <a:spcPct val="25000"/>
              </a:spcBef>
              <a:buFont typeface="Wingdings" pitchFamily="2" charset="2"/>
              <a:buChar char="§"/>
            </a:pPr>
            <a:r>
              <a:rPr lang="fr-FR" sz="1800" b="1" smtClean="0">
                <a:solidFill>
                  <a:srgbClr val="666666"/>
                </a:solidFill>
                <a:latin typeface="Calibri" pitchFamily="34" charset="0"/>
                <a:sym typeface="Symbol" pitchFamily="18" charset="2"/>
              </a:rPr>
              <a:t>Un buffer graphite pour la conductivité thermique </a:t>
            </a:r>
          </a:p>
          <a:p>
            <a:pPr marL="742950" lvl="1" indent="-285750" algn="l" eaLnBrk="0" hangingPunct="0">
              <a:spcBef>
                <a:spcPct val="25000"/>
              </a:spcBef>
              <a:buFont typeface="Wingdings" pitchFamily="2" charset="2"/>
              <a:buChar char="§"/>
            </a:pPr>
            <a:r>
              <a:rPr lang="fr-FR" sz="1800" b="1" smtClean="0">
                <a:solidFill>
                  <a:srgbClr val="666666"/>
                </a:solidFill>
                <a:latin typeface="Calibri" pitchFamily="34" charset="0"/>
                <a:sym typeface="Symbol" pitchFamily="18" charset="2"/>
              </a:rPr>
              <a:t>Un sandwich SiC-M-SiC pour l’étanchéité </a:t>
            </a:r>
          </a:p>
          <a:p>
            <a:pPr lvl="1" eaLnBrk="0" hangingPunct="0">
              <a:spcBef>
                <a:spcPct val="25000"/>
              </a:spcBef>
            </a:pPr>
            <a:endParaRPr lang="fr-FR" sz="1800" b="1" smtClean="0">
              <a:solidFill>
                <a:srgbClr val="000000"/>
              </a:solidFill>
              <a:latin typeface="Calibri" pitchFamily="34" charset="0"/>
              <a:sym typeface="Symbol" pitchFamily="18" charset="2"/>
            </a:endParaRPr>
          </a:p>
        </p:txBody>
      </p:sp>
      <p:grpSp>
        <p:nvGrpSpPr>
          <p:cNvPr id="8" name="Group 100"/>
          <p:cNvGrpSpPr>
            <a:grpSpLocks/>
          </p:cNvGrpSpPr>
          <p:nvPr/>
        </p:nvGrpSpPr>
        <p:grpSpPr bwMode="auto">
          <a:xfrm>
            <a:off x="7092280" y="1412776"/>
            <a:ext cx="1843087" cy="1695450"/>
            <a:chOff x="285" y="780"/>
            <a:chExt cx="1979" cy="1930"/>
          </a:xfrm>
        </p:grpSpPr>
        <p:sp>
          <p:nvSpPr>
            <p:cNvPr id="9" name="Oval 98"/>
            <p:cNvSpPr>
              <a:spLocks noChangeAspect="1" noChangeArrowheads="1"/>
            </p:cNvSpPr>
            <p:nvPr/>
          </p:nvSpPr>
          <p:spPr bwMode="auto">
            <a:xfrm>
              <a:off x="285" y="780"/>
              <a:ext cx="1979" cy="1930"/>
            </a:xfrm>
            <a:prstGeom prst="ellipse">
              <a:avLst/>
            </a:prstGeom>
            <a:solidFill>
              <a:srgbClr val="FF3300"/>
            </a:solidFill>
            <a:ln w="9525">
              <a:solidFill>
                <a:schemeClr val="bg1"/>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0" name="Oval 63"/>
            <p:cNvSpPr>
              <a:spLocks noChangeArrowheads="1"/>
            </p:cNvSpPr>
            <p:nvPr/>
          </p:nvSpPr>
          <p:spPr bwMode="auto">
            <a:xfrm>
              <a:off x="386" y="883"/>
              <a:ext cx="1808" cy="1727"/>
            </a:xfrm>
            <a:prstGeom prst="ellipse">
              <a:avLst/>
            </a:prstGeom>
            <a:solidFill>
              <a:srgbClr val="FF3300"/>
            </a:solidFill>
            <a:ln w="28575">
              <a:solidFill>
                <a:srgbClr val="0033CC"/>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1" name="Oval 64"/>
            <p:cNvSpPr>
              <a:spLocks noChangeAspect="1" noChangeArrowheads="1"/>
            </p:cNvSpPr>
            <p:nvPr/>
          </p:nvSpPr>
          <p:spPr bwMode="auto">
            <a:xfrm>
              <a:off x="470" y="944"/>
              <a:ext cx="1623" cy="1586"/>
            </a:xfrm>
            <a:prstGeom prst="ellipse">
              <a:avLst/>
            </a:prstGeom>
            <a:solidFill>
              <a:srgbClr val="FFFFFF"/>
            </a:solidFill>
            <a:ln w="9525">
              <a:solidFill>
                <a:schemeClr val="bg1"/>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2" name="Oval 65" descr="Grands confettis"/>
            <p:cNvSpPr>
              <a:spLocks noChangeAspect="1" noChangeArrowheads="1"/>
            </p:cNvSpPr>
            <p:nvPr/>
          </p:nvSpPr>
          <p:spPr bwMode="auto">
            <a:xfrm>
              <a:off x="475" y="954"/>
              <a:ext cx="1613" cy="1571"/>
            </a:xfrm>
            <a:prstGeom prst="ellipse">
              <a:avLst/>
            </a:prstGeom>
            <a:pattFill prst="lgConfetti">
              <a:fgClr>
                <a:srgbClr val="9933FF"/>
              </a:fgClr>
              <a:bgClr>
                <a:schemeClr val="bg1"/>
              </a:bgClr>
            </a:pattFill>
            <a:ln w="9525">
              <a:solidFill>
                <a:srgbClr val="9933FF"/>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3" name="Oval 66"/>
            <p:cNvSpPr>
              <a:spLocks noChangeAspect="1" noChangeArrowheads="1"/>
            </p:cNvSpPr>
            <p:nvPr/>
          </p:nvSpPr>
          <p:spPr bwMode="auto">
            <a:xfrm>
              <a:off x="551" y="1034"/>
              <a:ext cx="1453" cy="1417"/>
            </a:xfrm>
            <a:prstGeom prst="ellipse">
              <a:avLst/>
            </a:prstGeom>
            <a:solidFill>
              <a:srgbClr val="FFFFFF"/>
            </a:solidFill>
            <a:ln w="9525">
              <a:solidFill>
                <a:srgbClr val="9933FF"/>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4" name="Oval 67"/>
            <p:cNvSpPr>
              <a:spLocks noChangeAspect="1" noChangeArrowheads="1"/>
            </p:cNvSpPr>
            <p:nvPr/>
          </p:nvSpPr>
          <p:spPr bwMode="auto">
            <a:xfrm>
              <a:off x="570" y="1051"/>
              <a:ext cx="1419" cy="1383"/>
            </a:xfrm>
            <a:prstGeom prst="ellipse">
              <a:avLst/>
            </a:prstGeom>
            <a:solidFill>
              <a:srgbClr val="006600">
                <a:alpha val="76000"/>
              </a:srgbClr>
            </a:solidFill>
            <a:ln w="9525">
              <a:solidFill>
                <a:srgbClr val="006600"/>
              </a:solidFill>
              <a:round/>
              <a:headEnd/>
              <a:tailEnd/>
            </a:ln>
          </p:spPr>
          <p:txBody>
            <a:bodyPr wrap="none" anchor="ctr"/>
            <a:lstStyle/>
            <a:p>
              <a:pPr eaLnBrk="0" hangingPunct="0"/>
              <a:r>
                <a:rPr lang="en-US" sz="1600" b="1" dirty="0" err="1" smtClean="0">
                  <a:solidFill>
                    <a:srgbClr val="000000"/>
                  </a:solidFill>
                  <a:latin typeface="Times" pitchFamily="18" charset="0"/>
                </a:rPr>
                <a:t>UPuC</a:t>
              </a:r>
              <a:endParaRPr lang="en-US" sz="1600" b="1" dirty="0" smtClean="0">
                <a:solidFill>
                  <a:srgbClr val="000000"/>
                </a:solidFill>
                <a:latin typeface="Times" pitchFamily="18" charset="0"/>
              </a:endParaRPr>
            </a:p>
          </p:txBody>
        </p:sp>
      </p:grpSp>
      <p:cxnSp>
        <p:nvCxnSpPr>
          <p:cNvPr id="20" name="Connecteur droit avec flèche 21"/>
          <p:cNvCxnSpPr>
            <a:cxnSpLocks noChangeShapeType="1"/>
          </p:cNvCxnSpPr>
          <p:nvPr/>
        </p:nvCxnSpPr>
        <p:spPr bwMode="auto">
          <a:xfrm flipV="1">
            <a:off x="5004048" y="2852936"/>
            <a:ext cx="2466828" cy="144016"/>
          </a:xfrm>
          <a:prstGeom prst="straightConnector1">
            <a:avLst/>
          </a:prstGeom>
          <a:noFill/>
          <a:ln w="25400" algn="ctr">
            <a:solidFill>
              <a:schemeClr val="tx1"/>
            </a:solidFill>
            <a:round/>
            <a:headEnd/>
            <a:tailEnd type="arrow" w="med" len="med"/>
          </a:ln>
        </p:spPr>
      </p:cxnSp>
      <p:cxnSp>
        <p:nvCxnSpPr>
          <p:cNvPr id="29" name="Connecteur droit avec flèche 21"/>
          <p:cNvCxnSpPr>
            <a:cxnSpLocks noChangeShapeType="1"/>
          </p:cNvCxnSpPr>
          <p:nvPr/>
        </p:nvCxnSpPr>
        <p:spPr bwMode="auto">
          <a:xfrm flipV="1">
            <a:off x="5868144" y="2420888"/>
            <a:ext cx="1512168" cy="216024"/>
          </a:xfrm>
          <a:prstGeom prst="straightConnector1">
            <a:avLst/>
          </a:prstGeom>
          <a:noFill/>
          <a:ln w="25400" algn="ctr">
            <a:solidFill>
              <a:schemeClr val="tx1"/>
            </a:solidFill>
            <a:round/>
            <a:headEnd/>
            <a:tailEnd type="arrow" w="med" len="med"/>
          </a:ln>
        </p:spPr>
      </p:cxnSp>
      <p:sp>
        <p:nvSpPr>
          <p:cNvPr id="27" name="Text Box 5"/>
          <p:cNvSpPr txBox="1">
            <a:spLocks noChangeArrowheads="1"/>
          </p:cNvSpPr>
          <p:nvPr/>
        </p:nvSpPr>
        <p:spPr bwMode="auto">
          <a:xfrm>
            <a:off x="2339752" y="5949280"/>
            <a:ext cx="4248471" cy="461665"/>
          </a:xfrm>
          <a:prstGeom prst="rect">
            <a:avLst/>
          </a:prstGeom>
          <a:solidFill>
            <a:schemeClr val="bg1"/>
          </a:solidFill>
          <a:ln w="9525">
            <a:solidFill>
              <a:schemeClr val="bg2"/>
            </a:solidFill>
            <a:miter lim="800000"/>
            <a:headEnd/>
            <a:tailEnd/>
          </a:ln>
        </p:spPr>
        <p:txBody>
          <a:bodyPr wrap="square">
            <a:spAutoFit/>
          </a:bodyPr>
          <a:lstStyle/>
          <a:p>
            <a:pPr>
              <a:spcBef>
                <a:spcPct val="20000"/>
              </a:spcBef>
            </a:pPr>
            <a:r>
              <a:rPr lang="en-GB" b="1" i="1" dirty="0" smtClean="0">
                <a:solidFill>
                  <a:schemeClr val="bg2"/>
                </a:solidFill>
              </a:rPr>
              <a:t>Un </a:t>
            </a:r>
            <a:r>
              <a:rPr lang="en-GB" b="1" i="1" dirty="0" err="1" smtClean="0">
                <a:solidFill>
                  <a:schemeClr val="bg2"/>
                </a:solidFill>
              </a:rPr>
              <a:t>réacteur</a:t>
            </a:r>
            <a:r>
              <a:rPr lang="en-GB" b="1" i="1" dirty="0" smtClean="0">
                <a:solidFill>
                  <a:schemeClr val="bg2"/>
                </a:solidFill>
              </a:rPr>
              <a:t> de 50 -100 </a:t>
            </a:r>
            <a:r>
              <a:rPr lang="en-GB" b="1" i="1" dirty="0" err="1" smtClean="0">
                <a:solidFill>
                  <a:schemeClr val="bg2"/>
                </a:solidFill>
              </a:rPr>
              <a:t>MWth</a:t>
            </a:r>
            <a:endParaRPr lang="en-GB" b="1" i="1" dirty="0">
              <a:solidFill>
                <a:schemeClr val="bg2"/>
              </a:solidFill>
            </a:endParaRPr>
          </a:p>
        </p:txBody>
      </p:sp>
      <p:sp>
        <p:nvSpPr>
          <p:cNvPr id="38" name="Espace réservé du contenu 2"/>
          <p:cNvSpPr txBox="1">
            <a:spLocks/>
          </p:cNvSpPr>
          <p:nvPr/>
        </p:nvSpPr>
        <p:spPr>
          <a:xfrm>
            <a:off x="218669" y="980728"/>
            <a:ext cx="6585579" cy="403911"/>
          </a:xfrm>
          <a:prstGeom prst="rect">
            <a:avLst/>
          </a:prstGeom>
          <a:solidFill>
            <a:schemeClr val="bg1"/>
          </a:solid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6"/>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7"/>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u="sng" dirty="0" smtClean="0">
                <a:solidFill>
                  <a:srgbClr val="7030A0"/>
                </a:solidFill>
              </a:rPr>
              <a:t>Le GFR requiert de la R&amp;D sur deux points clés spécifiques : </a:t>
            </a:r>
            <a:endParaRPr lang="fr-FR" dirty="0" smtClean="0">
              <a:solidFill>
                <a:srgbClr val="7030A0"/>
              </a:solidFill>
            </a:endParaRPr>
          </a:p>
        </p:txBody>
      </p:sp>
    </p:spTree>
    <p:extLst>
      <p:ext uri="{BB962C8B-B14F-4D97-AF65-F5344CB8AC3E}">
        <p14:creationId xmlns:p14="http://schemas.microsoft.com/office/powerpoint/2010/main" xmlns="" val="10367619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Espace réservé du numéro de diapositive 6"/>
          <p:cNvSpPr>
            <a:spLocks noGrp="1"/>
          </p:cNvSpPr>
          <p:nvPr>
            <p:ph type="sldNum" sz="quarter" idx="10"/>
          </p:nvPr>
        </p:nvSpPr>
        <p:spPr>
          <a:xfrm>
            <a:off x="8701608" y="6577881"/>
            <a:ext cx="442392" cy="280119"/>
          </a:xfrm>
        </p:spPr>
        <p:txBody>
          <a:bodyPr/>
          <a:lstStyle/>
          <a:p>
            <a:fld id="{6E90302C-DB15-43D0-B003-6A9676FE5D0F}" type="slidenum">
              <a:rPr lang="fr-FR" sz="1600"/>
              <a:pPr/>
              <a:t>33</a:t>
            </a:fld>
            <a:endParaRPr lang="fr-FR" sz="1600" dirty="0"/>
          </a:p>
        </p:txBody>
      </p:sp>
      <p:sp>
        <p:nvSpPr>
          <p:cNvPr id="284674" name="Line 2"/>
          <p:cNvSpPr>
            <a:spLocks noChangeShapeType="1"/>
          </p:cNvSpPr>
          <p:nvPr/>
        </p:nvSpPr>
        <p:spPr bwMode="auto">
          <a:xfrm>
            <a:off x="2813538" y="3886200"/>
            <a:ext cx="562708" cy="76200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graphicFrame>
        <p:nvGraphicFramePr>
          <p:cNvPr id="284675" name="Object 3"/>
          <p:cNvGraphicFramePr>
            <a:graphicFrameLocks noChangeAspect="1"/>
          </p:cNvGraphicFramePr>
          <p:nvPr/>
        </p:nvGraphicFramePr>
        <p:xfrm>
          <a:off x="7411915" y="4706938"/>
          <a:ext cx="1664677" cy="1047750"/>
        </p:xfrm>
        <a:graphic>
          <a:graphicData uri="http://schemas.openxmlformats.org/presentationml/2006/ole">
            <p:oleObj spid="_x0000_s2058" name="Photo Editor Photo" r:id="rId4" imgW="4001058" imgH="2324424" progId="">
              <p:embed/>
            </p:oleObj>
          </a:graphicData>
        </a:graphic>
      </p:graphicFrame>
      <p:sp>
        <p:nvSpPr>
          <p:cNvPr id="284676" name="Text Box 4"/>
          <p:cNvSpPr txBox="1">
            <a:spLocks noChangeArrowheads="1"/>
          </p:cNvSpPr>
          <p:nvPr/>
        </p:nvSpPr>
        <p:spPr bwMode="auto">
          <a:xfrm>
            <a:off x="7451481" y="5859463"/>
            <a:ext cx="121058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rgbClr val="009900"/>
                </a:solidFill>
                <a:latin typeface="Arial" charset="0"/>
              </a:rPr>
              <a:t>Stockage</a:t>
            </a:r>
            <a:endParaRPr lang="fr-FR" sz="1800" b="1" dirty="0">
              <a:solidFill>
                <a:srgbClr val="009900"/>
              </a:solidFill>
              <a:latin typeface="Arial" charset="0"/>
            </a:endParaRPr>
          </a:p>
        </p:txBody>
      </p:sp>
      <p:pic>
        <p:nvPicPr>
          <p:cNvPr id="284677"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1016" y="2133601"/>
            <a:ext cx="735623" cy="1820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84678" name="Line 6"/>
          <p:cNvSpPr>
            <a:spLocks noChangeShapeType="1"/>
          </p:cNvSpPr>
          <p:nvPr/>
        </p:nvSpPr>
        <p:spPr bwMode="auto">
          <a:xfrm flipV="1">
            <a:off x="1055078" y="3048000"/>
            <a:ext cx="502627" cy="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pic>
        <p:nvPicPr>
          <p:cNvPr id="284679"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l="26338" r="19754"/>
          <a:stretch>
            <a:fillRect/>
          </a:stretch>
        </p:blipFill>
        <p:spPr bwMode="auto">
          <a:xfrm>
            <a:off x="4139712" y="4562475"/>
            <a:ext cx="446942" cy="1303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284680" name="Object 8"/>
          <p:cNvGraphicFramePr>
            <a:graphicFrameLocks noChangeAspect="1"/>
          </p:cNvGraphicFramePr>
          <p:nvPr/>
        </p:nvGraphicFramePr>
        <p:xfrm>
          <a:off x="5219700" y="4635501"/>
          <a:ext cx="1745274" cy="1203325"/>
        </p:xfrm>
        <a:graphic>
          <a:graphicData uri="http://schemas.openxmlformats.org/presentationml/2006/ole">
            <p:oleObj spid="_x0000_s2059" name="Image" r:id="rId7" imgW="6095238" imgH="3982006" progId="">
              <p:embed/>
            </p:oleObj>
          </a:graphicData>
        </a:graphic>
      </p:graphicFrame>
      <p:sp>
        <p:nvSpPr>
          <p:cNvPr id="284681" name="Text Box 9"/>
          <p:cNvSpPr txBox="1">
            <a:spLocks noChangeArrowheads="1"/>
          </p:cNvSpPr>
          <p:nvPr/>
        </p:nvSpPr>
        <p:spPr bwMode="auto">
          <a:xfrm>
            <a:off x="2915816" y="5805264"/>
            <a:ext cx="208262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chemeClr val="accent2"/>
                </a:solidFill>
                <a:latin typeface="Arial" charset="0"/>
              </a:rPr>
              <a:t>Conditionnement</a:t>
            </a:r>
            <a:endParaRPr lang="fr-FR" sz="1800" b="1" dirty="0">
              <a:solidFill>
                <a:schemeClr val="accent2"/>
              </a:solidFill>
              <a:latin typeface="Arial" charset="0"/>
            </a:endParaRPr>
          </a:p>
        </p:txBody>
      </p:sp>
      <p:sp>
        <p:nvSpPr>
          <p:cNvPr id="284682" name="Text Box 10"/>
          <p:cNvSpPr txBox="1">
            <a:spLocks noChangeArrowheads="1"/>
          </p:cNvSpPr>
          <p:nvPr/>
        </p:nvSpPr>
        <p:spPr bwMode="auto">
          <a:xfrm>
            <a:off x="5364773" y="5859463"/>
            <a:ext cx="1582484"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chemeClr val="accent2"/>
                </a:solidFill>
                <a:latin typeface="Arial" charset="0"/>
              </a:rPr>
              <a:t>Entreposage</a:t>
            </a:r>
            <a:endParaRPr lang="fr-FR" sz="1800" b="1" dirty="0">
              <a:solidFill>
                <a:schemeClr val="accent2"/>
              </a:solidFill>
              <a:latin typeface="Arial" charset="0"/>
            </a:endParaRPr>
          </a:p>
        </p:txBody>
      </p:sp>
      <p:sp>
        <p:nvSpPr>
          <p:cNvPr id="284683" name="Line 11"/>
          <p:cNvSpPr>
            <a:spLocks noChangeShapeType="1"/>
          </p:cNvSpPr>
          <p:nvPr/>
        </p:nvSpPr>
        <p:spPr bwMode="auto">
          <a:xfrm flipV="1">
            <a:off x="6948854" y="5354638"/>
            <a:ext cx="360485" cy="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sp>
        <p:nvSpPr>
          <p:cNvPr id="284684" name="Line 12"/>
          <p:cNvSpPr>
            <a:spLocks noChangeShapeType="1"/>
          </p:cNvSpPr>
          <p:nvPr/>
        </p:nvSpPr>
        <p:spPr bwMode="auto">
          <a:xfrm flipV="1">
            <a:off x="4643805" y="5283200"/>
            <a:ext cx="575896" cy="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pic>
        <p:nvPicPr>
          <p:cNvPr id="284685" name="Picture 13"/>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420208" y="4706939"/>
            <a:ext cx="740020" cy="101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4686" name="Picture 14" descr="The LA HAGUE SITE"/>
          <p:cNvPicPr>
            <a:picLocks noGrp="1" noChangeAspect="1" noChangeArrowheads="1"/>
          </p:cNvPicPr>
          <p:nvPr>
            <p:ph sz="quarter" idx="2"/>
          </p:nvPr>
        </p:nvPicPr>
        <p:blipFill>
          <a:blip r:embed="rId9" cstate="print">
            <a:extLst>
              <a:ext uri="{28A0092B-C50C-407E-A947-70E740481C1C}">
                <a14:useLocalDpi xmlns:a14="http://schemas.microsoft.com/office/drawing/2010/main" xmlns="" val="0"/>
              </a:ext>
            </a:extLst>
          </a:blip>
          <a:srcRect l="7605" t="4079" r="685"/>
          <a:stretch>
            <a:fillRect/>
          </a:stretch>
        </p:blipFill>
        <p:spPr>
          <a:xfrm>
            <a:off x="1688123" y="2546350"/>
            <a:ext cx="1477108" cy="12636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4687" name="Text Box 15"/>
          <p:cNvSpPr txBox="1">
            <a:spLocks noChangeArrowheads="1"/>
          </p:cNvSpPr>
          <p:nvPr/>
        </p:nvSpPr>
        <p:spPr bwMode="auto">
          <a:xfrm>
            <a:off x="1547664" y="3861048"/>
            <a:ext cx="13773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rgbClr val="FF0000"/>
                </a:solidFill>
                <a:latin typeface="Arial" charset="0"/>
              </a:rPr>
              <a:t>Séparation</a:t>
            </a:r>
            <a:endParaRPr lang="fr-FR" sz="1800" b="1" dirty="0">
              <a:solidFill>
                <a:srgbClr val="FF0000"/>
              </a:solidFill>
              <a:latin typeface="Arial" charset="0"/>
            </a:endParaRPr>
          </a:p>
        </p:txBody>
      </p:sp>
      <p:sp>
        <p:nvSpPr>
          <p:cNvPr id="284688" name="Line 16"/>
          <p:cNvSpPr>
            <a:spLocks noChangeShapeType="1"/>
          </p:cNvSpPr>
          <p:nvPr/>
        </p:nvSpPr>
        <p:spPr bwMode="auto">
          <a:xfrm flipV="1">
            <a:off x="2672861" y="1828801"/>
            <a:ext cx="703385" cy="631825"/>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sp>
        <p:nvSpPr>
          <p:cNvPr id="284689" name="Rectangle 17"/>
          <p:cNvSpPr>
            <a:spLocks noChangeArrowheads="1"/>
          </p:cNvSpPr>
          <p:nvPr/>
        </p:nvSpPr>
        <p:spPr bwMode="auto">
          <a:xfrm>
            <a:off x="1547446" y="914400"/>
            <a:ext cx="5562600" cy="3321050"/>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284690" name="Text Box 18"/>
          <p:cNvSpPr txBox="1">
            <a:spLocks noChangeArrowheads="1"/>
          </p:cNvSpPr>
          <p:nvPr/>
        </p:nvSpPr>
        <p:spPr bwMode="auto">
          <a:xfrm>
            <a:off x="1828800" y="1143001"/>
            <a:ext cx="37702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a:solidFill>
                  <a:srgbClr val="FF0000"/>
                </a:solidFill>
                <a:latin typeface="Arial" charset="0"/>
              </a:rPr>
              <a:t> 1</a:t>
            </a:r>
          </a:p>
        </p:txBody>
      </p:sp>
      <p:sp>
        <p:nvSpPr>
          <p:cNvPr id="284691" name="Text Box 19"/>
          <p:cNvSpPr txBox="1">
            <a:spLocks noChangeArrowheads="1"/>
          </p:cNvSpPr>
          <p:nvPr/>
        </p:nvSpPr>
        <p:spPr bwMode="auto">
          <a:xfrm>
            <a:off x="4788024" y="3068960"/>
            <a:ext cx="2232248"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eaLnBrk="1" hangingPunct="1"/>
            <a:r>
              <a:rPr lang="fr-FR" sz="1800" b="1" dirty="0" smtClean="0">
                <a:solidFill>
                  <a:srgbClr val="7030A0"/>
                </a:solidFill>
                <a:latin typeface="Arial" charset="0"/>
              </a:rPr>
              <a:t>Ressources</a:t>
            </a:r>
            <a:endParaRPr lang="fr-FR" sz="1800" b="1" dirty="0">
              <a:solidFill>
                <a:srgbClr val="7030A0"/>
              </a:solidFill>
              <a:latin typeface="Arial" charset="0"/>
            </a:endParaRPr>
          </a:p>
          <a:p>
            <a:pPr algn="l" eaLnBrk="1" hangingPunct="1"/>
            <a:r>
              <a:rPr lang="fr-FR" sz="1800" b="1" dirty="0" err="1" smtClean="0">
                <a:solidFill>
                  <a:srgbClr val="7030A0"/>
                </a:solidFill>
                <a:latin typeface="Arial" charset="0"/>
              </a:rPr>
              <a:t>Radiotoxicité</a:t>
            </a:r>
            <a:endParaRPr lang="fr-FR" sz="1800" b="1" dirty="0">
              <a:solidFill>
                <a:srgbClr val="7030A0"/>
              </a:solidFill>
              <a:latin typeface="Arial" charset="0"/>
            </a:endParaRPr>
          </a:p>
          <a:p>
            <a:pPr algn="l" eaLnBrk="1" hangingPunct="1"/>
            <a:r>
              <a:rPr lang="fr-FR" sz="1800" b="1" dirty="0" smtClean="0">
                <a:solidFill>
                  <a:srgbClr val="7030A0"/>
                </a:solidFill>
                <a:latin typeface="Arial" charset="0"/>
              </a:rPr>
              <a:t>Thermique</a:t>
            </a:r>
            <a:endParaRPr lang="fr-FR" sz="1800" b="1" dirty="0">
              <a:solidFill>
                <a:srgbClr val="7030A0"/>
              </a:solidFill>
              <a:latin typeface="Arial" charset="0"/>
            </a:endParaRPr>
          </a:p>
        </p:txBody>
      </p:sp>
      <p:grpSp>
        <p:nvGrpSpPr>
          <p:cNvPr id="284692" name="Group 20"/>
          <p:cNvGrpSpPr>
            <a:grpSpLocks/>
          </p:cNvGrpSpPr>
          <p:nvPr/>
        </p:nvGrpSpPr>
        <p:grpSpPr bwMode="auto">
          <a:xfrm>
            <a:off x="683865" y="4419601"/>
            <a:ext cx="6408596" cy="1871663"/>
            <a:chOff x="431" y="2614"/>
            <a:chExt cx="4037" cy="1179"/>
          </a:xfrm>
        </p:grpSpPr>
        <p:sp>
          <p:nvSpPr>
            <p:cNvPr id="284693" name="Rectangle 21"/>
            <p:cNvSpPr>
              <a:spLocks noChangeArrowheads="1"/>
            </p:cNvSpPr>
            <p:nvPr/>
          </p:nvSpPr>
          <p:spPr bwMode="auto">
            <a:xfrm>
              <a:off x="975" y="2614"/>
              <a:ext cx="3493" cy="1179"/>
            </a:xfrm>
            <a:prstGeom prst="rect">
              <a:avLst/>
            </a:prstGeom>
            <a:noFill/>
            <a:ln w="25400">
              <a:solidFill>
                <a:schemeClr val="accent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284694" name="Text Box 22"/>
            <p:cNvSpPr txBox="1">
              <a:spLocks noChangeArrowheads="1"/>
            </p:cNvSpPr>
            <p:nvPr/>
          </p:nvSpPr>
          <p:spPr bwMode="auto">
            <a:xfrm>
              <a:off x="1098" y="2626"/>
              <a:ext cx="238"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a:solidFill>
                    <a:schemeClr val="accent2"/>
                  </a:solidFill>
                  <a:latin typeface="Arial" charset="0"/>
                </a:rPr>
                <a:t> 3</a:t>
              </a:r>
            </a:p>
          </p:txBody>
        </p:sp>
        <p:sp>
          <p:nvSpPr>
            <p:cNvPr id="284695" name="Text Box 23"/>
            <p:cNvSpPr txBox="1">
              <a:spLocks noChangeArrowheads="1"/>
            </p:cNvSpPr>
            <p:nvPr/>
          </p:nvSpPr>
          <p:spPr bwMode="auto">
            <a:xfrm>
              <a:off x="431" y="2943"/>
              <a:ext cx="1748"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rgbClr val="7030A0"/>
                  </a:solidFill>
                  <a:latin typeface="Arial" charset="0"/>
                </a:rPr>
                <a:t>Réduction des volumes</a:t>
              </a:r>
            </a:p>
            <a:p>
              <a:pPr algn="l" eaLnBrk="1" hangingPunct="1"/>
              <a:r>
                <a:rPr lang="fr-FR" sz="1800" b="1" dirty="0" smtClean="0">
                  <a:solidFill>
                    <a:srgbClr val="7030A0"/>
                  </a:solidFill>
                  <a:latin typeface="Arial" charset="0"/>
                </a:rPr>
                <a:t>Tenue des colis</a:t>
              </a:r>
              <a:endParaRPr lang="fr-FR" sz="1800" b="1" dirty="0">
                <a:solidFill>
                  <a:srgbClr val="7030A0"/>
                </a:solidFill>
                <a:latin typeface="Arial" charset="0"/>
              </a:endParaRPr>
            </a:p>
          </p:txBody>
        </p:sp>
      </p:grpSp>
      <p:grpSp>
        <p:nvGrpSpPr>
          <p:cNvPr id="284696" name="Group 24"/>
          <p:cNvGrpSpPr>
            <a:grpSpLocks/>
          </p:cNvGrpSpPr>
          <p:nvPr/>
        </p:nvGrpSpPr>
        <p:grpSpPr bwMode="auto">
          <a:xfrm>
            <a:off x="7236070" y="4367213"/>
            <a:ext cx="1907931" cy="1924050"/>
            <a:chOff x="4558" y="2581"/>
            <a:chExt cx="1202" cy="1212"/>
          </a:xfrm>
        </p:grpSpPr>
        <p:sp>
          <p:nvSpPr>
            <p:cNvPr id="284697" name="Rectangle 25"/>
            <p:cNvSpPr>
              <a:spLocks noChangeArrowheads="1"/>
            </p:cNvSpPr>
            <p:nvPr/>
          </p:nvSpPr>
          <p:spPr bwMode="auto">
            <a:xfrm>
              <a:off x="4558" y="2614"/>
              <a:ext cx="1202" cy="1179"/>
            </a:xfrm>
            <a:prstGeom prst="rect">
              <a:avLst/>
            </a:prstGeom>
            <a:noFill/>
            <a:ln w="25400">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284698" name="Text Box 26"/>
            <p:cNvSpPr txBox="1">
              <a:spLocks noChangeArrowheads="1"/>
            </p:cNvSpPr>
            <p:nvPr/>
          </p:nvSpPr>
          <p:spPr bwMode="auto">
            <a:xfrm>
              <a:off x="4636" y="2581"/>
              <a:ext cx="238"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a:solidFill>
                    <a:schemeClr val="hlink"/>
                  </a:solidFill>
                  <a:latin typeface="Arial" charset="0"/>
                </a:rPr>
                <a:t> 2</a:t>
              </a:r>
            </a:p>
          </p:txBody>
        </p:sp>
      </p:grpSp>
      <p:pic>
        <p:nvPicPr>
          <p:cNvPr id="284699" name="Picture 27" descr="phenix"/>
          <p:cNvPicPr>
            <a:picLocks noGrp="1" noChangeAspect="1" noChangeArrowheads="1"/>
          </p:cNvPicPr>
          <p:nvPr>
            <p:ph sz="quarter" idx="1"/>
          </p:nvPr>
        </p:nvPicPr>
        <p:blipFill>
          <a:blip r:embed="rId10" cstate="print">
            <a:extLst>
              <a:ext uri="{28A0092B-C50C-407E-A947-70E740481C1C}">
                <a14:useLocalDpi xmlns:a14="http://schemas.microsoft.com/office/drawing/2010/main" xmlns="" val="0"/>
              </a:ext>
            </a:extLst>
          </a:blip>
          <a:srcRect/>
          <a:stretch>
            <a:fillRect/>
          </a:stretch>
        </p:blipFill>
        <p:spPr>
          <a:xfrm>
            <a:off x="5416062" y="1057275"/>
            <a:ext cx="1458058" cy="1093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4700" name="Text Box 28"/>
          <p:cNvSpPr txBox="1">
            <a:spLocks noChangeArrowheads="1"/>
          </p:cNvSpPr>
          <p:nvPr/>
        </p:nvSpPr>
        <p:spPr bwMode="auto">
          <a:xfrm>
            <a:off x="5345723" y="2209800"/>
            <a:ext cx="1598386"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600" b="1">
                <a:solidFill>
                  <a:srgbClr val="FF0000"/>
                </a:solidFill>
                <a:latin typeface="Arial" charset="0"/>
              </a:rPr>
              <a:t>Transmutation</a:t>
            </a:r>
          </a:p>
        </p:txBody>
      </p:sp>
      <p:pic>
        <p:nvPicPr>
          <p:cNvPr id="284701" name="Picture 29" descr="Atalante"/>
          <p:cNvPicPr>
            <a:picLocks noGrp="1" noChangeAspect="1" noChangeArrowheads="1"/>
          </p:cNvPicPr>
          <p:nvPr>
            <p:ph sz="quarter" idx="3"/>
          </p:nvPr>
        </p:nvPicPr>
        <p:blipFill>
          <a:blip r:embed="rId11" cstate="print">
            <a:extLst>
              <a:ext uri="{28A0092B-C50C-407E-A947-70E740481C1C}">
                <a14:useLocalDpi xmlns:a14="http://schemas.microsoft.com/office/drawing/2010/main" xmlns="" val="0"/>
              </a:ext>
            </a:extLst>
          </a:blip>
          <a:srcRect/>
          <a:stretch>
            <a:fillRect/>
          </a:stretch>
        </p:blipFill>
        <p:spPr>
          <a:xfrm>
            <a:off x="3446585" y="1066800"/>
            <a:ext cx="1777512" cy="11572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4702" name="Text Box 30"/>
          <p:cNvSpPr txBox="1">
            <a:spLocks noChangeArrowheads="1"/>
          </p:cNvSpPr>
          <p:nvPr/>
        </p:nvSpPr>
        <p:spPr bwMode="auto">
          <a:xfrm>
            <a:off x="3707904" y="2204864"/>
            <a:ext cx="134978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eaLnBrk="1" hangingPunct="1"/>
            <a:r>
              <a:rPr lang="fr-FR" sz="1600" b="1" dirty="0" smtClean="0">
                <a:solidFill>
                  <a:srgbClr val="FF0000"/>
                </a:solidFill>
                <a:latin typeface="Arial" charset="0"/>
              </a:rPr>
              <a:t>Séparation poussée</a:t>
            </a:r>
            <a:endParaRPr lang="fr-FR" sz="1600" b="1" dirty="0">
              <a:solidFill>
                <a:srgbClr val="FF0000"/>
              </a:solidFill>
              <a:latin typeface="Arial" charset="0"/>
            </a:endParaRPr>
          </a:p>
        </p:txBody>
      </p:sp>
      <p:sp>
        <p:nvSpPr>
          <p:cNvPr id="284703" name="Rectangle 31"/>
          <p:cNvSpPr>
            <a:spLocks noGrp="1" noChangeArrowheads="1"/>
          </p:cNvSpPr>
          <p:nvPr>
            <p:ph type="title" sz="quarter"/>
          </p:nvPr>
        </p:nvSpPr>
        <p:spPr>
          <a:xfrm>
            <a:off x="1043608" y="0"/>
            <a:ext cx="7832394" cy="908720"/>
          </a:xfrm>
        </p:spPr>
        <p:txBody>
          <a:bodyPr/>
          <a:lstStyle/>
          <a:p>
            <a:pPr algn="ctr"/>
            <a:r>
              <a:rPr lang="fr-FR" sz="2400" b="1" dirty="0" smtClean="0">
                <a:latin typeface="Arial Black" pitchFamily="34" charset="0"/>
              </a:rPr>
              <a:t>Déchets Nucléaires </a:t>
            </a:r>
            <a:r>
              <a:rPr lang="fr-FR" sz="2400" b="1" dirty="0">
                <a:latin typeface="Arial Black" pitchFamily="34" charset="0"/>
              </a:rPr>
              <a:t>: </a:t>
            </a:r>
            <a:r>
              <a:rPr lang="fr-FR" sz="2400" b="1" dirty="0" smtClean="0">
                <a:latin typeface="Arial Black" pitchFamily="34" charset="0"/>
              </a:rPr>
              <a:t/>
            </a:r>
            <a:br>
              <a:rPr lang="fr-FR" sz="2400" b="1" dirty="0" smtClean="0">
                <a:latin typeface="Arial Black" pitchFamily="34" charset="0"/>
              </a:rPr>
            </a:br>
            <a:r>
              <a:rPr lang="fr-FR" sz="2400" b="1" dirty="0" smtClean="0">
                <a:latin typeface="Arial Black" pitchFamily="34" charset="0"/>
              </a:rPr>
              <a:t>Quelles options pour le futur ?</a:t>
            </a:r>
            <a:endParaRPr lang="fr-FR" sz="2400" b="1" dirty="0">
              <a:latin typeface="Arial Black" pitchFamily="34" charset="0"/>
            </a:endParaRPr>
          </a:p>
        </p:txBody>
      </p:sp>
      <p:sp>
        <p:nvSpPr>
          <p:cNvPr id="33" name="Text Box 30"/>
          <p:cNvSpPr txBox="1">
            <a:spLocks noChangeArrowheads="1"/>
          </p:cNvSpPr>
          <p:nvPr/>
        </p:nvSpPr>
        <p:spPr bwMode="auto">
          <a:xfrm>
            <a:off x="0" y="1484784"/>
            <a:ext cx="1475656"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fr-FR" sz="1600" b="1" dirty="0" smtClean="0">
                <a:latin typeface="Arial" charset="0"/>
              </a:rPr>
              <a:t>Combustible usé</a:t>
            </a:r>
            <a:endParaRPr lang="fr-FR" sz="1600" b="1" dirty="0">
              <a:latin typeface="Arial" charset="0"/>
            </a:endParaRPr>
          </a:p>
        </p:txBody>
      </p:sp>
    </p:spTree>
    <p:extLst>
      <p:ext uri="{BB962C8B-B14F-4D97-AF65-F5344CB8AC3E}">
        <p14:creationId xmlns:p14="http://schemas.microsoft.com/office/powerpoint/2010/main" xmlns="" val="17788218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83768" y="0"/>
            <a:ext cx="5688632" cy="980728"/>
          </a:xfrm>
        </p:spPr>
        <p:txBody>
          <a:bodyPr/>
          <a:lstStyle/>
          <a:p>
            <a:pPr algn="ctr"/>
            <a:r>
              <a:rPr lang="fr-FR" sz="2400" cap="none" dirty="0" smtClean="0"/>
              <a:t/>
            </a:r>
            <a:br>
              <a:rPr lang="fr-FR" sz="2400" cap="none" dirty="0" smtClean="0"/>
            </a:br>
            <a:r>
              <a:rPr lang="fr-FR" sz="2400" cap="none" dirty="0" smtClean="0"/>
              <a:t/>
            </a:r>
            <a:br>
              <a:rPr lang="fr-FR" sz="2400" cap="none" dirty="0" smtClean="0"/>
            </a:br>
            <a:r>
              <a:rPr lang="fr-FR" sz="2400" cap="none" dirty="0" smtClean="0"/>
              <a:t> R&amp;D SUR LA SÉPARATION DES ACTINIDES MINEURS</a:t>
            </a:r>
            <a:br>
              <a:rPr lang="fr-FR" sz="2400" cap="none" dirty="0" smtClean="0"/>
            </a:br>
            <a:r>
              <a:rPr lang="fr-FR" sz="2400" cap="none" dirty="0" smtClean="0"/>
              <a:t> </a:t>
            </a:r>
            <a:br>
              <a:rPr lang="fr-FR" sz="2400" cap="none" dirty="0" smtClean="0"/>
            </a:br>
            <a:endParaRPr lang="fr-FR" sz="2400" cap="none"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34</a:t>
            </a:fld>
            <a:endParaRPr lang="fr-FR" dirty="0">
              <a:solidFill>
                <a:schemeClr val="tx1">
                  <a:lumMod val="95000"/>
                  <a:lumOff val="5000"/>
                </a:schemeClr>
              </a:solidFill>
            </a:endParaRPr>
          </a:p>
        </p:txBody>
      </p:sp>
      <p:sp>
        <p:nvSpPr>
          <p:cNvPr id="82" name="ZoneTexte 81"/>
          <p:cNvSpPr txBox="1"/>
          <p:nvPr/>
        </p:nvSpPr>
        <p:spPr>
          <a:xfrm>
            <a:off x="2483768" y="5229200"/>
            <a:ext cx="3293985" cy="1169551"/>
          </a:xfrm>
          <a:prstGeom prst="rect">
            <a:avLst/>
          </a:prstGeom>
          <a:noFill/>
          <a:ln>
            <a:noFill/>
          </a:ln>
        </p:spPr>
        <p:txBody>
          <a:bodyPr wrap="square" rtlCol="0">
            <a:spAutoFit/>
          </a:bodyPr>
          <a:lstStyle/>
          <a:p>
            <a:pPr algn="ctr"/>
            <a:r>
              <a:rPr lang="fr-FR" sz="1400" dirty="0" smtClean="0">
                <a:solidFill>
                  <a:schemeClr val="tx1">
                    <a:lumMod val="95000"/>
                    <a:lumOff val="5000"/>
                  </a:schemeClr>
                </a:solidFill>
              </a:rPr>
              <a:t>Un pas important a été démontré dans l’installation ATALANTE à Marcoule: la séparation sélective de l’américium avec une grande efficacité (99.85%) avec la mise au point du procédé </a:t>
            </a:r>
            <a:r>
              <a:rPr lang="fr-FR" sz="1400" dirty="0" err="1" smtClean="0">
                <a:solidFill>
                  <a:schemeClr val="tx1">
                    <a:lumMod val="95000"/>
                    <a:lumOff val="5000"/>
                  </a:schemeClr>
                </a:solidFill>
              </a:rPr>
              <a:t>EXAm</a:t>
            </a:r>
            <a:r>
              <a:rPr lang="fr-FR" sz="1400" dirty="0" smtClean="0">
                <a:solidFill>
                  <a:schemeClr val="tx1">
                    <a:lumMod val="95000"/>
                    <a:lumOff val="5000"/>
                  </a:schemeClr>
                </a:solidFill>
              </a:rPr>
              <a:t>. </a:t>
            </a:r>
          </a:p>
        </p:txBody>
      </p:sp>
      <p:pic>
        <p:nvPicPr>
          <p:cNvPr id="13"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51286"/>
          <a:stretch/>
        </p:blipFill>
        <p:spPr bwMode="auto">
          <a:xfrm>
            <a:off x="65" y="2717940"/>
            <a:ext cx="5559743" cy="186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Espace réservé du contenu 2"/>
          <p:cNvSpPr>
            <a:spLocks noGrp="1"/>
          </p:cNvSpPr>
          <p:nvPr>
            <p:ph idx="1"/>
          </p:nvPr>
        </p:nvSpPr>
        <p:spPr>
          <a:xfrm>
            <a:off x="415201" y="1340768"/>
            <a:ext cx="8460496" cy="1296144"/>
          </a:xfrm>
          <a:noFill/>
        </p:spPr>
        <p:txBody>
          <a:bodyPr/>
          <a:lstStyle/>
          <a:p>
            <a:pPr marL="486900" indent="-342900">
              <a:buFont typeface="Wingdings" pitchFamily="2" charset="2"/>
              <a:buChar char="Ø"/>
            </a:pPr>
            <a:r>
              <a:rPr lang="fr-FR" b="1" dirty="0" smtClean="0">
                <a:solidFill>
                  <a:srgbClr val="FF0000"/>
                </a:solidFill>
              </a:rPr>
              <a:t>Réduction de la durée de vie des déchets en stockage géologique</a:t>
            </a:r>
          </a:p>
          <a:p>
            <a:pPr marL="486900" indent="-342900">
              <a:buFont typeface="Wingdings" pitchFamily="2" charset="2"/>
              <a:buChar char="Ø"/>
            </a:pPr>
            <a:r>
              <a:rPr lang="fr-FR" b="1" dirty="0" smtClean="0">
                <a:solidFill>
                  <a:srgbClr val="FF0000"/>
                </a:solidFill>
              </a:rPr>
              <a:t>Réduction de la </a:t>
            </a:r>
            <a:r>
              <a:rPr lang="fr-FR" b="1" dirty="0" err="1" smtClean="0">
                <a:solidFill>
                  <a:srgbClr val="FF0000"/>
                </a:solidFill>
              </a:rPr>
              <a:t>radiotoxicité</a:t>
            </a:r>
            <a:r>
              <a:rPr lang="fr-FR" b="1" dirty="0" smtClean="0">
                <a:solidFill>
                  <a:srgbClr val="FF0000"/>
                </a:solidFill>
              </a:rPr>
              <a:t> des déchets ultimes</a:t>
            </a:r>
          </a:p>
          <a:p>
            <a:pPr marL="486900" indent="-342900">
              <a:buFont typeface="Wingdings" pitchFamily="2" charset="2"/>
              <a:buChar char="Ø"/>
            </a:pPr>
            <a:r>
              <a:rPr lang="fr-FR" b="1" dirty="0" smtClean="0">
                <a:solidFill>
                  <a:srgbClr val="FF0000"/>
                </a:solidFill>
              </a:rPr>
              <a:t>Réduction de l’emprise du stockage</a:t>
            </a:r>
            <a:endParaRPr lang="fr-FR" b="1" u="sng" dirty="0">
              <a:solidFill>
                <a:srgbClr val="FF0000"/>
              </a:solidFill>
            </a:endParaRPr>
          </a:p>
        </p:txBody>
      </p:sp>
      <p:sp>
        <p:nvSpPr>
          <p:cNvPr id="15" name="Espace réservé du contenu 2"/>
          <p:cNvSpPr txBox="1">
            <a:spLocks/>
          </p:cNvSpPr>
          <p:nvPr/>
        </p:nvSpPr>
        <p:spPr>
          <a:xfrm>
            <a:off x="218669" y="980728"/>
            <a:ext cx="8657028" cy="403911"/>
          </a:xfrm>
          <a:prstGeom prst="rect">
            <a:avLst/>
          </a:prstGeom>
          <a:solidFill>
            <a:schemeClr val="bg1"/>
          </a:solid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3"/>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4"/>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u="sng" dirty="0" smtClean="0">
                <a:solidFill>
                  <a:srgbClr val="7030A0"/>
                </a:solidFill>
              </a:rPr>
              <a:t>Pourquoi faire de la transmutation ? </a:t>
            </a:r>
            <a:endParaRPr lang="fr-FR" dirty="0" smtClean="0">
              <a:solidFill>
                <a:srgbClr val="7030A0"/>
              </a:solidFill>
            </a:endParaRPr>
          </a:p>
        </p:txBody>
      </p:sp>
      <p:pic>
        <p:nvPicPr>
          <p:cNvPr id="9" name="Picture 33" descr="ATALANTE-vue-aérienne"/>
          <p:cNvPicPr>
            <a:picLocks noChangeAspect="1" noChangeArrowheads="1"/>
          </p:cNvPicPr>
          <p:nvPr/>
        </p:nvPicPr>
        <p:blipFill>
          <a:blip r:embed="rId5" cstate="print"/>
          <a:srcRect/>
          <a:stretch>
            <a:fillRect/>
          </a:stretch>
        </p:blipFill>
        <p:spPr bwMode="auto">
          <a:xfrm>
            <a:off x="0" y="5013176"/>
            <a:ext cx="2533650" cy="1552575"/>
          </a:xfrm>
          <a:prstGeom prst="rect">
            <a:avLst/>
          </a:prstGeom>
          <a:noFill/>
          <a:ln w="9525">
            <a:noFill/>
            <a:miter lim="800000"/>
            <a:headEnd/>
            <a:tailEnd/>
          </a:ln>
        </p:spPr>
      </p:pic>
      <p:grpSp>
        <p:nvGrpSpPr>
          <p:cNvPr id="4" name="Groupe 3"/>
          <p:cNvGrpSpPr/>
          <p:nvPr/>
        </p:nvGrpSpPr>
        <p:grpSpPr>
          <a:xfrm>
            <a:off x="5610084" y="2420888"/>
            <a:ext cx="3533916" cy="3645024"/>
            <a:chOff x="5508104" y="2736304"/>
            <a:chExt cx="3533916" cy="3645024"/>
          </a:xfrm>
        </p:grpSpPr>
        <p:pic>
          <p:nvPicPr>
            <p:cNvPr id="10" name="Image 9"/>
            <p:cNvPicPr/>
            <p:nvPr/>
          </p:nvPicPr>
          <p:blipFill>
            <a:blip r:embed="rId6" cstate="print"/>
            <a:srcRect/>
            <a:stretch>
              <a:fillRect/>
            </a:stretch>
          </p:blipFill>
          <p:spPr bwMode="auto">
            <a:xfrm>
              <a:off x="5940152" y="3096663"/>
              <a:ext cx="1273918" cy="3140649"/>
            </a:xfrm>
            <a:prstGeom prst="rect">
              <a:avLst/>
            </a:prstGeom>
            <a:noFill/>
            <a:ln w="9525">
              <a:solidFill>
                <a:schemeClr val="tx1">
                  <a:lumMod val="85000"/>
                  <a:lumOff val="15000"/>
                </a:schemeClr>
              </a:solidFill>
              <a:miter lim="800000"/>
              <a:headEnd/>
              <a:tailEnd/>
            </a:ln>
          </p:spPr>
        </p:pic>
        <p:pic>
          <p:nvPicPr>
            <p:cNvPr id="11" name="Image 10"/>
            <p:cNvPicPr/>
            <p:nvPr/>
          </p:nvPicPr>
          <p:blipFill>
            <a:blip r:embed="rId7" cstate="print"/>
            <a:srcRect/>
            <a:stretch>
              <a:fillRect/>
            </a:stretch>
          </p:blipFill>
          <p:spPr bwMode="auto">
            <a:xfrm>
              <a:off x="7668344" y="4364930"/>
              <a:ext cx="647552" cy="1872382"/>
            </a:xfrm>
            <a:prstGeom prst="rect">
              <a:avLst/>
            </a:prstGeom>
            <a:noFill/>
            <a:ln w="9525">
              <a:solidFill>
                <a:schemeClr val="tx1">
                  <a:lumMod val="85000"/>
                  <a:lumOff val="15000"/>
                </a:schemeClr>
              </a:solidFill>
              <a:miter lim="800000"/>
              <a:headEnd/>
              <a:tailEnd/>
            </a:ln>
          </p:spPr>
        </p:pic>
        <p:sp>
          <p:nvSpPr>
            <p:cNvPr id="12" name="ZoneTexte 13"/>
            <p:cNvSpPr txBox="1">
              <a:spLocks noChangeArrowheads="1"/>
            </p:cNvSpPr>
            <p:nvPr/>
          </p:nvSpPr>
          <p:spPr bwMode="auto">
            <a:xfrm>
              <a:off x="5663900" y="2868439"/>
              <a:ext cx="1826421" cy="215444"/>
            </a:xfrm>
            <a:prstGeom prst="rect">
              <a:avLst/>
            </a:prstGeom>
            <a:noFill/>
            <a:ln w="9525">
              <a:noFill/>
              <a:miter lim="800000"/>
              <a:headEnd/>
              <a:tailEnd/>
            </a:ln>
          </p:spPr>
          <p:txBody>
            <a:bodyPr wrap="square">
              <a:spAutoFit/>
            </a:bodyPr>
            <a:lstStyle/>
            <a:p>
              <a:r>
                <a:rPr lang="fr-FR" sz="800" b="1" dirty="0" smtClean="0"/>
                <a:t>15 km</a:t>
              </a:r>
              <a:r>
                <a:rPr lang="fr-FR" sz="800" b="1" baseline="30000" dirty="0" smtClean="0"/>
                <a:t>2</a:t>
              </a:r>
              <a:r>
                <a:rPr lang="fr-FR" sz="800" b="1" dirty="0" smtClean="0"/>
                <a:t> total,  7 </a:t>
              </a:r>
              <a:r>
                <a:rPr lang="fr-FR" sz="800" b="1" dirty="0"/>
                <a:t>km</a:t>
              </a:r>
              <a:r>
                <a:rPr lang="fr-FR" sz="800" b="1" baseline="30000" dirty="0"/>
                <a:t>3</a:t>
              </a:r>
              <a:r>
                <a:rPr lang="fr-FR" sz="800" b="1" dirty="0"/>
                <a:t> </a:t>
              </a:r>
              <a:r>
                <a:rPr lang="fr-FR" sz="800" b="1" dirty="0" err="1" smtClean="0"/>
                <a:t>excavated</a:t>
              </a:r>
              <a:endParaRPr lang="fr-FR" sz="800" b="1" dirty="0"/>
            </a:p>
          </p:txBody>
        </p:sp>
        <p:sp>
          <p:nvSpPr>
            <p:cNvPr id="17" name="ZoneTexte 7"/>
            <p:cNvSpPr txBox="1">
              <a:spLocks noChangeArrowheads="1"/>
            </p:cNvSpPr>
            <p:nvPr/>
          </p:nvSpPr>
          <p:spPr bwMode="auto">
            <a:xfrm>
              <a:off x="7206324" y="3096344"/>
              <a:ext cx="1635384" cy="307777"/>
            </a:xfrm>
            <a:prstGeom prst="rect">
              <a:avLst/>
            </a:prstGeom>
            <a:noFill/>
            <a:ln w="9525">
              <a:noFill/>
              <a:miter lim="800000"/>
              <a:headEnd/>
              <a:tailEnd/>
            </a:ln>
          </p:spPr>
          <p:txBody>
            <a:bodyPr wrap="none">
              <a:spAutoFit/>
            </a:bodyPr>
            <a:lstStyle/>
            <a:p>
              <a:r>
                <a:rPr lang="fr-FR" sz="1400" b="1" i="1" u="sng" dirty="0" smtClean="0"/>
                <a:t>Sans </a:t>
              </a:r>
              <a:r>
                <a:rPr lang="fr-FR" sz="1400" b="1" i="1" dirty="0" smtClean="0"/>
                <a:t>transmutation</a:t>
              </a:r>
              <a:endParaRPr lang="fr-FR" sz="1400" b="1" i="1" dirty="0"/>
            </a:p>
          </p:txBody>
        </p:sp>
        <p:sp>
          <p:nvSpPr>
            <p:cNvPr id="18" name="ZoneTexte 8"/>
            <p:cNvSpPr txBox="1">
              <a:spLocks noChangeArrowheads="1"/>
            </p:cNvSpPr>
            <p:nvPr/>
          </p:nvSpPr>
          <p:spPr bwMode="auto">
            <a:xfrm>
              <a:off x="7418370" y="5184576"/>
              <a:ext cx="1623650" cy="307777"/>
            </a:xfrm>
            <a:prstGeom prst="rect">
              <a:avLst/>
            </a:prstGeom>
            <a:solidFill>
              <a:schemeClr val="bg1"/>
            </a:solidFill>
            <a:ln w="9525">
              <a:noFill/>
              <a:miter lim="800000"/>
              <a:headEnd/>
              <a:tailEnd/>
            </a:ln>
          </p:spPr>
          <p:txBody>
            <a:bodyPr wrap="none">
              <a:spAutoFit/>
            </a:bodyPr>
            <a:lstStyle/>
            <a:p>
              <a:r>
                <a:rPr lang="fr-FR" sz="1400" b="1" i="1" u="sng" dirty="0" smtClean="0"/>
                <a:t>Avec </a:t>
              </a:r>
              <a:r>
                <a:rPr lang="fr-FR" sz="1400" b="1" i="1" dirty="0" smtClean="0"/>
                <a:t>transmutation</a:t>
              </a:r>
              <a:endParaRPr lang="fr-FR" sz="1400" b="1" i="1" dirty="0"/>
            </a:p>
          </p:txBody>
        </p:sp>
        <p:sp>
          <p:nvSpPr>
            <p:cNvPr id="20" name="Rectangle à coins arrondis 19"/>
            <p:cNvSpPr/>
            <p:nvPr/>
          </p:nvSpPr>
          <p:spPr>
            <a:xfrm>
              <a:off x="5508104" y="2736304"/>
              <a:ext cx="3367593" cy="3645024"/>
            </a:xfrm>
            <a:prstGeom prst="roundRect">
              <a:avLst/>
            </a:prstGeom>
            <a:noFill/>
            <a:ln w="127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13"/>
            <p:cNvSpPr txBox="1">
              <a:spLocks noChangeArrowheads="1"/>
            </p:cNvSpPr>
            <p:nvPr/>
          </p:nvSpPr>
          <p:spPr bwMode="auto">
            <a:xfrm>
              <a:off x="7307966" y="4136542"/>
              <a:ext cx="1734054" cy="215444"/>
            </a:xfrm>
            <a:prstGeom prst="rect">
              <a:avLst/>
            </a:prstGeom>
            <a:noFill/>
            <a:ln w="9525">
              <a:noFill/>
              <a:miter lim="800000"/>
              <a:headEnd/>
              <a:tailEnd/>
            </a:ln>
          </p:spPr>
          <p:txBody>
            <a:bodyPr wrap="square">
              <a:spAutoFit/>
            </a:bodyPr>
            <a:lstStyle/>
            <a:p>
              <a:r>
                <a:rPr lang="en-US" sz="800" b="1" dirty="0" smtClean="0"/>
                <a:t>4.3 km</a:t>
              </a:r>
              <a:r>
                <a:rPr lang="en-US" sz="800" b="1" baseline="30000" dirty="0" smtClean="0"/>
                <a:t>2</a:t>
              </a:r>
              <a:r>
                <a:rPr lang="en-US" sz="800" b="1" dirty="0" smtClean="0"/>
                <a:t> total,  3 km</a:t>
              </a:r>
              <a:r>
                <a:rPr lang="en-US" sz="800" b="1" baseline="30000" dirty="0" smtClean="0"/>
                <a:t>3</a:t>
              </a:r>
              <a:r>
                <a:rPr lang="en-US" sz="800" b="1" dirty="0" smtClean="0"/>
                <a:t> excavated</a:t>
              </a:r>
              <a:endParaRPr lang="en-US" sz="800" b="1" dirty="0"/>
            </a:p>
          </p:txBody>
        </p:sp>
      </p:grpSp>
    </p:spTree>
    <p:extLst>
      <p:ext uri="{BB962C8B-B14F-4D97-AF65-F5344CB8AC3E}">
        <p14:creationId xmlns:p14="http://schemas.microsoft.com/office/powerpoint/2010/main" xmlns="" val="21992100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35697" y="219220"/>
            <a:ext cx="7128792" cy="617492"/>
          </a:xfrm>
        </p:spPr>
        <p:txBody>
          <a:bodyPr/>
          <a:lstStyle/>
          <a:p>
            <a:r>
              <a:rPr lang="fr-FR" sz="2400" cap="none" dirty="0" smtClean="0"/>
              <a:t/>
            </a:r>
            <a:br>
              <a:rPr lang="fr-FR" sz="2400" cap="none" dirty="0" smtClean="0"/>
            </a:br>
            <a:r>
              <a:rPr lang="fr-FR" sz="2400" cap="none" dirty="0" smtClean="0"/>
              <a:t/>
            </a:r>
            <a:br>
              <a:rPr lang="fr-FR" sz="2400" cap="none" dirty="0" smtClean="0"/>
            </a:br>
            <a:r>
              <a:rPr lang="fr-FR" sz="2400" cap="none" dirty="0" smtClean="0"/>
              <a:t>LA FERMETURE DU CYCLE DU COMBUSTIBLE</a:t>
            </a:r>
            <a:br>
              <a:rPr lang="fr-FR" sz="2400" cap="none" dirty="0" smtClean="0"/>
            </a:br>
            <a:r>
              <a:rPr lang="fr-FR" sz="2400" cap="none" dirty="0" smtClean="0"/>
              <a:t> </a:t>
            </a:r>
            <a:br>
              <a:rPr lang="fr-FR" sz="2400" cap="none" dirty="0" smtClean="0"/>
            </a:br>
            <a:endParaRPr lang="fr-FR" sz="2400" cap="none"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35</a:t>
            </a:fld>
            <a:endParaRPr lang="fr-FR" dirty="0">
              <a:solidFill>
                <a:schemeClr val="tx1">
                  <a:lumMod val="95000"/>
                  <a:lumOff val="5000"/>
                </a:schemeClr>
              </a:solidFill>
            </a:endParaRPr>
          </a:p>
        </p:txBody>
      </p:sp>
      <p:sp>
        <p:nvSpPr>
          <p:cNvPr id="148" name="Espace réservé du contenu 2"/>
          <p:cNvSpPr txBox="1">
            <a:spLocks/>
          </p:cNvSpPr>
          <p:nvPr/>
        </p:nvSpPr>
        <p:spPr>
          <a:xfrm>
            <a:off x="835223" y="5431155"/>
            <a:ext cx="7776864" cy="403911"/>
          </a:xfrm>
          <a:prstGeom prst="rect">
            <a:avLst/>
          </a:prstGeom>
          <a:solidFill>
            <a:schemeClr val="bg1"/>
          </a:solid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2"/>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3"/>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u="sng" dirty="0" smtClean="0">
                <a:solidFill>
                  <a:srgbClr val="7030A0"/>
                </a:solidFill>
              </a:rPr>
              <a:t>Flux de matières pour un parc de 60 </a:t>
            </a:r>
            <a:r>
              <a:rPr lang="fr-FR" sz="2000" b="1" u="sng" dirty="0" err="1" smtClean="0">
                <a:solidFill>
                  <a:srgbClr val="7030A0"/>
                </a:solidFill>
              </a:rPr>
              <a:t>GWe</a:t>
            </a:r>
            <a:r>
              <a:rPr lang="fr-FR" sz="2000" b="1" u="sng" dirty="0" smtClean="0">
                <a:solidFill>
                  <a:srgbClr val="7030A0"/>
                </a:solidFill>
              </a:rPr>
              <a:t> de réacteurs rapides </a:t>
            </a:r>
            <a:endParaRPr lang="fr-FR" dirty="0" smtClean="0">
              <a:solidFill>
                <a:srgbClr val="7030A0"/>
              </a:solidFill>
            </a:endParaRPr>
          </a:p>
        </p:txBody>
      </p:sp>
      <p:grpSp>
        <p:nvGrpSpPr>
          <p:cNvPr id="3075" name="Group 3"/>
          <p:cNvGrpSpPr>
            <a:grpSpLocks noChangeAspect="1"/>
          </p:cNvGrpSpPr>
          <p:nvPr/>
        </p:nvGrpSpPr>
        <p:grpSpPr bwMode="auto">
          <a:xfrm>
            <a:off x="250826" y="1268413"/>
            <a:ext cx="8340725" cy="3829049"/>
            <a:chOff x="158" y="799"/>
            <a:chExt cx="5254" cy="2412"/>
          </a:xfrm>
        </p:grpSpPr>
        <p:sp>
          <p:nvSpPr>
            <p:cNvPr id="3074" name="AutoShape 2"/>
            <p:cNvSpPr>
              <a:spLocks noChangeAspect="1" noChangeArrowheads="1" noTextEdit="1"/>
            </p:cNvSpPr>
            <p:nvPr/>
          </p:nvSpPr>
          <p:spPr bwMode="auto">
            <a:xfrm>
              <a:off x="158" y="799"/>
              <a:ext cx="5176" cy="22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76" name="Rectangle 4"/>
            <p:cNvSpPr>
              <a:spLocks noChangeArrowheads="1"/>
            </p:cNvSpPr>
            <p:nvPr/>
          </p:nvSpPr>
          <p:spPr bwMode="auto">
            <a:xfrm>
              <a:off x="1044" y="1612"/>
              <a:ext cx="1176" cy="389"/>
            </a:xfrm>
            <a:prstGeom prst="rect">
              <a:avLst/>
            </a:prstGeom>
            <a:solidFill>
              <a:srgbClr val="EAEAEA"/>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77" name="Freeform 5"/>
            <p:cNvSpPr>
              <a:spLocks noEditPoints="1"/>
            </p:cNvSpPr>
            <p:nvPr/>
          </p:nvSpPr>
          <p:spPr bwMode="auto">
            <a:xfrm>
              <a:off x="1028" y="1596"/>
              <a:ext cx="1208" cy="421"/>
            </a:xfrm>
            <a:custGeom>
              <a:avLst/>
              <a:gdLst/>
              <a:ahLst/>
              <a:cxnLst>
                <a:cxn ang="0">
                  <a:pos x="0" y="0"/>
                </a:cxn>
                <a:cxn ang="0">
                  <a:pos x="1208" y="0"/>
                </a:cxn>
                <a:cxn ang="0">
                  <a:pos x="1208" y="421"/>
                </a:cxn>
                <a:cxn ang="0">
                  <a:pos x="0" y="421"/>
                </a:cxn>
                <a:cxn ang="0">
                  <a:pos x="0" y="0"/>
                </a:cxn>
                <a:cxn ang="0">
                  <a:pos x="32" y="405"/>
                </a:cxn>
                <a:cxn ang="0">
                  <a:pos x="16" y="389"/>
                </a:cxn>
                <a:cxn ang="0">
                  <a:pos x="1192" y="389"/>
                </a:cxn>
                <a:cxn ang="0">
                  <a:pos x="1175" y="405"/>
                </a:cxn>
                <a:cxn ang="0">
                  <a:pos x="1175" y="16"/>
                </a:cxn>
                <a:cxn ang="0">
                  <a:pos x="1192" y="32"/>
                </a:cxn>
                <a:cxn ang="0">
                  <a:pos x="16" y="32"/>
                </a:cxn>
                <a:cxn ang="0">
                  <a:pos x="32" y="16"/>
                </a:cxn>
                <a:cxn ang="0">
                  <a:pos x="32" y="405"/>
                </a:cxn>
              </a:cxnLst>
              <a:rect l="0" t="0" r="r" b="b"/>
              <a:pathLst>
                <a:path w="1208" h="421">
                  <a:moveTo>
                    <a:pt x="0" y="0"/>
                  </a:moveTo>
                  <a:lnTo>
                    <a:pt x="1208" y="0"/>
                  </a:lnTo>
                  <a:lnTo>
                    <a:pt x="1208" y="421"/>
                  </a:lnTo>
                  <a:lnTo>
                    <a:pt x="0" y="421"/>
                  </a:lnTo>
                  <a:lnTo>
                    <a:pt x="0" y="0"/>
                  </a:lnTo>
                  <a:close/>
                  <a:moveTo>
                    <a:pt x="32" y="405"/>
                  </a:moveTo>
                  <a:lnTo>
                    <a:pt x="16" y="389"/>
                  </a:lnTo>
                  <a:lnTo>
                    <a:pt x="1192" y="389"/>
                  </a:lnTo>
                  <a:lnTo>
                    <a:pt x="1175" y="405"/>
                  </a:lnTo>
                  <a:lnTo>
                    <a:pt x="1175" y="16"/>
                  </a:lnTo>
                  <a:lnTo>
                    <a:pt x="1192" y="32"/>
                  </a:lnTo>
                  <a:lnTo>
                    <a:pt x="16" y="32"/>
                  </a:lnTo>
                  <a:lnTo>
                    <a:pt x="32" y="16"/>
                  </a:lnTo>
                  <a:lnTo>
                    <a:pt x="32" y="405"/>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79" name="Rectangle 7"/>
            <p:cNvSpPr>
              <a:spLocks noChangeArrowheads="1"/>
            </p:cNvSpPr>
            <p:nvPr/>
          </p:nvSpPr>
          <p:spPr bwMode="auto">
            <a:xfrm>
              <a:off x="1156" y="1706"/>
              <a:ext cx="954" cy="18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000000"/>
                  </a:solidFill>
                  <a:effectLst/>
                  <a:latin typeface="Arial" pitchFamily="34" charset="0"/>
                </a:rPr>
                <a:t>FABRICATION</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0" name="Rectangle 8"/>
            <p:cNvSpPr>
              <a:spLocks noChangeArrowheads="1"/>
            </p:cNvSpPr>
            <p:nvPr/>
          </p:nvSpPr>
          <p:spPr bwMode="auto">
            <a:xfrm>
              <a:off x="3729" y="1703"/>
              <a:ext cx="1251" cy="245"/>
            </a:xfrm>
            <a:prstGeom prst="rect">
              <a:avLst/>
            </a:prstGeom>
            <a:solidFill>
              <a:srgbClr val="FFFF00"/>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81" name="Freeform 9"/>
            <p:cNvSpPr>
              <a:spLocks noEditPoints="1"/>
            </p:cNvSpPr>
            <p:nvPr/>
          </p:nvSpPr>
          <p:spPr bwMode="auto">
            <a:xfrm>
              <a:off x="3713" y="1687"/>
              <a:ext cx="1283" cy="277"/>
            </a:xfrm>
            <a:custGeom>
              <a:avLst/>
              <a:gdLst/>
              <a:ahLst/>
              <a:cxnLst>
                <a:cxn ang="0">
                  <a:pos x="0" y="0"/>
                </a:cxn>
                <a:cxn ang="0">
                  <a:pos x="1283" y="0"/>
                </a:cxn>
                <a:cxn ang="0">
                  <a:pos x="1283" y="277"/>
                </a:cxn>
                <a:cxn ang="0">
                  <a:pos x="0" y="277"/>
                </a:cxn>
                <a:cxn ang="0">
                  <a:pos x="0" y="0"/>
                </a:cxn>
                <a:cxn ang="0">
                  <a:pos x="32" y="261"/>
                </a:cxn>
                <a:cxn ang="0">
                  <a:pos x="16" y="245"/>
                </a:cxn>
                <a:cxn ang="0">
                  <a:pos x="1267" y="245"/>
                </a:cxn>
                <a:cxn ang="0">
                  <a:pos x="1251" y="261"/>
                </a:cxn>
                <a:cxn ang="0">
                  <a:pos x="1251" y="16"/>
                </a:cxn>
                <a:cxn ang="0">
                  <a:pos x="1267" y="32"/>
                </a:cxn>
                <a:cxn ang="0">
                  <a:pos x="16" y="32"/>
                </a:cxn>
                <a:cxn ang="0">
                  <a:pos x="32" y="16"/>
                </a:cxn>
                <a:cxn ang="0">
                  <a:pos x="32" y="261"/>
                </a:cxn>
              </a:cxnLst>
              <a:rect l="0" t="0" r="r" b="b"/>
              <a:pathLst>
                <a:path w="1283" h="277">
                  <a:moveTo>
                    <a:pt x="0" y="0"/>
                  </a:moveTo>
                  <a:lnTo>
                    <a:pt x="1283" y="0"/>
                  </a:lnTo>
                  <a:lnTo>
                    <a:pt x="1283" y="277"/>
                  </a:lnTo>
                  <a:lnTo>
                    <a:pt x="0" y="277"/>
                  </a:lnTo>
                  <a:lnTo>
                    <a:pt x="0" y="0"/>
                  </a:lnTo>
                  <a:close/>
                  <a:moveTo>
                    <a:pt x="32" y="261"/>
                  </a:moveTo>
                  <a:lnTo>
                    <a:pt x="16" y="245"/>
                  </a:lnTo>
                  <a:lnTo>
                    <a:pt x="1267" y="245"/>
                  </a:lnTo>
                  <a:lnTo>
                    <a:pt x="1251" y="261"/>
                  </a:lnTo>
                  <a:lnTo>
                    <a:pt x="1251" y="16"/>
                  </a:lnTo>
                  <a:lnTo>
                    <a:pt x="1267" y="32"/>
                  </a:lnTo>
                  <a:lnTo>
                    <a:pt x="16" y="32"/>
                  </a:lnTo>
                  <a:lnTo>
                    <a:pt x="32" y="16"/>
                  </a:lnTo>
                  <a:lnTo>
                    <a:pt x="32" y="261"/>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82" name="Rectangle 10"/>
            <p:cNvSpPr>
              <a:spLocks noChangeArrowheads="1"/>
            </p:cNvSpPr>
            <p:nvPr/>
          </p:nvSpPr>
          <p:spPr bwMode="auto">
            <a:xfrm>
              <a:off x="3976" y="1735"/>
              <a:ext cx="809"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000000"/>
                  </a:solidFill>
                  <a:effectLst/>
                  <a:latin typeface="Arial" pitchFamily="34" charset="0"/>
                </a:rPr>
                <a:t>RECYCLAGE</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3" name="Rectangle 11"/>
            <p:cNvSpPr>
              <a:spLocks noChangeArrowheads="1"/>
            </p:cNvSpPr>
            <p:nvPr/>
          </p:nvSpPr>
          <p:spPr bwMode="auto">
            <a:xfrm>
              <a:off x="4785" y="2478"/>
              <a:ext cx="541"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8000"/>
                  </a:solidFill>
                  <a:effectLst/>
                  <a:latin typeface="Arial" pitchFamily="34" charset="0"/>
                </a:rPr>
                <a:t>DECHETS</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4" name="Rectangle 12"/>
            <p:cNvSpPr>
              <a:spLocks noChangeArrowheads="1"/>
            </p:cNvSpPr>
            <p:nvPr/>
          </p:nvSpPr>
          <p:spPr bwMode="auto">
            <a:xfrm>
              <a:off x="4938" y="2597"/>
              <a:ext cx="17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400" b="1" dirty="0" smtClean="0">
                  <a:solidFill>
                    <a:srgbClr val="008000"/>
                  </a:solidFill>
                  <a:latin typeface="Arial" pitchFamily="34" charset="0"/>
                </a:rPr>
                <a:t>PF</a:t>
              </a:r>
              <a:r>
                <a:rPr kumimoji="0" lang="fr-FR" sz="1400" b="1" i="0" u="none" strike="noStrike" cap="none" normalizeH="0" baseline="0" dirty="0" smtClean="0">
                  <a:ln>
                    <a:noFill/>
                  </a:ln>
                  <a:solidFill>
                    <a:srgbClr val="008000"/>
                  </a:solidFill>
                  <a:effectLst/>
                  <a:latin typeface="Arial" pitchFamily="34" charset="0"/>
                </a:rPr>
                <a:t> </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5" name="Rectangle 13"/>
            <p:cNvSpPr>
              <a:spLocks noChangeArrowheads="1"/>
            </p:cNvSpPr>
            <p:nvPr/>
          </p:nvSpPr>
          <p:spPr bwMode="auto">
            <a:xfrm>
              <a:off x="4884" y="2736"/>
              <a:ext cx="25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8000"/>
                  </a:solidFill>
                  <a:effectLst/>
                  <a:latin typeface="Arial" pitchFamily="34" charset="0"/>
                </a:rPr>
                <a:t>(AM)</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6" name="Rectangle 14"/>
            <p:cNvSpPr>
              <a:spLocks noChangeArrowheads="1"/>
            </p:cNvSpPr>
            <p:nvPr/>
          </p:nvSpPr>
          <p:spPr bwMode="auto">
            <a:xfrm>
              <a:off x="4922" y="2874"/>
              <a:ext cx="297" cy="14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8000"/>
                  </a:solidFill>
                  <a:effectLst/>
                  <a:latin typeface="Arial" pitchFamily="34" charset="0"/>
                </a:rPr>
                <a:t>(40t)</a:t>
              </a:r>
              <a:endParaRPr kumimoji="0" lang="fr-FR" sz="1800" b="0" i="0" u="none" strike="noStrike" cap="none" normalizeH="0" baseline="0" smtClean="0">
                <a:ln>
                  <a:noFill/>
                </a:ln>
                <a:solidFill>
                  <a:schemeClr val="tx1"/>
                </a:solidFill>
                <a:effectLst/>
                <a:latin typeface="Arial" pitchFamily="34" charset="0"/>
              </a:endParaRPr>
            </a:p>
          </p:txBody>
        </p:sp>
        <p:sp>
          <p:nvSpPr>
            <p:cNvPr id="3087" name="Rectangle 15"/>
            <p:cNvSpPr>
              <a:spLocks noChangeArrowheads="1"/>
            </p:cNvSpPr>
            <p:nvPr/>
          </p:nvSpPr>
          <p:spPr bwMode="auto">
            <a:xfrm>
              <a:off x="2301" y="2012"/>
              <a:ext cx="1299" cy="19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88" name="Rectangle 16"/>
            <p:cNvSpPr>
              <a:spLocks noChangeArrowheads="1"/>
            </p:cNvSpPr>
            <p:nvPr/>
          </p:nvSpPr>
          <p:spPr bwMode="auto">
            <a:xfrm>
              <a:off x="2448" y="2047"/>
              <a:ext cx="72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FF0000"/>
                  </a:solidFill>
                  <a:effectLst/>
                  <a:latin typeface="Arial" pitchFamily="34" charset="0"/>
                </a:rPr>
                <a:t>Plutonium </a:t>
              </a:r>
              <a:endParaRPr kumimoji="0" lang="fr-FR" sz="1800" b="0" i="0" u="none" strike="noStrike" cap="none" normalizeH="0" baseline="0" smtClean="0">
                <a:ln>
                  <a:noFill/>
                </a:ln>
                <a:solidFill>
                  <a:schemeClr val="tx1"/>
                </a:solidFill>
                <a:effectLst/>
                <a:latin typeface="Arial" pitchFamily="34" charset="0"/>
              </a:endParaRPr>
            </a:p>
          </p:txBody>
        </p:sp>
        <p:sp>
          <p:nvSpPr>
            <p:cNvPr id="3089" name="Rectangle 17"/>
            <p:cNvSpPr>
              <a:spLocks noChangeArrowheads="1"/>
            </p:cNvSpPr>
            <p:nvPr/>
          </p:nvSpPr>
          <p:spPr bwMode="auto">
            <a:xfrm>
              <a:off x="3116" y="2047"/>
              <a:ext cx="24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FF0000"/>
                  </a:solidFill>
                  <a:effectLst/>
                  <a:latin typeface="Arial" pitchFamily="34" charset="0"/>
                </a:rPr>
                <a:t>(20</a:t>
              </a:r>
              <a:endParaRPr kumimoji="0" lang="fr-FR" sz="1800" b="0" i="0" u="none" strike="noStrike" cap="none" normalizeH="0" baseline="0" smtClean="0">
                <a:ln>
                  <a:noFill/>
                </a:ln>
                <a:solidFill>
                  <a:schemeClr val="tx1"/>
                </a:solidFill>
                <a:effectLst/>
                <a:latin typeface="Arial" pitchFamily="34" charset="0"/>
              </a:endParaRPr>
            </a:p>
          </p:txBody>
        </p:sp>
        <p:sp>
          <p:nvSpPr>
            <p:cNvPr id="3090" name="Rectangle 18"/>
            <p:cNvSpPr>
              <a:spLocks noChangeArrowheads="1"/>
            </p:cNvSpPr>
            <p:nvPr/>
          </p:nvSpPr>
          <p:spPr bwMode="auto">
            <a:xfrm>
              <a:off x="3300" y="2047"/>
              <a:ext cx="216"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FF0000"/>
                  </a:solidFill>
                  <a:effectLst/>
                  <a:latin typeface="Arial" pitchFamily="34" charset="0"/>
                </a:rPr>
                <a:t>%)</a:t>
              </a:r>
              <a:endParaRPr kumimoji="0" lang="fr-FR" sz="1800" b="0" i="0" u="none" strike="noStrike" cap="none" normalizeH="0" baseline="0" smtClean="0">
                <a:ln>
                  <a:noFill/>
                </a:ln>
                <a:solidFill>
                  <a:schemeClr val="tx1"/>
                </a:solidFill>
                <a:effectLst/>
                <a:latin typeface="Arial" pitchFamily="34" charset="0"/>
              </a:endParaRPr>
            </a:p>
          </p:txBody>
        </p:sp>
        <p:sp>
          <p:nvSpPr>
            <p:cNvPr id="3091" name="Rectangle 19"/>
            <p:cNvSpPr>
              <a:spLocks noChangeArrowheads="1"/>
            </p:cNvSpPr>
            <p:nvPr/>
          </p:nvSpPr>
          <p:spPr bwMode="auto">
            <a:xfrm>
              <a:off x="1610" y="1245"/>
              <a:ext cx="33" cy="351"/>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2" name="Freeform 20"/>
            <p:cNvSpPr>
              <a:spLocks noEditPoints="1"/>
            </p:cNvSpPr>
            <p:nvPr/>
          </p:nvSpPr>
          <p:spPr bwMode="auto">
            <a:xfrm>
              <a:off x="1610" y="1186"/>
              <a:ext cx="577" cy="96"/>
            </a:xfrm>
            <a:custGeom>
              <a:avLst/>
              <a:gdLst/>
              <a:ahLst/>
              <a:cxnLst>
                <a:cxn ang="0">
                  <a:pos x="0" y="64"/>
                </a:cxn>
                <a:cxn ang="0">
                  <a:pos x="496" y="64"/>
                </a:cxn>
                <a:cxn ang="0">
                  <a:pos x="496" y="32"/>
                </a:cxn>
                <a:cxn ang="0">
                  <a:pos x="0" y="32"/>
                </a:cxn>
                <a:cxn ang="0">
                  <a:pos x="0" y="64"/>
                </a:cxn>
                <a:cxn ang="0">
                  <a:pos x="480" y="96"/>
                </a:cxn>
                <a:cxn ang="0">
                  <a:pos x="577" y="48"/>
                </a:cxn>
                <a:cxn ang="0">
                  <a:pos x="480" y="0"/>
                </a:cxn>
                <a:cxn ang="0">
                  <a:pos x="480" y="96"/>
                </a:cxn>
              </a:cxnLst>
              <a:rect l="0" t="0" r="r" b="b"/>
              <a:pathLst>
                <a:path w="577" h="96">
                  <a:moveTo>
                    <a:pt x="0" y="64"/>
                  </a:moveTo>
                  <a:lnTo>
                    <a:pt x="496" y="64"/>
                  </a:lnTo>
                  <a:lnTo>
                    <a:pt x="496" y="32"/>
                  </a:lnTo>
                  <a:lnTo>
                    <a:pt x="0" y="32"/>
                  </a:lnTo>
                  <a:lnTo>
                    <a:pt x="0" y="64"/>
                  </a:lnTo>
                  <a:close/>
                  <a:moveTo>
                    <a:pt x="480" y="96"/>
                  </a:moveTo>
                  <a:lnTo>
                    <a:pt x="577" y="48"/>
                  </a:lnTo>
                  <a:lnTo>
                    <a:pt x="480" y="0"/>
                  </a:lnTo>
                  <a:lnTo>
                    <a:pt x="480" y="96"/>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3" name="Rectangle 21"/>
            <p:cNvSpPr>
              <a:spLocks noChangeArrowheads="1"/>
            </p:cNvSpPr>
            <p:nvPr/>
          </p:nvSpPr>
          <p:spPr bwMode="auto">
            <a:xfrm>
              <a:off x="3843" y="1218"/>
              <a:ext cx="555" cy="32"/>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4" name="Freeform 22"/>
            <p:cNvSpPr>
              <a:spLocks noEditPoints="1"/>
            </p:cNvSpPr>
            <p:nvPr/>
          </p:nvSpPr>
          <p:spPr bwMode="auto">
            <a:xfrm>
              <a:off x="4340" y="1234"/>
              <a:ext cx="97" cy="453"/>
            </a:xfrm>
            <a:custGeom>
              <a:avLst/>
              <a:gdLst/>
              <a:ahLst/>
              <a:cxnLst>
                <a:cxn ang="0">
                  <a:pos x="36" y="0"/>
                </a:cxn>
                <a:cxn ang="0">
                  <a:pos x="32" y="373"/>
                </a:cxn>
                <a:cxn ang="0">
                  <a:pos x="64" y="373"/>
                </a:cxn>
                <a:cxn ang="0">
                  <a:pos x="69" y="0"/>
                </a:cxn>
                <a:cxn ang="0">
                  <a:pos x="36" y="0"/>
                </a:cxn>
                <a:cxn ang="0">
                  <a:pos x="0" y="357"/>
                </a:cxn>
                <a:cxn ang="0">
                  <a:pos x="47" y="453"/>
                </a:cxn>
                <a:cxn ang="0">
                  <a:pos x="97" y="358"/>
                </a:cxn>
                <a:cxn ang="0">
                  <a:pos x="0" y="357"/>
                </a:cxn>
              </a:cxnLst>
              <a:rect l="0" t="0" r="r" b="b"/>
              <a:pathLst>
                <a:path w="97" h="453">
                  <a:moveTo>
                    <a:pt x="36" y="0"/>
                  </a:moveTo>
                  <a:lnTo>
                    <a:pt x="32" y="373"/>
                  </a:lnTo>
                  <a:lnTo>
                    <a:pt x="64" y="373"/>
                  </a:lnTo>
                  <a:lnTo>
                    <a:pt x="69" y="0"/>
                  </a:lnTo>
                  <a:lnTo>
                    <a:pt x="36" y="0"/>
                  </a:lnTo>
                  <a:close/>
                  <a:moveTo>
                    <a:pt x="0" y="357"/>
                  </a:moveTo>
                  <a:lnTo>
                    <a:pt x="47" y="453"/>
                  </a:lnTo>
                  <a:lnTo>
                    <a:pt x="97" y="358"/>
                  </a:lnTo>
                  <a:lnTo>
                    <a:pt x="0" y="357"/>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5" name="Rectangle 23"/>
            <p:cNvSpPr>
              <a:spLocks noChangeArrowheads="1"/>
            </p:cNvSpPr>
            <p:nvPr/>
          </p:nvSpPr>
          <p:spPr bwMode="auto">
            <a:xfrm>
              <a:off x="4969" y="1820"/>
              <a:ext cx="108" cy="32"/>
            </a:xfrm>
            <a:prstGeom prst="rect">
              <a:avLst/>
            </a:prstGeom>
            <a:solidFill>
              <a:srgbClr val="008000"/>
            </a:solidFill>
            <a:ln w="0" cap="flat">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6" name="Rectangle 24"/>
            <p:cNvSpPr>
              <a:spLocks noChangeArrowheads="1"/>
            </p:cNvSpPr>
            <p:nvPr/>
          </p:nvSpPr>
          <p:spPr bwMode="auto">
            <a:xfrm>
              <a:off x="4371" y="1964"/>
              <a:ext cx="32" cy="250"/>
            </a:xfrm>
            <a:prstGeom prst="rect">
              <a:avLst/>
            </a:pr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7" name="Rectangle 25"/>
            <p:cNvSpPr>
              <a:spLocks noChangeArrowheads="1"/>
            </p:cNvSpPr>
            <p:nvPr/>
          </p:nvSpPr>
          <p:spPr bwMode="auto">
            <a:xfrm>
              <a:off x="1632" y="2182"/>
              <a:ext cx="2760" cy="32"/>
            </a:xfrm>
            <a:prstGeom prst="rect">
              <a:avLst/>
            </a:pr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8" name="Freeform 26"/>
            <p:cNvSpPr>
              <a:spLocks noEditPoints="1"/>
            </p:cNvSpPr>
            <p:nvPr/>
          </p:nvSpPr>
          <p:spPr bwMode="auto">
            <a:xfrm>
              <a:off x="5034" y="1820"/>
              <a:ext cx="97" cy="485"/>
            </a:xfrm>
            <a:custGeom>
              <a:avLst/>
              <a:gdLst/>
              <a:ahLst/>
              <a:cxnLst>
                <a:cxn ang="0">
                  <a:pos x="32" y="0"/>
                </a:cxn>
                <a:cxn ang="0">
                  <a:pos x="32" y="405"/>
                </a:cxn>
                <a:cxn ang="0">
                  <a:pos x="65" y="405"/>
                </a:cxn>
                <a:cxn ang="0">
                  <a:pos x="65" y="0"/>
                </a:cxn>
                <a:cxn ang="0">
                  <a:pos x="32" y="0"/>
                </a:cxn>
                <a:cxn ang="0">
                  <a:pos x="0" y="389"/>
                </a:cxn>
                <a:cxn ang="0">
                  <a:pos x="49" y="485"/>
                </a:cxn>
                <a:cxn ang="0">
                  <a:pos x="97" y="389"/>
                </a:cxn>
                <a:cxn ang="0">
                  <a:pos x="0" y="389"/>
                </a:cxn>
              </a:cxnLst>
              <a:rect l="0" t="0" r="r" b="b"/>
              <a:pathLst>
                <a:path w="97" h="485">
                  <a:moveTo>
                    <a:pt x="32" y="0"/>
                  </a:moveTo>
                  <a:lnTo>
                    <a:pt x="32" y="405"/>
                  </a:lnTo>
                  <a:lnTo>
                    <a:pt x="65" y="405"/>
                  </a:lnTo>
                  <a:lnTo>
                    <a:pt x="65" y="0"/>
                  </a:lnTo>
                  <a:lnTo>
                    <a:pt x="32" y="0"/>
                  </a:lnTo>
                  <a:close/>
                  <a:moveTo>
                    <a:pt x="0" y="389"/>
                  </a:moveTo>
                  <a:lnTo>
                    <a:pt x="49" y="485"/>
                  </a:lnTo>
                  <a:lnTo>
                    <a:pt x="97" y="389"/>
                  </a:lnTo>
                  <a:lnTo>
                    <a:pt x="0" y="389"/>
                  </a:lnTo>
                  <a:close/>
                </a:path>
              </a:pathLst>
            </a:custGeom>
            <a:solidFill>
              <a:srgbClr val="008000"/>
            </a:solidFill>
            <a:ln w="0" cap="flat">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9" name="Freeform 27"/>
            <p:cNvSpPr>
              <a:spLocks noEditPoints="1"/>
            </p:cNvSpPr>
            <p:nvPr/>
          </p:nvSpPr>
          <p:spPr bwMode="auto">
            <a:xfrm>
              <a:off x="4673" y="2305"/>
              <a:ext cx="739" cy="906"/>
            </a:xfrm>
            <a:custGeom>
              <a:avLst/>
              <a:gdLst/>
              <a:ahLst/>
              <a:cxnLst>
                <a:cxn ang="0">
                  <a:pos x="7" y="363"/>
                </a:cxn>
                <a:cxn ang="0">
                  <a:pos x="44" y="239"/>
                </a:cxn>
                <a:cxn ang="0">
                  <a:pos x="107" y="135"/>
                </a:cxn>
                <a:cxn ang="0">
                  <a:pos x="191" y="56"/>
                </a:cxn>
                <a:cxn ang="0">
                  <a:pos x="293" y="10"/>
                </a:cxn>
                <a:cxn ang="0">
                  <a:pos x="407" y="3"/>
                </a:cxn>
                <a:cxn ang="0">
                  <a:pos x="513" y="36"/>
                </a:cxn>
                <a:cxn ang="0">
                  <a:pos x="605" y="104"/>
                </a:cxn>
                <a:cxn ang="0">
                  <a:pos x="676" y="201"/>
                </a:cxn>
                <a:cxn ang="0">
                  <a:pos x="722" y="319"/>
                </a:cxn>
                <a:cxn ang="0">
                  <a:pos x="739" y="452"/>
                </a:cxn>
                <a:cxn ang="0">
                  <a:pos x="722" y="586"/>
                </a:cxn>
                <a:cxn ang="0">
                  <a:pos x="677" y="705"/>
                </a:cxn>
                <a:cxn ang="0">
                  <a:pos x="606" y="801"/>
                </a:cxn>
                <a:cxn ang="0">
                  <a:pos x="515" y="869"/>
                </a:cxn>
                <a:cxn ang="0">
                  <a:pos x="409" y="903"/>
                </a:cxn>
                <a:cxn ang="0">
                  <a:pos x="295" y="897"/>
                </a:cxn>
                <a:cxn ang="0">
                  <a:pos x="193" y="851"/>
                </a:cxn>
                <a:cxn ang="0">
                  <a:pos x="107" y="772"/>
                </a:cxn>
                <a:cxn ang="0">
                  <a:pos x="44" y="668"/>
                </a:cxn>
                <a:cxn ang="0">
                  <a:pos x="7" y="544"/>
                </a:cxn>
                <a:cxn ang="0">
                  <a:pos x="34" y="496"/>
                </a:cxn>
                <a:cxn ang="0">
                  <a:pos x="59" y="617"/>
                </a:cxn>
                <a:cxn ang="0">
                  <a:pos x="110" y="722"/>
                </a:cxn>
                <a:cxn ang="0">
                  <a:pos x="181" y="802"/>
                </a:cxn>
                <a:cxn ang="0">
                  <a:pos x="269" y="855"/>
                </a:cxn>
                <a:cxn ang="0">
                  <a:pos x="368" y="874"/>
                </a:cxn>
                <a:cxn ang="0">
                  <a:pos x="468" y="856"/>
                </a:cxn>
                <a:cxn ang="0">
                  <a:pos x="556" y="803"/>
                </a:cxn>
                <a:cxn ang="0">
                  <a:pos x="628" y="723"/>
                </a:cxn>
                <a:cxn ang="0">
                  <a:pos x="679" y="619"/>
                </a:cxn>
                <a:cxn ang="0">
                  <a:pos x="704" y="497"/>
                </a:cxn>
                <a:cxn ang="0">
                  <a:pos x="699" y="368"/>
                </a:cxn>
                <a:cxn ang="0">
                  <a:pos x="665" y="252"/>
                </a:cxn>
                <a:cxn ang="0">
                  <a:pos x="607" y="155"/>
                </a:cxn>
                <a:cxn ang="0">
                  <a:pos x="530" y="83"/>
                </a:cxn>
                <a:cxn ang="0">
                  <a:pos x="437" y="41"/>
                </a:cxn>
                <a:cxn ang="0">
                  <a:pos x="337" y="34"/>
                </a:cxn>
                <a:cxn ang="0">
                  <a:pos x="240" y="64"/>
                </a:cxn>
                <a:cxn ang="0">
                  <a:pos x="157" y="126"/>
                </a:cxn>
                <a:cxn ang="0">
                  <a:pos x="91" y="216"/>
                </a:cxn>
                <a:cxn ang="0">
                  <a:pos x="48" y="326"/>
                </a:cxn>
                <a:cxn ang="0">
                  <a:pos x="32" y="452"/>
                </a:cxn>
              </a:cxnLst>
              <a:rect l="0" t="0" r="r" b="b"/>
              <a:pathLst>
                <a:path w="739" h="906">
                  <a:moveTo>
                    <a:pt x="0" y="453"/>
                  </a:moveTo>
                  <a:lnTo>
                    <a:pt x="2" y="408"/>
                  </a:lnTo>
                  <a:lnTo>
                    <a:pt x="7" y="363"/>
                  </a:lnTo>
                  <a:lnTo>
                    <a:pt x="16" y="320"/>
                  </a:lnTo>
                  <a:lnTo>
                    <a:pt x="28" y="279"/>
                  </a:lnTo>
                  <a:lnTo>
                    <a:pt x="44" y="239"/>
                  </a:lnTo>
                  <a:lnTo>
                    <a:pt x="62" y="202"/>
                  </a:lnTo>
                  <a:lnTo>
                    <a:pt x="83" y="167"/>
                  </a:lnTo>
                  <a:lnTo>
                    <a:pt x="107" y="135"/>
                  </a:lnTo>
                  <a:lnTo>
                    <a:pt x="133" y="106"/>
                  </a:lnTo>
                  <a:lnTo>
                    <a:pt x="161" y="79"/>
                  </a:lnTo>
                  <a:lnTo>
                    <a:pt x="191" y="56"/>
                  </a:lnTo>
                  <a:lnTo>
                    <a:pt x="224" y="37"/>
                  </a:lnTo>
                  <a:lnTo>
                    <a:pt x="258" y="21"/>
                  </a:lnTo>
                  <a:lnTo>
                    <a:pt x="293" y="10"/>
                  </a:lnTo>
                  <a:lnTo>
                    <a:pt x="330" y="3"/>
                  </a:lnTo>
                  <a:lnTo>
                    <a:pt x="368" y="0"/>
                  </a:lnTo>
                  <a:lnTo>
                    <a:pt x="407" y="3"/>
                  </a:lnTo>
                  <a:lnTo>
                    <a:pt x="444" y="9"/>
                  </a:lnTo>
                  <a:lnTo>
                    <a:pt x="479" y="21"/>
                  </a:lnTo>
                  <a:lnTo>
                    <a:pt x="513" y="36"/>
                  </a:lnTo>
                  <a:lnTo>
                    <a:pt x="546" y="55"/>
                  </a:lnTo>
                  <a:lnTo>
                    <a:pt x="577" y="78"/>
                  </a:lnTo>
                  <a:lnTo>
                    <a:pt x="605" y="104"/>
                  </a:lnTo>
                  <a:lnTo>
                    <a:pt x="631" y="134"/>
                  </a:lnTo>
                  <a:lnTo>
                    <a:pt x="655" y="166"/>
                  </a:lnTo>
                  <a:lnTo>
                    <a:pt x="676" y="201"/>
                  </a:lnTo>
                  <a:lnTo>
                    <a:pt x="695" y="238"/>
                  </a:lnTo>
                  <a:lnTo>
                    <a:pt x="710" y="277"/>
                  </a:lnTo>
                  <a:lnTo>
                    <a:pt x="722" y="319"/>
                  </a:lnTo>
                  <a:lnTo>
                    <a:pt x="731" y="362"/>
                  </a:lnTo>
                  <a:lnTo>
                    <a:pt x="737" y="407"/>
                  </a:lnTo>
                  <a:lnTo>
                    <a:pt x="739" y="452"/>
                  </a:lnTo>
                  <a:lnTo>
                    <a:pt x="737" y="498"/>
                  </a:lnTo>
                  <a:lnTo>
                    <a:pt x="731" y="543"/>
                  </a:lnTo>
                  <a:lnTo>
                    <a:pt x="722" y="586"/>
                  </a:lnTo>
                  <a:lnTo>
                    <a:pt x="711" y="628"/>
                  </a:lnTo>
                  <a:lnTo>
                    <a:pt x="695" y="667"/>
                  </a:lnTo>
                  <a:lnTo>
                    <a:pt x="677" y="705"/>
                  </a:lnTo>
                  <a:lnTo>
                    <a:pt x="656" y="739"/>
                  </a:lnTo>
                  <a:lnTo>
                    <a:pt x="632" y="771"/>
                  </a:lnTo>
                  <a:lnTo>
                    <a:pt x="606" y="801"/>
                  </a:lnTo>
                  <a:lnTo>
                    <a:pt x="578" y="827"/>
                  </a:lnTo>
                  <a:lnTo>
                    <a:pt x="548" y="850"/>
                  </a:lnTo>
                  <a:lnTo>
                    <a:pt x="515" y="869"/>
                  </a:lnTo>
                  <a:lnTo>
                    <a:pt x="481" y="885"/>
                  </a:lnTo>
                  <a:lnTo>
                    <a:pt x="445" y="896"/>
                  </a:lnTo>
                  <a:lnTo>
                    <a:pt x="409" y="903"/>
                  </a:lnTo>
                  <a:lnTo>
                    <a:pt x="371" y="906"/>
                  </a:lnTo>
                  <a:lnTo>
                    <a:pt x="332" y="903"/>
                  </a:lnTo>
                  <a:lnTo>
                    <a:pt x="295" y="897"/>
                  </a:lnTo>
                  <a:lnTo>
                    <a:pt x="260" y="885"/>
                  </a:lnTo>
                  <a:lnTo>
                    <a:pt x="225" y="870"/>
                  </a:lnTo>
                  <a:lnTo>
                    <a:pt x="193" y="851"/>
                  </a:lnTo>
                  <a:lnTo>
                    <a:pt x="162" y="828"/>
                  </a:lnTo>
                  <a:lnTo>
                    <a:pt x="134" y="802"/>
                  </a:lnTo>
                  <a:lnTo>
                    <a:pt x="107" y="772"/>
                  </a:lnTo>
                  <a:lnTo>
                    <a:pt x="84" y="741"/>
                  </a:lnTo>
                  <a:lnTo>
                    <a:pt x="63" y="706"/>
                  </a:lnTo>
                  <a:lnTo>
                    <a:pt x="44" y="668"/>
                  </a:lnTo>
                  <a:lnTo>
                    <a:pt x="29" y="629"/>
                  </a:lnTo>
                  <a:lnTo>
                    <a:pt x="16" y="587"/>
                  </a:lnTo>
                  <a:lnTo>
                    <a:pt x="7" y="544"/>
                  </a:lnTo>
                  <a:lnTo>
                    <a:pt x="2" y="499"/>
                  </a:lnTo>
                  <a:lnTo>
                    <a:pt x="0" y="453"/>
                  </a:lnTo>
                  <a:close/>
                  <a:moveTo>
                    <a:pt x="34" y="496"/>
                  </a:moveTo>
                  <a:lnTo>
                    <a:pt x="39" y="538"/>
                  </a:lnTo>
                  <a:lnTo>
                    <a:pt x="48" y="578"/>
                  </a:lnTo>
                  <a:lnTo>
                    <a:pt x="59" y="617"/>
                  </a:lnTo>
                  <a:lnTo>
                    <a:pt x="74" y="655"/>
                  </a:lnTo>
                  <a:lnTo>
                    <a:pt x="91" y="689"/>
                  </a:lnTo>
                  <a:lnTo>
                    <a:pt x="110" y="722"/>
                  </a:lnTo>
                  <a:lnTo>
                    <a:pt x="132" y="752"/>
                  </a:lnTo>
                  <a:lnTo>
                    <a:pt x="156" y="778"/>
                  </a:lnTo>
                  <a:lnTo>
                    <a:pt x="181" y="802"/>
                  </a:lnTo>
                  <a:lnTo>
                    <a:pt x="209" y="823"/>
                  </a:lnTo>
                  <a:lnTo>
                    <a:pt x="238" y="841"/>
                  </a:lnTo>
                  <a:lnTo>
                    <a:pt x="269" y="855"/>
                  </a:lnTo>
                  <a:lnTo>
                    <a:pt x="301" y="865"/>
                  </a:lnTo>
                  <a:lnTo>
                    <a:pt x="334" y="872"/>
                  </a:lnTo>
                  <a:lnTo>
                    <a:pt x="368" y="874"/>
                  </a:lnTo>
                  <a:lnTo>
                    <a:pt x="402" y="872"/>
                  </a:lnTo>
                  <a:lnTo>
                    <a:pt x="436" y="866"/>
                  </a:lnTo>
                  <a:lnTo>
                    <a:pt x="468" y="856"/>
                  </a:lnTo>
                  <a:lnTo>
                    <a:pt x="499" y="842"/>
                  </a:lnTo>
                  <a:lnTo>
                    <a:pt x="528" y="824"/>
                  </a:lnTo>
                  <a:lnTo>
                    <a:pt x="556" y="803"/>
                  </a:lnTo>
                  <a:lnTo>
                    <a:pt x="582" y="780"/>
                  </a:lnTo>
                  <a:lnTo>
                    <a:pt x="606" y="753"/>
                  </a:lnTo>
                  <a:lnTo>
                    <a:pt x="628" y="723"/>
                  </a:lnTo>
                  <a:lnTo>
                    <a:pt x="648" y="690"/>
                  </a:lnTo>
                  <a:lnTo>
                    <a:pt x="665" y="656"/>
                  </a:lnTo>
                  <a:lnTo>
                    <a:pt x="679" y="619"/>
                  </a:lnTo>
                  <a:lnTo>
                    <a:pt x="691" y="580"/>
                  </a:lnTo>
                  <a:lnTo>
                    <a:pt x="699" y="539"/>
                  </a:lnTo>
                  <a:lnTo>
                    <a:pt x="704" y="497"/>
                  </a:lnTo>
                  <a:lnTo>
                    <a:pt x="706" y="453"/>
                  </a:lnTo>
                  <a:lnTo>
                    <a:pt x="705" y="410"/>
                  </a:lnTo>
                  <a:lnTo>
                    <a:pt x="699" y="368"/>
                  </a:lnTo>
                  <a:lnTo>
                    <a:pt x="691" y="328"/>
                  </a:lnTo>
                  <a:lnTo>
                    <a:pt x="680" y="289"/>
                  </a:lnTo>
                  <a:lnTo>
                    <a:pt x="665" y="252"/>
                  </a:lnTo>
                  <a:lnTo>
                    <a:pt x="648" y="217"/>
                  </a:lnTo>
                  <a:lnTo>
                    <a:pt x="629" y="185"/>
                  </a:lnTo>
                  <a:lnTo>
                    <a:pt x="607" y="155"/>
                  </a:lnTo>
                  <a:lnTo>
                    <a:pt x="583" y="127"/>
                  </a:lnTo>
                  <a:lnTo>
                    <a:pt x="557" y="104"/>
                  </a:lnTo>
                  <a:lnTo>
                    <a:pt x="530" y="83"/>
                  </a:lnTo>
                  <a:lnTo>
                    <a:pt x="500" y="65"/>
                  </a:lnTo>
                  <a:lnTo>
                    <a:pt x="470" y="51"/>
                  </a:lnTo>
                  <a:lnTo>
                    <a:pt x="437" y="41"/>
                  </a:lnTo>
                  <a:lnTo>
                    <a:pt x="404" y="34"/>
                  </a:lnTo>
                  <a:lnTo>
                    <a:pt x="371" y="32"/>
                  </a:lnTo>
                  <a:lnTo>
                    <a:pt x="337" y="34"/>
                  </a:lnTo>
                  <a:lnTo>
                    <a:pt x="303" y="40"/>
                  </a:lnTo>
                  <a:lnTo>
                    <a:pt x="271" y="50"/>
                  </a:lnTo>
                  <a:lnTo>
                    <a:pt x="240" y="64"/>
                  </a:lnTo>
                  <a:lnTo>
                    <a:pt x="211" y="82"/>
                  </a:lnTo>
                  <a:lnTo>
                    <a:pt x="183" y="102"/>
                  </a:lnTo>
                  <a:lnTo>
                    <a:pt x="157" y="126"/>
                  </a:lnTo>
                  <a:lnTo>
                    <a:pt x="133" y="154"/>
                  </a:lnTo>
                  <a:lnTo>
                    <a:pt x="111" y="183"/>
                  </a:lnTo>
                  <a:lnTo>
                    <a:pt x="91" y="216"/>
                  </a:lnTo>
                  <a:lnTo>
                    <a:pt x="74" y="251"/>
                  </a:lnTo>
                  <a:lnTo>
                    <a:pt x="60" y="288"/>
                  </a:lnTo>
                  <a:lnTo>
                    <a:pt x="48" y="326"/>
                  </a:lnTo>
                  <a:lnTo>
                    <a:pt x="39" y="367"/>
                  </a:lnTo>
                  <a:lnTo>
                    <a:pt x="34" y="409"/>
                  </a:lnTo>
                  <a:lnTo>
                    <a:pt x="32" y="452"/>
                  </a:lnTo>
                  <a:lnTo>
                    <a:pt x="34" y="496"/>
                  </a:lnTo>
                  <a:close/>
                </a:path>
              </a:pathLst>
            </a:custGeom>
            <a:solidFill>
              <a:srgbClr val="008000"/>
            </a:solidFill>
            <a:ln w="0" cap="flat">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0" name="Freeform 28"/>
            <p:cNvSpPr>
              <a:spLocks noEditPoints="1"/>
            </p:cNvSpPr>
            <p:nvPr/>
          </p:nvSpPr>
          <p:spPr bwMode="auto">
            <a:xfrm>
              <a:off x="247" y="2050"/>
              <a:ext cx="743" cy="527"/>
            </a:xfrm>
            <a:custGeom>
              <a:avLst/>
              <a:gdLst/>
              <a:ahLst/>
              <a:cxnLst>
                <a:cxn ang="0">
                  <a:pos x="6" y="705"/>
                </a:cxn>
                <a:cxn ang="0">
                  <a:pos x="88" y="480"/>
                </a:cxn>
                <a:cxn ang="0">
                  <a:pos x="256" y="283"/>
                </a:cxn>
                <a:cxn ang="0">
                  <a:pos x="491" y="132"/>
                </a:cxn>
                <a:cxn ang="0">
                  <a:pos x="777" y="35"/>
                </a:cxn>
                <a:cxn ang="0">
                  <a:pos x="1102" y="0"/>
                </a:cxn>
                <a:cxn ang="0">
                  <a:pos x="1426" y="34"/>
                </a:cxn>
                <a:cxn ang="0">
                  <a:pos x="1713" y="130"/>
                </a:cxn>
                <a:cxn ang="0">
                  <a:pos x="1948" y="281"/>
                </a:cxn>
                <a:cxn ang="0">
                  <a:pos x="2116" y="476"/>
                </a:cxn>
                <a:cxn ang="0">
                  <a:pos x="2201" y="705"/>
                </a:cxn>
                <a:cxn ang="0">
                  <a:pos x="2202" y="871"/>
                </a:cxn>
                <a:cxn ang="0">
                  <a:pos x="2158" y="1029"/>
                </a:cxn>
                <a:cxn ang="0">
                  <a:pos x="2016" y="1239"/>
                </a:cxn>
                <a:cxn ang="0">
                  <a:pos x="1801" y="1406"/>
                </a:cxn>
                <a:cxn ang="0">
                  <a:pos x="1530" y="1523"/>
                </a:cxn>
                <a:cxn ang="0">
                  <a:pos x="1216" y="1579"/>
                </a:cxn>
                <a:cxn ang="0">
                  <a:pos x="885" y="1568"/>
                </a:cxn>
                <a:cxn ang="0">
                  <a:pos x="585" y="1491"/>
                </a:cxn>
                <a:cxn ang="0">
                  <a:pos x="331" y="1358"/>
                </a:cxn>
                <a:cxn ang="0">
                  <a:pos x="138" y="1178"/>
                </a:cxn>
                <a:cxn ang="0">
                  <a:pos x="23" y="958"/>
                </a:cxn>
                <a:cxn ang="0">
                  <a:pos x="0" y="795"/>
                </a:cxn>
                <a:cxn ang="0">
                  <a:pos x="114" y="925"/>
                </a:cxn>
                <a:cxn ang="0">
                  <a:pos x="211" y="1115"/>
                </a:cxn>
                <a:cxn ang="0">
                  <a:pos x="382" y="1277"/>
                </a:cxn>
                <a:cxn ang="0">
                  <a:pos x="616" y="1400"/>
                </a:cxn>
                <a:cxn ang="0">
                  <a:pos x="895" y="1473"/>
                </a:cxn>
                <a:cxn ang="0">
                  <a:pos x="1206" y="1484"/>
                </a:cxn>
                <a:cxn ang="0">
                  <a:pos x="1499" y="1432"/>
                </a:cxn>
                <a:cxn ang="0">
                  <a:pos x="1750" y="1325"/>
                </a:cxn>
                <a:cxn ang="0">
                  <a:pos x="1943" y="1176"/>
                </a:cxn>
                <a:cxn ang="0">
                  <a:pos x="2067" y="996"/>
                </a:cxn>
                <a:cxn ang="0">
                  <a:pos x="2107" y="864"/>
                </a:cxn>
                <a:cxn ang="0">
                  <a:pos x="2108" y="726"/>
                </a:cxn>
                <a:cxn ang="0">
                  <a:pos x="2037" y="529"/>
                </a:cxn>
                <a:cxn ang="0">
                  <a:pos x="1889" y="356"/>
                </a:cxn>
                <a:cxn ang="0">
                  <a:pos x="1676" y="219"/>
                </a:cxn>
                <a:cxn ang="0">
                  <a:pos x="1409" y="129"/>
                </a:cxn>
                <a:cxn ang="0">
                  <a:pos x="1105" y="95"/>
                </a:cxn>
                <a:cxn ang="0">
                  <a:pos x="801" y="128"/>
                </a:cxn>
                <a:cxn ang="0">
                  <a:pos x="536" y="217"/>
                </a:cxn>
                <a:cxn ang="0">
                  <a:pos x="321" y="354"/>
                </a:cxn>
                <a:cxn ang="0">
                  <a:pos x="173" y="525"/>
                </a:cxn>
                <a:cxn ang="0">
                  <a:pos x="99" y="726"/>
                </a:cxn>
                <a:cxn ang="0">
                  <a:pos x="100" y="864"/>
                </a:cxn>
              </a:cxnLst>
              <a:rect l="0" t="0" r="r" b="b"/>
              <a:pathLst>
                <a:path w="2207" h="1583">
                  <a:moveTo>
                    <a:pt x="0" y="795"/>
                  </a:moveTo>
                  <a:lnTo>
                    <a:pt x="5" y="712"/>
                  </a:lnTo>
                  <a:cubicBezTo>
                    <a:pt x="5" y="710"/>
                    <a:pt x="5" y="708"/>
                    <a:pt x="6" y="705"/>
                  </a:cubicBezTo>
                  <a:lnTo>
                    <a:pt x="22" y="631"/>
                  </a:lnTo>
                  <a:lnTo>
                    <a:pt x="49" y="554"/>
                  </a:lnTo>
                  <a:lnTo>
                    <a:pt x="88" y="480"/>
                  </a:lnTo>
                  <a:lnTo>
                    <a:pt x="135" y="411"/>
                  </a:lnTo>
                  <a:lnTo>
                    <a:pt x="191" y="344"/>
                  </a:lnTo>
                  <a:lnTo>
                    <a:pt x="256" y="283"/>
                  </a:lnTo>
                  <a:lnTo>
                    <a:pt x="327" y="228"/>
                  </a:lnTo>
                  <a:lnTo>
                    <a:pt x="406" y="177"/>
                  </a:lnTo>
                  <a:lnTo>
                    <a:pt x="491" y="132"/>
                  </a:lnTo>
                  <a:lnTo>
                    <a:pt x="582" y="93"/>
                  </a:lnTo>
                  <a:lnTo>
                    <a:pt x="677" y="61"/>
                  </a:lnTo>
                  <a:lnTo>
                    <a:pt x="777" y="35"/>
                  </a:lnTo>
                  <a:lnTo>
                    <a:pt x="882" y="15"/>
                  </a:lnTo>
                  <a:lnTo>
                    <a:pt x="990" y="4"/>
                  </a:lnTo>
                  <a:lnTo>
                    <a:pt x="1102" y="0"/>
                  </a:lnTo>
                  <a:lnTo>
                    <a:pt x="1213" y="4"/>
                  </a:lnTo>
                  <a:lnTo>
                    <a:pt x="1321" y="15"/>
                  </a:lnTo>
                  <a:lnTo>
                    <a:pt x="1426" y="34"/>
                  </a:lnTo>
                  <a:lnTo>
                    <a:pt x="1526" y="60"/>
                  </a:lnTo>
                  <a:lnTo>
                    <a:pt x="1623" y="92"/>
                  </a:lnTo>
                  <a:lnTo>
                    <a:pt x="1713" y="130"/>
                  </a:lnTo>
                  <a:lnTo>
                    <a:pt x="1798" y="175"/>
                  </a:lnTo>
                  <a:lnTo>
                    <a:pt x="1876" y="225"/>
                  </a:lnTo>
                  <a:lnTo>
                    <a:pt x="1948" y="281"/>
                  </a:lnTo>
                  <a:lnTo>
                    <a:pt x="2012" y="340"/>
                  </a:lnTo>
                  <a:lnTo>
                    <a:pt x="2069" y="406"/>
                  </a:lnTo>
                  <a:lnTo>
                    <a:pt x="2116" y="476"/>
                  </a:lnTo>
                  <a:lnTo>
                    <a:pt x="2155" y="548"/>
                  </a:lnTo>
                  <a:lnTo>
                    <a:pt x="2184" y="625"/>
                  </a:lnTo>
                  <a:lnTo>
                    <a:pt x="2201" y="705"/>
                  </a:lnTo>
                  <a:cubicBezTo>
                    <a:pt x="2202" y="708"/>
                    <a:pt x="2202" y="710"/>
                    <a:pt x="2202" y="712"/>
                  </a:cubicBezTo>
                  <a:lnTo>
                    <a:pt x="2207" y="788"/>
                  </a:lnTo>
                  <a:lnTo>
                    <a:pt x="2202" y="871"/>
                  </a:lnTo>
                  <a:cubicBezTo>
                    <a:pt x="2202" y="873"/>
                    <a:pt x="2202" y="875"/>
                    <a:pt x="2201" y="878"/>
                  </a:cubicBezTo>
                  <a:lnTo>
                    <a:pt x="2185" y="952"/>
                  </a:lnTo>
                  <a:lnTo>
                    <a:pt x="2158" y="1029"/>
                  </a:lnTo>
                  <a:lnTo>
                    <a:pt x="2119" y="1104"/>
                  </a:lnTo>
                  <a:lnTo>
                    <a:pt x="2072" y="1173"/>
                  </a:lnTo>
                  <a:lnTo>
                    <a:pt x="2016" y="1239"/>
                  </a:lnTo>
                  <a:lnTo>
                    <a:pt x="1951" y="1300"/>
                  </a:lnTo>
                  <a:lnTo>
                    <a:pt x="1880" y="1355"/>
                  </a:lnTo>
                  <a:lnTo>
                    <a:pt x="1801" y="1406"/>
                  </a:lnTo>
                  <a:lnTo>
                    <a:pt x="1717" y="1451"/>
                  </a:lnTo>
                  <a:lnTo>
                    <a:pt x="1626" y="1490"/>
                  </a:lnTo>
                  <a:lnTo>
                    <a:pt x="1530" y="1523"/>
                  </a:lnTo>
                  <a:lnTo>
                    <a:pt x="1429" y="1549"/>
                  </a:lnTo>
                  <a:lnTo>
                    <a:pt x="1325" y="1568"/>
                  </a:lnTo>
                  <a:lnTo>
                    <a:pt x="1216" y="1579"/>
                  </a:lnTo>
                  <a:lnTo>
                    <a:pt x="1105" y="1583"/>
                  </a:lnTo>
                  <a:lnTo>
                    <a:pt x="994" y="1579"/>
                  </a:lnTo>
                  <a:lnTo>
                    <a:pt x="885" y="1568"/>
                  </a:lnTo>
                  <a:lnTo>
                    <a:pt x="781" y="1550"/>
                  </a:lnTo>
                  <a:lnTo>
                    <a:pt x="680" y="1524"/>
                  </a:lnTo>
                  <a:lnTo>
                    <a:pt x="585" y="1491"/>
                  </a:lnTo>
                  <a:lnTo>
                    <a:pt x="495" y="1453"/>
                  </a:lnTo>
                  <a:lnTo>
                    <a:pt x="409" y="1408"/>
                  </a:lnTo>
                  <a:lnTo>
                    <a:pt x="331" y="1358"/>
                  </a:lnTo>
                  <a:lnTo>
                    <a:pt x="259" y="1302"/>
                  </a:lnTo>
                  <a:lnTo>
                    <a:pt x="195" y="1243"/>
                  </a:lnTo>
                  <a:lnTo>
                    <a:pt x="138" y="1178"/>
                  </a:lnTo>
                  <a:lnTo>
                    <a:pt x="91" y="1108"/>
                  </a:lnTo>
                  <a:lnTo>
                    <a:pt x="52" y="1035"/>
                  </a:lnTo>
                  <a:lnTo>
                    <a:pt x="23" y="958"/>
                  </a:lnTo>
                  <a:lnTo>
                    <a:pt x="6" y="878"/>
                  </a:lnTo>
                  <a:cubicBezTo>
                    <a:pt x="5" y="875"/>
                    <a:pt x="5" y="873"/>
                    <a:pt x="5" y="871"/>
                  </a:cubicBezTo>
                  <a:lnTo>
                    <a:pt x="0" y="795"/>
                  </a:lnTo>
                  <a:close/>
                  <a:moveTo>
                    <a:pt x="100" y="864"/>
                  </a:moveTo>
                  <a:lnTo>
                    <a:pt x="99" y="857"/>
                  </a:lnTo>
                  <a:lnTo>
                    <a:pt x="114" y="925"/>
                  </a:lnTo>
                  <a:lnTo>
                    <a:pt x="137" y="990"/>
                  </a:lnTo>
                  <a:lnTo>
                    <a:pt x="170" y="1055"/>
                  </a:lnTo>
                  <a:lnTo>
                    <a:pt x="211" y="1115"/>
                  </a:lnTo>
                  <a:lnTo>
                    <a:pt x="260" y="1172"/>
                  </a:lnTo>
                  <a:lnTo>
                    <a:pt x="318" y="1227"/>
                  </a:lnTo>
                  <a:lnTo>
                    <a:pt x="382" y="1277"/>
                  </a:lnTo>
                  <a:lnTo>
                    <a:pt x="454" y="1323"/>
                  </a:lnTo>
                  <a:lnTo>
                    <a:pt x="532" y="1364"/>
                  </a:lnTo>
                  <a:lnTo>
                    <a:pt x="616" y="1400"/>
                  </a:lnTo>
                  <a:lnTo>
                    <a:pt x="704" y="1431"/>
                  </a:lnTo>
                  <a:lnTo>
                    <a:pt x="798" y="1455"/>
                  </a:lnTo>
                  <a:lnTo>
                    <a:pt x="895" y="1473"/>
                  </a:lnTo>
                  <a:lnTo>
                    <a:pt x="997" y="1484"/>
                  </a:lnTo>
                  <a:lnTo>
                    <a:pt x="1102" y="1488"/>
                  </a:lnTo>
                  <a:lnTo>
                    <a:pt x="1206" y="1484"/>
                  </a:lnTo>
                  <a:lnTo>
                    <a:pt x="1308" y="1473"/>
                  </a:lnTo>
                  <a:lnTo>
                    <a:pt x="1405" y="1456"/>
                  </a:lnTo>
                  <a:lnTo>
                    <a:pt x="1499" y="1432"/>
                  </a:lnTo>
                  <a:lnTo>
                    <a:pt x="1589" y="1401"/>
                  </a:lnTo>
                  <a:lnTo>
                    <a:pt x="1672" y="1366"/>
                  </a:lnTo>
                  <a:lnTo>
                    <a:pt x="1750" y="1325"/>
                  </a:lnTo>
                  <a:lnTo>
                    <a:pt x="1821" y="1280"/>
                  </a:lnTo>
                  <a:lnTo>
                    <a:pt x="1886" y="1229"/>
                  </a:lnTo>
                  <a:lnTo>
                    <a:pt x="1943" y="1176"/>
                  </a:lnTo>
                  <a:lnTo>
                    <a:pt x="1993" y="1120"/>
                  </a:lnTo>
                  <a:lnTo>
                    <a:pt x="2034" y="1059"/>
                  </a:lnTo>
                  <a:lnTo>
                    <a:pt x="2067" y="996"/>
                  </a:lnTo>
                  <a:lnTo>
                    <a:pt x="2092" y="931"/>
                  </a:lnTo>
                  <a:lnTo>
                    <a:pt x="2108" y="857"/>
                  </a:lnTo>
                  <a:lnTo>
                    <a:pt x="2107" y="864"/>
                  </a:lnTo>
                  <a:lnTo>
                    <a:pt x="2112" y="795"/>
                  </a:lnTo>
                  <a:lnTo>
                    <a:pt x="2107" y="719"/>
                  </a:lnTo>
                  <a:lnTo>
                    <a:pt x="2108" y="726"/>
                  </a:lnTo>
                  <a:lnTo>
                    <a:pt x="2093" y="658"/>
                  </a:lnTo>
                  <a:lnTo>
                    <a:pt x="2070" y="593"/>
                  </a:lnTo>
                  <a:lnTo>
                    <a:pt x="2037" y="529"/>
                  </a:lnTo>
                  <a:lnTo>
                    <a:pt x="1996" y="469"/>
                  </a:lnTo>
                  <a:lnTo>
                    <a:pt x="1947" y="411"/>
                  </a:lnTo>
                  <a:lnTo>
                    <a:pt x="1889" y="356"/>
                  </a:lnTo>
                  <a:lnTo>
                    <a:pt x="1825" y="306"/>
                  </a:lnTo>
                  <a:lnTo>
                    <a:pt x="1753" y="260"/>
                  </a:lnTo>
                  <a:lnTo>
                    <a:pt x="1676" y="219"/>
                  </a:lnTo>
                  <a:lnTo>
                    <a:pt x="1592" y="183"/>
                  </a:lnTo>
                  <a:lnTo>
                    <a:pt x="1502" y="153"/>
                  </a:lnTo>
                  <a:lnTo>
                    <a:pt x="1409" y="129"/>
                  </a:lnTo>
                  <a:lnTo>
                    <a:pt x="1311" y="110"/>
                  </a:lnTo>
                  <a:lnTo>
                    <a:pt x="1210" y="99"/>
                  </a:lnTo>
                  <a:lnTo>
                    <a:pt x="1105" y="95"/>
                  </a:lnTo>
                  <a:lnTo>
                    <a:pt x="1000" y="99"/>
                  </a:lnTo>
                  <a:lnTo>
                    <a:pt x="899" y="110"/>
                  </a:lnTo>
                  <a:lnTo>
                    <a:pt x="801" y="128"/>
                  </a:lnTo>
                  <a:lnTo>
                    <a:pt x="708" y="152"/>
                  </a:lnTo>
                  <a:lnTo>
                    <a:pt x="619" y="182"/>
                  </a:lnTo>
                  <a:lnTo>
                    <a:pt x="536" y="217"/>
                  </a:lnTo>
                  <a:lnTo>
                    <a:pt x="457" y="258"/>
                  </a:lnTo>
                  <a:lnTo>
                    <a:pt x="386" y="303"/>
                  </a:lnTo>
                  <a:lnTo>
                    <a:pt x="321" y="354"/>
                  </a:lnTo>
                  <a:lnTo>
                    <a:pt x="264" y="407"/>
                  </a:lnTo>
                  <a:lnTo>
                    <a:pt x="214" y="464"/>
                  </a:lnTo>
                  <a:lnTo>
                    <a:pt x="173" y="525"/>
                  </a:lnTo>
                  <a:lnTo>
                    <a:pt x="140" y="587"/>
                  </a:lnTo>
                  <a:lnTo>
                    <a:pt x="115" y="652"/>
                  </a:lnTo>
                  <a:lnTo>
                    <a:pt x="99" y="726"/>
                  </a:lnTo>
                  <a:lnTo>
                    <a:pt x="100" y="719"/>
                  </a:lnTo>
                  <a:lnTo>
                    <a:pt x="95" y="788"/>
                  </a:lnTo>
                  <a:lnTo>
                    <a:pt x="100" y="864"/>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3" name="Rectangle 31"/>
            <p:cNvSpPr>
              <a:spLocks noChangeArrowheads="1"/>
            </p:cNvSpPr>
            <p:nvPr/>
          </p:nvSpPr>
          <p:spPr bwMode="auto">
            <a:xfrm>
              <a:off x="385" y="2115"/>
              <a:ext cx="535" cy="27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Uranium appauvri </a:t>
              </a:r>
              <a:endParaRPr kumimoji="0" lang="fr-FR" sz="1800" b="0" i="0" u="none" strike="noStrike" cap="none" normalizeH="0" baseline="0" dirty="0" smtClean="0">
                <a:ln>
                  <a:noFill/>
                </a:ln>
                <a:solidFill>
                  <a:schemeClr val="tx1"/>
                </a:solidFill>
                <a:effectLst/>
                <a:latin typeface="Arial" pitchFamily="34" charset="0"/>
              </a:endParaRPr>
            </a:p>
          </p:txBody>
        </p:sp>
        <p:sp>
          <p:nvSpPr>
            <p:cNvPr id="3104" name="Rectangle 32"/>
            <p:cNvSpPr>
              <a:spLocks noChangeArrowheads="1"/>
            </p:cNvSpPr>
            <p:nvPr/>
          </p:nvSpPr>
          <p:spPr bwMode="auto">
            <a:xfrm>
              <a:off x="497" y="2403"/>
              <a:ext cx="297"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Arial" pitchFamily="34" charset="0"/>
                </a:rPr>
                <a:t>(40t)</a:t>
              </a:r>
              <a:endParaRPr kumimoji="0" lang="fr-FR" sz="1800" b="0" i="0" u="none" strike="noStrike" cap="none" normalizeH="0" baseline="0" smtClean="0">
                <a:ln>
                  <a:noFill/>
                </a:ln>
                <a:solidFill>
                  <a:schemeClr val="tx1"/>
                </a:solidFill>
                <a:effectLst/>
                <a:latin typeface="Arial" pitchFamily="34" charset="0"/>
              </a:endParaRPr>
            </a:p>
          </p:txBody>
        </p:sp>
        <p:sp>
          <p:nvSpPr>
            <p:cNvPr id="3105" name="Freeform 33"/>
            <p:cNvSpPr>
              <a:spLocks noEditPoints="1"/>
            </p:cNvSpPr>
            <p:nvPr/>
          </p:nvSpPr>
          <p:spPr bwMode="auto">
            <a:xfrm>
              <a:off x="1586" y="2017"/>
              <a:ext cx="98" cy="198"/>
            </a:xfrm>
            <a:custGeom>
              <a:avLst/>
              <a:gdLst/>
              <a:ahLst/>
              <a:cxnLst>
                <a:cxn ang="0">
                  <a:pos x="62" y="198"/>
                </a:cxn>
                <a:cxn ang="0">
                  <a:pos x="66" y="81"/>
                </a:cxn>
                <a:cxn ang="0">
                  <a:pos x="33" y="80"/>
                </a:cxn>
                <a:cxn ang="0">
                  <a:pos x="30" y="197"/>
                </a:cxn>
                <a:cxn ang="0">
                  <a:pos x="62" y="198"/>
                </a:cxn>
                <a:cxn ang="0">
                  <a:pos x="98" y="97"/>
                </a:cxn>
                <a:cxn ang="0">
                  <a:pos x="51" y="0"/>
                </a:cxn>
                <a:cxn ang="0">
                  <a:pos x="0" y="95"/>
                </a:cxn>
                <a:cxn ang="0">
                  <a:pos x="98" y="97"/>
                </a:cxn>
              </a:cxnLst>
              <a:rect l="0" t="0" r="r" b="b"/>
              <a:pathLst>
                <a:path w="98" h="198">
                  <a:moveTo>
                    <a:pt x="62" y="198"/>
                  </a:moveTo>
                  <a:lnTo>
                    <a:pt x="66" y="81"/>
                  </a:lnTo>
                  <a:lnTo>
                    <a:pt x="33" y="80"/>
                  </a:lnTo>
                  <a:lnTo>
                    <a:pt x="30" y="197"/>
                  </a:lnTo>
                  <a:lnTo>
                    <a:pt x="62" y="198"/>
                  </a:lnTo>
                  <a:close/>
                  <a:moveTo>
                    <a:pt x="98" y="97"/>
                  </a:moveTo>
                  <a:lnTo>
                    <a:pt x="51" y="0"/>
                  </a:lnTo>
                  <a:lnTo>
                    <a:pt x="0" y="95"/>
                  </a:lnTo>
                  <a:lnTo>
                    <a:pt x="98" y="97"/>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6" name="Rectangle 34"/>
            <p:cNvSpPr>
              <a:spLocks noChangeArrowheads="1"/>
            </p:cNvSpPr>
            <p:nvPr/>
          </p:nvSpPr>
          <p:spPr bwMode="auto">
            <a:xfrm>
              <a:off x="2203" y="1000"/>
              <a:ext cx="1629" cy="479"/>
            </a:xfrm>
            <a:prstGeom prst="rect">
              <a:avLst/>
            </a:prstGeom>
            <a:solidFill>
              <a:srgbClr val="FFFF00"/>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107" name="Freeform 35"/>
            <p:cNvSpPr>
              <a:spLocks noEditPoints="1"/>
            </p:cNvSpPr>
            <p:nvPr/>
          </p:nvSpPr>
          <p:spPr bwMode="auto">
            <a:xfrm>
              <a:off x="2182" y="978"/>
              <a:ext cx="1671" cy="522"/>
            </a:xfrm>
            <a:custGeom>
              <a:avLst/>
              <a:gdLst/>
              <a:ahLst/>
              <a:cxnLst>
                <a:cxn ang="0">
                  <a:pos x="0" y="0"/>
                </a:cxn>
                <a:cxn ang="0">
                  <a:pos x="1671" y="0"/>
                </a:cxn>
                <a:cxn ang="0">
                  <a:pos x="1671" y="522"/>
                </a:cxn>
                <a:cxn ang="0">
                  <a:pos x="0" y="522"/>
                </a:cxn>
                <a:cxn ang="0">
                  <a:pos x="0" y="0"/>
                </a:cxn>
                <a:cxn ang="0">
                  <a:pos x="43" y="501"/>
                </a:cxn>
                <a:cxn ang="0">
                  <a:pos x="21" y="480"/>
                </a:cxn>
                <a:cxn ang="0">
                  <a:pos x="1650" y="480"/>
                </a:cxn>
                <a:cxn ang="0">
                  <a:pos x="1628" y="501"/>
                </a:cxn>
                <a:cxn ang="0">
                  <a:pos x="1628" y="22"/>
                </a:cxn>
                <a:cxn ang="0">
                  <a:pos x="1650" y="43"/>
                </a:cxn>
                <a:cxn ang="0">
                  <a:pos x="21" y="43"/>
                </a:cxn>
                <a:cxn ang="0">
                  <a:pos x="43" y="22"/>
                </a:cxn>
                <a:cxn ang="0">
                  <a:pos x="43" y="501"/>
                </a:cxn>
              </a:cxnLst>
              <a:rect l="0" t="0" r="r" b="b"/>
              <a:pathLst>
                <a:path w="1671" h="522">
                  <a:moveTo>
                    <a:pt x="0" y="0"/>
                  </a:moveTo>
                  <a:lnTo>
                    <a:pt x="1671" y="0"/>
                  </a:lnTo>
                  <a:lnTo>
                    <a:pt x="1671" y="522"/>
                  </a:lnTo>
                  <a:lnTo>
                    <a:pt x="0" y="522"/>
                  </a:lnTo>
                  <a:lnTo>
                    <a:pt x="0" y="0"/>
                  </a:lnTo>
                  <a:close/>
                  <a:moveTo>
                    <a:pt x="43" y="501"/>
                  </a:moveTo>
                  <a:lnTo>
                    <a:pt x="21" y="480"/>
                  </a:lnTo>
                  <a:lnTo>
                    <a:pt x="1650" y="480"/>
                  </a:lnTo>
                  <a:lnTo>
                    <a:pt x="1628" y="501"/>
                  </a:lnTo>
                  <a:lnTo>
                    <a:pt x="1628" y="22"/>
                  </a:lnTo>
                  <a:lnTo>
                    <a:pt x="1650" y="43"/>
                  </a:lnTo>
                  <a:lnTo>
                    <a:pt x="21" y="43"/>
                  </a:lnTo>
                  <a:lnTo>
                    <a:pt x="43" y="22"/>
                  </a:lnTo>
                  <a:lnTo>
                    <a:pt x="43" y="501"/>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8" name="Rectangle 36"/>
            <p:cNvSpPr>
              <a:spLocks noChangeArrowheads="1"/>
            </p:cNvSpPr>
            <p:nvPr/>
          </p:nvSpPr>
          <p:spPr bwMode="auto">
            <a:xfrm>
              <a:off x="2263" y="1117"/>
              <a:ext cx="1520" cy="256"/>
            </a:xfrm>
            <a:prstGeom prst="rect">
              <a:avLst/>
            </a:prstGeom>
            <a:solidFill>
              <a:srgbClr val="FFFF99"/>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110" name="Rectangle 38"/>
            <p:cNvSpPr>
              <a:spLocks noChangeArrowheads="1"/>
            </p:cNvSpPr>
            <p:nvPr/>
          </p:nvSpPr>
          <p:spPr bwMode="auto">
            <a:xfrm>
              <a:off x="2290" y="1117"/>
              <a:ext cx="1525"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i="0" u="none" strike="noStrike" cap="none" normalizeH="0" baseline="0" dirty="0" smtClean="0">
                  <a:ln>
                    <a:noFill/>
                  </a:ln>
                  <a:solidFill>
                    <a:srgbClr val="000000"/>
                  </a:solidFill>
                  <a:effectLst/>
                  <a:latin typeface="Arial" pitchFamily="34" charset="0"/>
                </a:rPr>
                <a:t>Réacteurs Rapides</a:t>
              </a:r>
              <a:endParaRPr kumimoji="0" lang="fr-FR" sz="1800" b="0" i="0" u="none" strike="noStrike" cap="none" normalizeH="0" baseline="0" dirty="0" smtClean="0">
                <a:ln>
                  <a:noFill/>
                </a:ln>
                <a:solidFill>
                  <a:schemeClr val="tx1"/>
                </a:solidFill>
                <a:effectLst/>
                <a:latin typeface="Arial" pitchFamily="34" charset="0"/>
              </a:endParaRPr>
            </a:p>
          </p:txBody>
        </p:sp>
        <p:sp>
          <p:nvSpPr>
            <p:cNvPr id="3111" name="Rectangle 39"/>
            <p:cNvSpPr>
              <a:spLocks noChangeArrowheads="1"/>
            </p:cNvSpPr>
            <p:nvPr/>
          </p:nvSpPr>
          <p:spPr bwMode="auto">
            <a:xfrm>
              <a:off x="618" y="1809"/>
              <a:ext cx="33" cy="23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2" name="Freeform 40"/>
            <p:cNvSpPr>
              <a:spLocks noEditPoints="1"/>
            </p:cNvSpPr>
            <p:nvPr/>
          </p:nvSpPr>
          <p:spPr bwMode="auto">
            <a:xfrm>
              <a:off x="618" y="1762"/>
              <a:ext cx="415" cy="95"/>
            </a:xfrm>
            <a:custGeom>
              <a:avLst/>
              <a:gdLst/>
              <a:ahLst/>
              <a:cxnLst>
                <a:cxn ang="0">
                  <a:pos x="0" y="31"/>
                </a:cxn>
                <a:cxn ang="0">
                  <a:pos x="335" y="31"/>
                </a:cxn>
                <a:cxn ang="0">
                  <a:pos x="335" y="63"/>
                </a:cxn>
                <a:cxn ang="0">
                  <a:pos x="0" y="63"/>
                </a:cxn>
                <a:cxn ang="0">
                  <a:pos x="0" y="31"/>
                </a:cxn>
                <a:cxn ang="0">
                  <a:pos x="318" y="0"/>
                </a:cxn>
                <a:cxn ang="0">
                  <a:pos x="415" y="47"/>
                </a:cxn>
                <a:cxn ang="0">
                  <a:pos x="318" y="95"/>
                </a:cxn>
                <a:cxn ang="0">
                  <a:pos x="318" y="0"/>
                </a:cxn>
              </a:cxnLst>
              <a:rect l="0" t="0" r="r" b="b"/>
              <a:pathLst>
                <a:path w="415" h="95">
                  <a:moveTo>
                    <a:pt x="0" y="31"/>
                  </a:moveTo>
                  <a:lnTo>
                    <a:pt x="335" y="31"/>
                  </a:lnTo>
                  <a:lnTo>
                    <a:pt x="335" y="63"/>
                  </a:lnTo>
                  <a:lnTo>
                    <a:pt x="0" y="63"/>
                  </a:lnTo>
                  <a:lnTo>
                    <a:pt x="0" y="31"/>
                  </a:lnTo>
                  <a:close/>
                  <a:moveTo>
                    <a:pt x="318" y="0"/>
                  </a:moveTo>
                  <a:lnTo>
                    <a:pt x="415" y="47"/>
                  </a:lnTo>
                  <a:lnTo>
                    <a:pt x="318" y="95"/>
                  </a:lnTo>
                  <a:lnTo>
                    <a:pt x="318" y="0"/>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3" name="Freeform 41"/>
            <p:cNvSpPr>
              <a:spLocks/>
            </p:cNvSpPr>
            <p:nvPr/>
          </p:nvSpPr>
          <p:spPr bwMode="auto">
            <a:xfrm>
              <a:off x="1556" y="2236"/>
              <a:ext cx="2896" cy="37"/>
            </a:xfrm>
            <a:custGeom>
              <a:avLst/>
              <a:gdLst/>
              <a:ahLst/>
              <a:cxnLst>
                <a:cxn ang="0">
                  <a:pos x="2896" y="37"/>
                </a:cxn>
                <a:cxn ang="0">
                  <a:pos x="0" y="32"/>
                </a:cxn>
                <a:cxn ang="0">
                  <a:pos x="1" y="0"/>
                </a:cxn>
                <a:cxn ang="0">
                  <a:pos x="2896" y="5"/>
                </a:cxn>
                <a:cxn ang="0">
                  <a:pos x="2896" y="37"/>
                </a:cxn>
              </a:cxnLst>
              <a:rect l="0" t="0" r="r" b="b"/>
              <a:pathLst>
                <a:path w="2896" h="37">
                  <a:moveTo>
                    <a:pt x="2896" y="37"/>
                  </a:moveTo>
                  <a:lnTo>
                    <a:pt x="0" y="32"/>
                  </a:lnTo>
                  <a:lnTo>
                    <a:pt x="1" y="0"/>
                  </a:lnTo>
                  <a:lnTo>
                    <a:pt x="2896" y="5"/>
                  </a:lnTo>
                  <a:lnTo>
                    <a:pt x="2896" y="37"/>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4" name="Rectangle 42"/>
            <p:cNvSpPr>
              <a:spLocks noChangeArrowheads="1"/>
            </p:cNvSpPr>
            <p:nvPr/>
          </p:nvSpPr>
          <p:spPr bwMode="auto">
            <a:xfrm>
              <a:off x="2543" y="2269"/>
              <a:ext cx="620"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0000FF"/>
                  </a:solidFill>
                  <a:effectLst/>
                  <a:latin typeface="Arial" pitchFamily="34" charset="0"/>
                </a:rPr>
                <a:t>Uranium </a:t>
              </a:r>
              <a:endParaRPr kumimoji="0" lang="fr-FR" sz="1800" b="0" i="0" u="none" strike="noStrike" cap="none" normalizeH="0" baseline="0" smtClean="0">
                <a:ln>
                  <a:noFill/>
                </a:ln>
                <a:solidFill>
                  <a:schemeClr val="tx1"/>
                </a:solidFill>
                <a:effectLst/>
                <a:latin typeface="Arial" pitchFamily="34" charset="0"/>
              </a:endParaRPr>
            </a:p>
          </p:txBody>
        </p:sp>
        <p:sp>
          <p:nvSpPr>
            <p:cNvPr id="3115" name="Rectangle 43"/>
            <p:cNvSpPr>
              <a:spLocks noChangeArrowheads="1"/>
            </p:cNvSpPr>
            <p:nvPr/>
          </p:nvSpPr>
          <p:spPr bwMode="auto">
            <a:xfrm>
              <a:off x="3104" y="2269"/>
              <a:ext cx="24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0000FF"/>
                  </a:solidFill>
                  <a:effectLst/>
                  <a:latin typeface="Arial" pitchFamily="34" charset="0"/>
                </a:rPr>
                <a:t>(80</a:t>
              </a:r>
              <a:endParaRPr kumimoji="0" lang="fr-FR" sz="1800" b="0" i="0" u="none" strike="noStrike" cap="none" normalizeH="0" baseline="0" smtClean="0">
                <a:ln>
                  <a:noFill/>
                </a:ln>
                <a:solidFill>
                  <a:schemeClr val="tx1"/>
                </a:solidFill>
                <a:effectLst/>
                <a:latin typeface="Arial" pitchFamily="34" charset="0"/>
              </a:endParaRPr>
            </a:p>
          </p:txBody>
        </p:sp>
        <p:sp>
          <p:nvSpPr>
            <p:cNvPr id="3116" name="Rectangle 44"/>
            <p:cNvSpPr>
              <a:spLocks noChangeArrowheads="1"/>
            </p:cNvSpPr>
            <p:nvPr/>
          </p:nvSpPr>
          <p:spPr bwMode="auto">
            <a:xfrm>
              <a:off x="3287" y="2269"/>
              <a:ext cx="216"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0000FF"/>
                  </a:solidFill>
                  <a:effectLst/>
                  <a:latin typeface="Arial" pitchFamily="34" charset="0"/>
                </a:rPr>
                <a:t>%)</a:t>
              </a:r>
              <a:endParaRPr kumimoji="0" lang="fr-FR" sz="1800" b="0" i="0" u="none" strike="noStrike" cap="none" normalizeH="0" baseline="0" smtClean="0">
                <a:ln>
                  <a:noFill/>
                </a:ln>
                <a:solidFill>
                  <a:schemeClr val="tx1"/>
                </a:solidFill>
                <a:effectLst/>
                <a:latin typeface="Arial" pitchFamily="34" charset="0"/>
              </a:endParaRPr>
            </a:p>
          </p:txBody>
        </p:sp>
        <p:sp>
          <p:nvSpPr>
            <p:cNvPr id="3117" name="Freeform 45"/>
            <p:cNvSpPr>
              <a:spLocks/>
            </p:cNvSpPr>
            <p:nvPr/>
          </p:nvSpPr>
          <p:spPr bwMode="auto">
            <a:xfrm>
              <a:off x="4425" y="1964"/>
              <a:ext cx="38" cy="299"/>
            </a:xfrm>
            <a:custGeom>
              <a:avLst/>
              <a:gdLst/>
              <a:ahLst/>
              <a:cxnLst>
                <a:cxn ang="0">
                  <a:pos x="5" y="0"/>
                </a:cxn>
                <a:cxn ang="0">
                  <a:pos x="0" y="298"/>
                </a:cxn>
                <a:cxn ang="0">
                  <a:pos x="32" y="299"/>
                </a:cxn>
                <a:cxn ang="0">
                  <a:pos x="38" y="0"/>
                </a:cxn>
                <a:cxn ang="0">
                  <a:pos x="5" y="0"/>
                </a:cxn>
              </a:cxnLst>
              <a:rect l="0" t="0" r="r" b="b"/>
              <a:pathLst>
                <a:path w="38" h="299">
                  <a:moveTo>
                    <a:pt x="5" y="0"/>
                  </a:moveTo>
                  <a:lnTo>
                    <a:pt x="0" y="298"/>
                  </a:lnTo>
                  <a:lnTo>
                    <a:pt x="32" y="299"/>
                  </a:lnTo>
                  <a:lnTo>
                    <a:pt x="38" y="0"/>
                  </a:lnTo>
                  <a:lnTo>
                    <a:pt x="5" y="0"/>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8" name="Freeform 46"/>
            <p:cNvSpPr>
              <a:spLocks noEditPoints="1"/>
            </p:cNvSpPr>
            <p:nvPr/>
          </p:nvSpPr>
          <p:spPr bwMode="auto">
            <a:xfrm>
              <a:off x="1522" y="2012"/>
              <a:ext cx="97" cy="246"/>
            </a:xfrm>
            <a:custGeom>
              <a:avLst/>
              <a:gdLst/>
              <a:ahLst/>
              <a:cxnLst>
                <a:cxn ang="0">
                  <a:pos x="61" y="246"/>
                </a:cxn>
                <a:cxn ang="0">
                  <a:pos x="65" y="80"/>
                </a:cxn>
                <a:cxn ang="0">
                  <a:pos x="33" y="80"/>
                </a:cxn>
                <a:cxn ang="0">
                  <a:pos x="29" y="245"/>
                </a:cxn>
                <a:cxn ang="0">
                  <a:pos x="61" y="246"/>
                </a:cxn>
                <a:cxn ang="0">
                  <a:pos x="97" y="97"/>
                </a:cxn>
                <a:cxn ang="0">
                  <a:pos x="51" y="0"/>
                </a:cxn>
                <a:cxn ang="0">
                  <a:pos x="0" y="95"/>
                </a:cxn>
                <a:cxn ang="0">
                  <a:pos x="97" y="97"/>
                </a:cxn>
              </a:cxnLst>
              <a:rect l="0" t="0" r="r" b="b"/>
              <a:pathLst>
                <a:path w="97" h="246">
                  <a:moveTo>
                    <a:pt x="61" y="246"/>
                  </a:moveTo>
                  <a:lnTo>
                    <a:pt x="65" y="80"/>
                  </a:lnTo>
                  <a:lnTo>
                    <a:pt x="33" y="80"/>
                  </a:lnTo>
                  <a:lnTo>
                    <a:pt x="29" y="245"/>
                  </a:lnTo>
                  <a:lnTo>
                    <a:pt x="61" y="246"/>
                  </a:lnTo>
                  <a:close/>
                  <a:moveTo>
                    <a:pt x="97" y="97"/>
                  </a:moveTo>
                  <a:lnTo>
                    <a:pt x="51" y="0"/>
                  </a:lnTo>
                  <a:lnTo>
                    <a:pt x="0" y="95"/>
                  </a:lnTo>
                  <a:lnTo>
                    <a:pt x="97" y="97"/>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9" name="Rectangle 47"/>
            <p:cNvSpPr>
              <a:spLocks noChangeArrowheads="1"/>
            </p:cNvSpPr>
            <p:nvPr/>
          </p:nvSpPr>
          <p:spPr bwMode="auto">
            <a:xfrm>
              <a:off x="1428" y="1026"/>
              <a:ext cx="603"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MOX - RNR</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2" name="Rectangle 50"/>
            <p:cNvSpPr>
              <a:spLocks noChangeArrowheads="1"/>
            </p:cNvSpPr>
            <p:nvPr/>
          </p:nvSpPr>
          <p:spPr bwMode="auto">
            <a:xfrm>
              <a:off x="1701" y="1253"/>
              <a:ext cx="280" cy="14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450t</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4" name="Rectangle 52"/>
            <p:cNvSpPr>
              <a:spLocks noChangeArrowheads="1"/>
            </p:cNvSpPr>
            <p:nvPr/>
          </p:nvSpPr>
          <p:spPr bwMode="auto">
            <a:xfrm>
              <a:off x="4059" y="1071"/>
              <a:ext cx="483"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MOX usé</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7" name="Rectangle 55"/>
            <p:cNvSpPr>
              <a:spLocks noChangeArrowheads="1"/>
            </p:cNvSpPr>
            <p:nvPr/>
          </p:nvSpPr>
          <p:spPr bwMode="auto">
            <a:xfrm>
              <a:off x="4014" y="1253"/>
              <a:ext cx="280" cy="14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450t</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8" name="Freeform 56"/>
            <p:cNvSpPr>
              <a:spLocks noEditPoints="1"/>
            </p:cNvSpPr>
            <p:nvPr/>
          </p:nvSpPr>
          <p:spPr bwMode="auto">
            <a:xfrm>
              <a:off x="1406" y="2443"/>
              <a:ext cx="3170" cy="43"/>
            </a:xfrm>
            <a:custGeom>
              <a:avLst/>
              <a:gdLst/>
              <a:ahLst/>
              <a:cxnLst>
                <a:cxn ang="0">
                  <a:pos x="3040" y="1"/>
                </a:cxn>
                <a:cxn ang="0">
                  <a:pos x="3170" y="32"/>
                </a:cxn>
                <a:cxn ang="0">
                  <a:pos x="2943" y="1"/>
                </a:cxn>
                <a:cxn ang="0">
                  <a:pos x="2814" y="34"/>
                </a:cxn>
                <a:cxn ang="0">
                  <a:pos x="2943" y="1"/>
                </a:cxn>
                <a:cxn ang="0">
                  <a:pos x="2588" y="2"/>
                </a:cxn>
                <a:cxn ang="0">
                  <a:pos x="2717" y="34"/>
                </a:cxn>
                <a:cxn ang="0">
                  <a:pos x="2490" y="3"/>
                </a:cxn>
                <a:cxn ang="0">
                  <a:pos x="2361" y="35"/>
                </a:cxn>
                <a:cxn ang="0">
                  <a:pos x="2490" y="3"/>
                </a:cxn>
                <a:cxn ang="0">
                  <a:pos x="2135" y="4"/>
                </a:cxn>
                <a:cxn ang="0">
                  <a:pos x="2264" y="36"/>
                </a:cxn>
                <a:cxn ang="0">
                  <a:pos x="2038" y="4"/>
                </a:cxn>
                <a:cxn ang="0">
                  <a:pos x="1908" y="37"/>
                </a:cxn>
                <a:cxn ang="0">
                  <a:pos x="2038" y="4"/>
                </a:cxn>
                <a:cxn ang="0">
                  <a:pos x="1682" y="5"/>
                </a:cxn>
                <a:cxn ang="0">
                  <a:pos x="1811" y="37"/>
                </a:cxn>
                <a:cxn ang="0">
                  <a:pos x="1585" y="6"/>
                </a:cxn>
                <a:cxn ang="0">
                  <a:pos x="1456" y="38"/>
                </a:cxn>
                <a:cxn ang="0">
                  <a:pos x="1585" y="6"/>
                </a:cxn>
                <a:cxn ang="0">
                  <a:pos x="1229" y="7"/>
                </a:cxn>
                <a:cxn ang="0">
                  <a:pos x="1359" y="39"/>
                </a:cxn>
                <a:cxn ang="0">
                  <a:pos x="1132" y="7"/>
                </a:cxn>
                <a:cxn ang="0">
                  <a:pos x="1003" y="40"/>
                </a:cxn>
                <a:cxn ang="0">
                  <a:pos x="1132" y="7"/>
                </a:cxn>
                <a:cxn ang="0">
                  <a:pos x="776" y="9"/>
                </a:cxn>
                <a:cxn ang="0">
                  <a:pos x="906" y="40"/>
                </a:cxn>
                <a:cxn ang="0">
                  <a:pos x="679" y="9"/>
                </a:cxn>
                <a:cxn ang="0">
                  <a:pos x="550" y="41"/>
                </a:cxn>
                <a:cxn ang="0">
                  <a:pos x="679" y="9"/>
                </a:cxn>
                <a:cxn ang="0">
                  <a:pos x="323" y="10"/>
                </a:cxn>
                <a:cxn ang="0">
                  <a:pos x="453" y="42"/>
                </a:cxn>
                <a:cxn ang="0">
                  <a:pos x="226" y="10"/>
                </a:cxn>
                <a:cxn ang="0">
                  <a:pos x="97" y="43"/>
                </a:cxn>
                <a:cxn ang="0">
                  <a:pos x="226" y="10"/>
                </a:cxn>
                <a:cxn ang="0">
                  <a:pos x="0" y="11"/>
                </a:cxn>
                <a:cxn ang="0">
                  <a:pos x="0" y="43"/>
                </a:cxn>
              </a:cxnLst>
              <a:rect l="0" t="0" r="r" b="b"/>
              <a:pathLst>
                <a:path w="3170" h="43">
                  <a:moveTo>
                    <a:pt x="3170" y="0"/>
                  </a:moveTo>
                  <a:lnTo>
                    <a:pt x="3040" y="1"/>
                  </a:lnTo>
                  <a:lnTo>
                    <a:pt x="3041" y="33"/>
                  </a:lnTo>
                  <a:lnTo>
                    <a:pt x="3170" y="32"/>
                  </a:lnTo>
                  <a:lnTo>
                    <a:pt x="3170" y="0"/>
                  </a:lnTo>
                  <a:close/>
                  <a:moveTo>
                    <a:pt x="2943" y="1"/>
                  </a:moveTo>
                  <a:lnTo>
                    <a:pt x="2814" y="2"/>
                  </a:lnTo>
                  <a:lnTo>
                    <a:pt x="2814" y="34"/>
                  </a:lnTo>
                  <a:lnTo>
                    <a:pt x="2944" y="33"/>
                  </a:lnTo>
                  <a:lnTo>
                    <a:pt x="2943" y="1"/>
                  </a:lnTo>
                  <a:close/>
                  <a:moveTo>
                    <a:pt x="2717" y="2"/>
                  </a:moveTo>
                  <a:lnTo>
                    <a:pt x="2588" y="2"/>
                  </a:lnTo>
                  <a:lnTo>
                    <a:pt x="2588" y="34"/>
                  </a:lnTo>
                  <a:lnTo>
                    <a:pt x="2717" y="34"/>
                  </a:lnTo>
                  <a:lnTo>
                    <a:pt x="2717" y="2"/>
                  </a:lnTo>
                  <a:close/>
                  <a:moveTo>
                    <a:pt x="2490" y="3"/>
                  </a:moveTo>
                  <a:lnTo>
                    <a:pt x="2361" y="3"/>
                  </a:lnTo>
                  <a:lnTo>
                    <a:pt x="2361" y="35"/>
                  </a:lnTo>
                  <a:lnTo>
                    <a:pt x="2491" y="35"/>
                  </a:lnTo>
                  <a:lnTo>
                    <a:pt x="2490" y="3"/>
                  </a:lnTo>
                  <a:close/>
                  <a:moveTo>
                    <a:pt x="2264" y="4"/>
                  </a:moveTo>
                  <a:lnTo>
                    <a:pt x="2135" y="4"/>
                  </a:lnTo>
                  <a:lnTo>
                    <a:pt x="2135" y="36"/>
                  </a:lnTo>
                  <a:lnTo>
                    <a:pt x="2264" y="36"/>
                  </a:lnTo>
                  <a:lnTo>
                    <a:pt x="2264" y="4"/>
                  </a:lnTo>
                  <a:close/>
                  <a:moveTo>
                    <a:pt x="2038" y="4"/>
                  </a:moveTo>
                  <a:lnTo>
                    <a:pt x="1908" y="5"/>
                  </a:lnTo>
                  <a:lnTo>
                    <a:pt x="1908" y="37"/>
                  </a:lnTo>
                  <a:lnTo>
                    <a:pt x="2038" y="36"/>
                  </a:lnTo>
                  <a:lnTo>
                    <a:pt x="2038" y="4"/>
                  </a:lnTo>
                  <a:close/>
                  <a:moveTo>
                    <a:pt x="1811" y="5"/>
                  </a:moveTo>
                  <a:lnTo>
                    <a:pt x="1682" y="5"/>
                  </a:lnTo>
                  <a:lnTo>
                    <a:pt x="1682" y="37"/>
                  </a:lnTo>
                  <a:lnTo>
                    <a:pt x="1811" y="37"/>
                  </a:lnTo>
                  <a:lnTo>
                    <a:pt x="1811" y="5"/>
                  </a:lnTo>
                  <a:close/>
                  <a:moveTo>
                    <a:pt x="1585" y="6"/>
                  </a:moveTo>
                  <a:lnTo>
                    <a:pt x="1455" y="6"/>
                  </a:lnTo>
                  <a:lnTo>
                    <a:pt x="1456" y="38"/>
                  </a:lnTo>
                  <a:lnTo>
                    <a:pt x="1585" y="38"/>
                  </a:lnTo>
                  <a:lnTo>
                    <a:pt x="1585" y="6"/>
                  </a:lnTo>
                  <a:close/>
                  <a:moveTo>
                    <a:pt x="1358" y="7"/>
                  </a:moveTo>
                  <a:lnTo>
                    <a:pt x="1229" y="7"/>
                  </a:lnTo>
                  <a:lnTo>
                    <a:pt x="1229" y="39"/>
                  </a:lnTo>
                  <a:lnTo>
                    <a:pt x="1359" y="39"/>
                  </a:lnTo>
                  <a:lnTo>
                    <a:pt x="1358" y="7"/>
                  </a:lnTo>
                  <a:close/>
                  <a:moveTo>
                    <a:pt x="1132" y="7"/>
                  </a:moveTo>
                  <a:lnTo>
                    <a:pt x="1002" y="8"/>
                  </a:lnTo>
                  <a:lnTo>
                    <a:pt x="1003" y="40"/>
                  </a:lnTo>
                  <a:lnTo>
                    <a:pt x="1132" y="39"/>
                  </a:lnTo>
                  <a:lnTo>
                    <a:pt x="1132" y="7"/>
                  </a:lnTo>
                  <a:close/>
                  <a:moveTo>
                    <a:pt x="905" y="8"/>
                  </a:moveTo>
                  <a:lnTo>
                    <a:pt x="776" y="9"/>
                  </a:lnTo>
                  <a:lnTo>
                    <a:pt x="776" y="41"/>
                  </a:lnTo>
                  <a:lnTo>
                    <a:pt x="906" y="40"/>
                  </a:lnTo>
                  <a:lnTo>
                    <a:pt x="905" y="8"/>
                  </a:lnTo>
                  <a:close/>
                  <a:moveTo>
                    <a:pt x="679" y="9"/>
                  </a:moveTo>
                  <a:lnTo>
                    <a:pt x="549" y="9"/>
                  </a:lnTo>
                  <a:lnTo>
                    <a:pt x="550" y="41"/>
                  </a:lnTo>
                  <a:lnTo>
                    <a:pt x="679" y="41"/>
                  </a:lnTo>
                  <a:lnTo>
                    <a:pt x="679" y="9"/>
                  </a:lnTo>
                  <a:close/>
                  <a:moveTo>
                    <a:pt x="452" y="10"/>
                  </a:moveTo>
                  <a:lnTo>
                    <a:pt x="323" y="10"/>
                  </a:lnTo>
                  <a:lnTo>
                    <a:pt x="323" y="42"/>
                  </a:lnTo>
                  <a:lnTo>
                    <a:pt x="453" y="42"/>
                  </a:lnTo>
                  <a:lnTo>
                    <a:pt x="452" y="10"/>
                  </a:lnTo>
                  <a:close/>
                  <a:moveTo>
                    <a:pt x="226" y="10"/>
                  </a:moveTo>
                  <a:lnTo>
                    <a:pt x="97" y="11"/>
                  </a:lnTo>
                  <a:lnTo>
                    <a:pt x="97" y="43"/>
                  </a:lnTo>
                  <a:lnTo>
                    <a:pt x="226" y="42"/>
                  </a:lnTo>
                  <a:lnTo>
                    <a:pt x="226" y="10"/>
                  </a:lnTo>
                  <a:close/>
                  <a:moveTo>
                    <a:pt x="0" y="11"/>
                  </a:moveTo>
                  <a:lnTo>
                    <a:pt x="0" y="11"/>
                  </a:lnTo>
                  <a:lnTo>
                    <a:pt x="0" y="43"/>
                  </a:lnTo>
                  <a:lnTo>
                    <a:pt x="0" y="43"/>
                  </a:lnTo>
                  <a:lnTo>
                    <a:pt x="0" y="11"/>
                  </a:lnTo>
                  <a:close/>
                </a:path>
              </a:pathLst>
            </a:custGeom>
            <a:solidFill>
              <a:srgbClr val="777777"/>
            </a:solidFill>
            <a:ln w="0" cap="flat">
              <a:solidFill>
                <a:srgbClr val="777777"/>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29" name="Freeform 57"/>
            <p:cNvSpPr>
              <a:spLocks noEditPoints="1"/>
            </p:cNvSpPr>
            <p:nvPr/>
          </p:nvSpPr>
          <p:spPr bwMode="auto">
            <a:xfrm>
              <a:off x="1356" y="1991"/>
              <a:ext cx="97" cy="479"/>
            </a:xfrm>
            <a:custGeom>
              <a:avLst/>
              <a:gdLst/>
              <a:ahLst/>
              <a:cxnLst>
                <a:cxn ang="0">
                  <a:pos x="60" y="479"/>
                </a:cxn>
                <a:cxn ang="0">
                  <a:pos x="62" y="352"/>
                </a:cxn>
                <a:cxn ang="0">
                  <a:pos x="30" y="351"/>
                </a:cxn>
                <a:cxn ang="0">
                  <a:pos x="28" y="479"/>
                </a:cxn>
                <a:cxn ang="0">
                  <a:pos x="60" y="479"/>
                </a:cxn>
                <a:cxn ang="0">
                  <a:pos x="63" y="256"/>
                </a:cxn>
                <a:cxn ang="0">
                  <a:pos x="64" y="128"/>
                </a:cxn>
                <a:cxn ang="0">
                  <a:pos x="32" y="127"/>
                </a:cxn>
                <a:cxn ang="0">
                  <a:pos x="31" y="255"/>
                </a:cxn>
                <a:cxn ang="0">
                  <a:pos x="63" y="256"/>
                </a:cxn>
                <a:cxn ang="0">
                  <a:pos x="97" y="96"/>
                </a:cxn>
                <a:cxn ang="0">
                  <a:pos x="50" y="0"/>
                </a:cxn>
                <a:cxn ang="0">
                  <a:pos x="0" y="95"/>
                </a:cxn>
                <a:cxn ang="0">
                  <a:pos x="97" y="96"/>
                </a:cxn>
              </a:cxnLst>
              <a:rect l="0" t="0" r="r" b="b"/>
              <a:pathLst>
                <a:path w="97" h="479">
                  <a:moveTo>
                    <a:pt x="60" y="479"/>
                  </a:moveTo>
                  <a:lnTo>
                    <a:pt x="62" y="352"/>
                  </a:lnTo>
                  <a:lnTo>
                    <a:pt x="30" y="351"/>
                  </a:lnTo>
                  <a:lnTo>
                    <a:pt x="28" y="479"/>
                  </a:lnTo>
                  <a:lnTo>
                    <a:pt x="60" y="479"/>
                  </a:lnTo>
                  <a:close/>
                  <a:moveTo>
                    <a:pt x="63" y="256"/>
                  </a:moveTo>
                  <a:lnTo>
                    <a:pt x="64" y="128"/>
                  </a:lnTo>
                  <a:lnTo>
                    <a:pt x="32" y="127"/>
                  </a:lnTo>
                  <a:lnTo>
                    <a:pt x="31" y="255"/>
                  </a:lnTo>
                  <a:lnTo>
                    <a:pt x="63" y="256"/>
                  </a:lnTo>
                  <a:close/>
                  <a:moveTo>
                    <a:pt x="97" y="96"/>
                  </a:moveTo>
                  <a:lnTo>
                    <a:pt x="50" y="0"/>
                  </a:lnTo>
                  <a:lnTo>
                    <a:pt x="0" y="95"/>
                  </a:lnTo>
                  <a:lnTo>
                    <a:pt x="97" y="96"/>
                  </a:lnTo>
                  <a:close/>
                </a:path>
              </a:pathLst>
            </a:custGeom>
            <a:solidFill>
              <a:srgbClr val="777777"/>
            </a:solidFill>
            <a:ln w="0" cap="flat">
              <a:solidFill>
                <a:srgbClr val="777777"/>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30" name="Freeform 58"/>
            <p:cNvSpPr>
              <a:spLocks noEditPoints="1"/>
            </p:cNvSpPr>
            <p:nvPr/>
          </p:nvSpPr>
          <p:spPr bwMode="auto">
            <a:xfrm>
              <a:off x="4565" y="1948"/>
              <a:ext cx="32" cy="522"/>
            </a:xfrm>
            <a:custGeom>
              <a:avLst/>
              <a:gdLst/>
              <a:ahLst/>
              <a:cxnLst>
                <a:cxn ang="0">
                  <a:pos x="32" y="0"/>
                </a:cxn>
                <a:cxn ang="0">
                  <a:pos x="32" y="128"/>
                </a:cxn>
                <a:cxn ang="0">
                  <a:pos x="0" y="128"/>
                </a:cxn>
                <a:cxn ang="0">
                  <a:pos x="0" y="0"/>
                </a:cxn>
                <a:cxn ang="0">
                  <a:pos x="32" y="0"/>
                </a:cxn>
                <a:cxn ang="0">
                  <a:pos x="32" y="224"/>
                </a:cxn>
                <a:cxn ang="0">
                  <a:pos x="32" y="352"/>
                </a:cxn>
                <a:cxn ang="0">
                  <a:pos x="0" y="352"/>
                </a:cxn>
                <a:cxn ang="0">
                  <a:pos x="0" y="224"/>
                </a:cxn>
                <a:cxn ang="0">
                  <a:pos x="32" y="224"/>
                </a:cxn>
                <a:cxn ang="0">
                  <a:pos x="32" y="448"/>
                </a:cxn>
                <a:cxn ang="0">
                  <a:pos x="32" y="522"/>
                </a:cxn>
                <a:cxn ang="0">
                  <a:pos x="0" y="522"/>
                </a:cxn>
                <a:cxn ang="0">
                  <a:pos x="0" y="448"/>
                </a:cxn>
                <a:cxn ang="0">
                  <a:pos x="32" y="448"/>
                </a:cxn>
              </a:cxnLst>
              <a:rect l="0" t="0" r="r" b="b"/>
              <a:pathLst>
                <a:path w="32" h="522">
                  <a:moveTo>
                    <a:pt x="32" y="0"/>
                  </a:moveTo>
                  <a:lnTo>
                    <a:pt x="32" y="128"/>
                  </a:lnTo>
                  <a:lnTo>
                    <a:pt x="0" y="128"/>
                  </a:lnTo>
                  <a:lnTo>
                    <a:pt x="0" y="0"/>
                  </a:lnTo>
                  <a:lnTo>
                    <a:pt x="32" y="0"/>
                  </a:lnTo>
                  <a:close/>
                  <a:moveTo>
                    <a:pt x="32" y="224"/>
                  </a:moveTo>
                  <a:lnTo>
                    <a:pt x="32" y="352"/>
                  </a:lnTo>
                  <a:lnTo>
                    <a:pt x="0" y="352"/>
                  </a:lnTo>
                  <a:lnTo>
                    <a:pt x="0" y="224"/>
                  </a:lnTo>
                  <a:lnTo>
                    <a:pt x="32" y="224"/>
                  </a:lnTo>
                  <a:close/>
                  <a:moveTo>
                    <a:pt x="32" y="448"/>
                  </a:moveTo>
                  <a:lnTo>
                    <a:pt x="32" y="522"/>
                  </a:lnTo>
                  <a:lnTo>
                    <a:pt x="0" y="522"/>
                  </a:lnTo>
                  <a:lnTo>
                    <a:pt x="0" y="448"/>
                  </a:lnTo>
                  <a:lnTo>
                    <a:pt x="32" y="448"/>
                  </a:lnTo>
                  <a:close/>
                </a:path>
              </a:pathLst>
            </a:custGeom>
            <a:solidFill>
              <a:srgbClr val="777777"/>
            </a:solidFill>
            <a:ln w="0" cap="flat">
              <a:solidFill>
                <a:srgbClr val="777777"/>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35" name="Rectangle 63"/>
            <p:cNvSpPr>
              <a:spLocks noChangeArrowheads="1"/>
            </p:cNvSpPr>
            <p:nvPr/>
          </p:nvSpPr>
          <p:spPr bwMode="auto">
            <a:xfrm>
              <a:off x="3107" y="2523"/>
              <a:ext cx="1359"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600" b="1" i="1" dirty="0" smtClean="0">
                  <a:solidFill>
                    <a:srgbClr val="719216"/>
                  </a:solidFill>
                  <a:latin typeface="Arial" pitchFamily="34" charset="0"/>
                </a:rPr>
                <a:t>Ac</a:t>
              </a:r>
              <a:r>
                <a:rPr kumimoji="0" lang="fr-FR" sz="1600" b="1" i="1" u="none" strike="noStrike" cap="none" normalizeH="0" baseline="0" dirty="0" smtClean="0">
                  <a:ln>
                    <a:noFill/>
                  </a:ln>
                  <a:solidFill>
                    <a:srgbClr val="719216"/>
                  </a:solidFill>
                  <a:effectLst/>
                  <a:latin typeface="Arial" pitchFamily="34" charset="0"/>
                </a:rPr>
                <a:t>tinides mineurs (5t)</a:t>
              </a:r>
              <a:endParaRPr kumimoji="0" lang="fr-FR" sz="18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3716078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36</a:t>
            </a:fld>
            <a:endParaRPr lang="fr-FR" sz="1600" dirty="0"/>
          </a:p>
        </p:txBody>
      </p:sp>
      <p:sp>
        <p:nvSpPr>
          <p:cNvPr id="8" name="ZoneTexte 7"/>
          <p:cNvSpPr txBox="1"/>
          <p:nvPr/>
        </p:nvSpPr>
        <p:spPr>
          <a:xfrm>
            <a:off x="1115616" y="2132856"/>
            <a:ext cx="7486345" cy="2677656"/>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FF0000"/>
                </a:solidFill>
                <a:latin typeface="Comic Sans MS" pitchFamily="66" charset="0"/>
              </a:rPr>
              <a:t> Les scénarios énergétiques de l’ANCRE</a:t>
            </a:r>
            <a:endParaRPr lang="fr-FR" sz="2800" b="1" dirty="0">
              <a:solidFill>
                <a:srgbClr val="FF0000"/>
              </a:solidFill>
              <a:latin typeface="Comic Sans MS" pitchFamily="66" charset="0"/>
            </a:endParaRPr>
          </a:p>
        </p:txBody>
      </p:sp>
    </p:spTree>
    <p:extLst>
      <p:ext uri="{BB962C8B-B14F-4D97-AF65-F5344CB8AC3E}">
        <p14:creationId xmlns:p14="http://schemas.microsoft.com/office/powerpoint/2010/main" xmlns="" val="1784220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2" cstate="print"/>
          <a:srcRect/>
          <a:stretch>
            <a:fillRect/>
          </a:stretch>
        </p:blipFill>
        <p:spPr bwMode="auto">
          <a:xfrm>
            <a:off x="7203447" y="4437112"/>
            <a:ext cx="1785937" cy="1008062"/>
          </a:xfrm>
          <a:prstGeom prst="rect">
            <a:avLst/>
          </a:prstGeom>
          <a:noFill/>
          <a:ln w="9525">
            <a:noFill/>
            <a:miter lim="800000"/>
            <a:headEnd/>
            <a:tailEnd/>
          </a:ln>
        </p:spPr>
      </p:pic>
      <p:sp>
        <p:nvSpPr>
          <p:cNvPr id="18434" name="Rectangle 2"/>
          <p:cNvSpPr>
            <a:spLocks noGrp="1" noChangeArrowheads="1"/>
          </p:cNvSpPr>
          <p:nvPr>
            <p:ph type="title" idx="4294967295"/>
          </p:nvPr>
        </p:nvSpPr>
        <p:spPr>
          <a:xfrm>
            <a:off x="2843808" y="152401"/>
            <a:ext cx="6120805" cy="684312"/>
          </a:xfrm>
        </p:spPr>
        <p:txBody>
          <a:bodyPr/>
          <a:lstStyle/>
          <a:p>
            <a:r>
              <a:rPr lang="fr-FR" sz="3200" dirty="0" smtClean="0"/>
              <a:t>Les scénarios de l’ANCRE</a:t>
            </a:r>
          </a:p>
        </p:txBody>
      </p:sp>
      <p:sp>
        <p:nvSpPr>
          <p:cNvPr id="18435" name="Rectangle 3"/>
          <p:cNvSpPr>
            <a:spLocks noChangeArrowheads="1"/>
          </p:cNvSpPr>
          <p:nvPr/>
        </p:nvSpPr>
        <p:spPr bwMode="auto">
          <a:xfrm>
            <a:off x="179512" y="1097906"/>
            <a:ext cx="8669298" cy="5283422"/>
          </a:xfrm>
          <a:prstGeom prst="rect">
            <a:avLst/>
          </a:prstGeom>
          <a:noFill/>
          <a:ln w="9525">
            <a:noFill/>
            <a:miter lim="800000"/>
            <a:headEnd/>
            <a:tailEnd/>
          </a:ln>
        </p:spPr>
        <p:txBody>
          <a:bodyPr/>
          <a:lstStyle/>
          <a:p>
            <a:pPr marL="342900" indent="-152400" algn="l" eaLnBrk="0" hangingPunct="0">
              <a:spcBef>
                <a:spcPct val="20000"/>
              </a:spcBef>
              <a:buFontTx/>
              <a:buChar char="•"/>
            </a:pPr>
            <a:r>
              <a:rPr lang="fr-FR" dirty="0">
                <a:solidFill>
                  <a:srgbClr val="595959"/>
                </a:solidFill>
              </a:rPr>
              <a:t>L’</a:t>
            </a:r>
            <a:r>
              <a:rPr lang="fr-FR" b="1" dirty="0">
                <a:solidFill>
                  <a:srgbClr val="FF0000"/>
                </a:solidFill>
              </a:rPr>
              <a:t>ANCRE</a:t>
            </a:r>
            <a:r>
              <a:rPr lang="fr-FR" dirty="0">
                <a:solidFill>
                  <a:srgbClr val="595959"/>
                </a:solidFill>
              </a:rPr>
              <a:t> est l’Alliance Nationale de Coordination de la Recherche pour l’Energie</a:t>
            </a:r>
          </a:p>
          <a:p>
            <a:pPr marL="342900" indent="-152400" algn="l" eaLnBrk="0" hangingPunct="0">
              <a:spcBef>
                <a:spcPct val="20000"/>
              </a:spcBef>
              <a:buFontTx/>
              <a:buChar char="•"/>
            </a:pPr>
            <a:r>
              <a:rPr lang="fr-FR" dirty="0">
                <a:solidFill>
                  <a:srgbClr val="595959"/>
                </a:solidFill>
              </a:rPr>
              <a:t>Elle regroupe l’ensemble des organismes publics de recherche du domaine et travaille en concertation avec les pôles de compétitivité</a:t>
            </a:r>
          </a:p>
          <a:p>
            <a:pPr marL="342900" indent="-152400" algn="l" eaLnBrk="0" hangingPunct="0">
              <a:spcBef>
                <a:spcPct val="20000"/>
              </a:spcBef>
              <a:buFontTx/>
              <a:buChar char="•"/>
            </a:pPr>
            <a:r>
              <a:rPr lang="fr-FR" dirty="0">
                <a:solidFill>
                  <a:srgbClr val="595959"/>
                </a:solidFill>
              </a:rPr>
              <a:t>Elle a souhaité prendre part au débat sur la transition énergétique et</a:t>
            </a:r>
            <a:r>
              <a:rPr lang="fr-FR" b="1" dirty="0">
                <a:solidFill>
                  <a:srgbClr val="595959"/>
                </a:solidFill>
              </a:rPr>
              <a:t> </a:t>
            </a:r>
            <a:r>
              <a:rPr lang="fr-FR" dirty="0">
                <a:solidFill>
                  <a:srgbClr val="595959"/>
                </a:solidFill>
              </a:rPr>
              <a:t>a proposé à</a:t>
            </a:r>
            <a:r>
              <a:rPr lang="fr-FR" b="1" dirty="0">
                <a:solidFill>
                  <a:srgbClr val="595959"/>
                </a:solidFill>
              </a:rPr>
              <a:t> la Ministre en charge de l’énergie de construire des scénarios énergétiques </a:t>
            </a:r>
            <a:r>
              <a:rPr lang="fr-FR" dirty="0">
                <a:solidFill>
                  <a:srgbClr val="595959"/>
                </a:solidFill>
              </a:rPr>
              <a:t>à l’horizon 2050 . La ministre a manifesté son vif intérêt pour ce travail de l’ANCRE.</a:t>
            </a:r>
          </a:p>
          <a:p>
            <a:pPr marL="342900" indent="-152400" algn="l" eaLnBrk="0" hangingPunct="0">
              <a:spcBef>
                <a:spcPct val="20000"/>
              </a:spcBef>
              <a:buFontTx/>
              <a:buChar char="•"/>
            </a:pPr>
            <a:r>
              <a:rPr lang="fr-FR" dirty="0">
                <a:solidFill>
                  <a:srgbClr val="595959"/>
                </a:solidFill>
              </a:rPr>
              <a:t>L’ANCRE a défini les 3 scénarios suivants:</a:t>
            </a:r>
          </a:p>
          <a:p>
            <a:pPr marL="1181100" lvl="2" indent="-228600" algn="l" eaLnBrk="0" hangingPunct="0">
              <a:spcBef>
                <a:spcPct val="20000"/>
              </a:spcBef>
              <a:buFontTx/>
              <a:buChar char="•"/>
            </a:pPr>
            <a:r>
              <a:rPr lang="fr-FR" b="1" dirty="0">
                <a:solidFill>
                  <a:srgbClr val="339966"/>
                </a:solidFill>
              </a:rPr>
              <a:t>« Sobriété renforcée » (ou SOB)</a:t>
            </a:r>
          </a:p>
          <a:p>
            <a:pPr marL="1181100" lvl="2" indent="-228600" algn="l" eaLnBrk="0" hangingPunct="0">
              <a:spcBef>
                <a:spcPct val="20000"/>
              </a:spcBef>
              <a:buFontTx/>
              <a:buChar char="•"/>
            </a:pPr>
            <a:r>
              <a:rPr lang="fr-FR" b="1" dirty="0">
                <a:solidFill>
                  <a:srgbClr val="262699"/>
                </a:solidFill>
              </a:rPr>
              <a:t>« </a:t>
            </a:r>
            <a:r>
              <a:rPr lang="fr-FR" b="1" dirty="0" err="1">
                <a:solidFill>
                  <a:srgbClr val="262699"/>
                </a:solidFill>
              </a:rPr>
              <a:t>Décarbonisation</a:t>
            </a:r>
            <a:r>
              <a:rPr lang="fr-FR" b="1" dirty="0">
                <a:solidFill>
                  <a:srgbClr val="262699"/>
                </a:solidFill>
              </a:rPr>
              <a:t> par l’électricité » (ou ELE)</a:t>
            </a:r>
          </a:p>
          <a:p>
            <a:pPr marL="1181100" lvl="2" indent="-228600" algn="l" eaLnBrk="0" hangingPunct="0">
              <a:spcBef>
                <a:spcPct val="20000"/>
              </a:spcBef>
              <a:buFontTx/>
              <a:buChar char="•"/>
            </a:pPr>
            <a:r>
              <a:rPr lang="fr-FR" b="1" dirty="0">
                <a:solidFill>
                  <a:srgbClr val="FF6600"/>
                </a:solidFill>
              </a:rPr>
              <a:t>« Vecteurs diversifiés » (ou DIV)</a:t>
            </a:r>
          </a:p>
        </p:txBody>
      </p:sp>
    </p:spTree>
    <p:extLst>
      <p:ext uri="{BB962C8B-B14F-4D97-AF65-F5344CB8AC3E}">
        <p14:creationId xmlns:p14="http://schemas.microsoft.com/office/powerpoint/2010/main" xmlns="" val="38006807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42875" y="1340768"/>
            <a:ext cx="8820150" cy="4401205"/>
          </a:xfrm>
          <a:prstGeom prst="rect">
            <a:avLst/>
          </a:prstGeom>
          <a:noFill/>
          <a:ln w="9525">
            <a:noFill/>
            <a:miter lim="800000"/>
            <a:headEnd/>
            <a:tailEnd/>
          </a:ln>
        </p:spPr>
        <p:txBody>
          <a:bodyPr>
            <a:spAutoFit/>
          </a:bodyPr>
          <a:lstStyle/>
          <a:p>
            <a:pPr marL="742950" lvl="1" indent="-285750" algn="l">
              <a:buFont typeface="Arial" charset="0"/>
              <a:buChar char="•"/>
            </a:pPr>
            <a:r>
              <a:rPr lang="fr-FR" sz="2000" b="1" dirty="0">
                <a:solidFill>
                  <a:schemeClr val="accent2"/>
                </a:solidFill>
              </a:rPr>
              <a:t>Fixer comme objectif premier la réduction des émissions de GES et l’atteinte du facteur 4 à un coût acceptable</a:t>
            </a:r>
            <a:r>
              <a:rPr lang="fr-FR" sz="2000" b="1" dirty="0">
                <a:solidFill>
                  <a:srgbClr val="595959"/>
                </a:solidFill>
              </a:rPr>
              <a:t> </a:t>
            </a:r>
            <a:r>
              <a:rPr lang="fr-FR" sz="2000" dirty="0">
                <a:solidFill>
                  <a:srgbClr val="595959"/>
                </a:solidFill>
              </a:rPr>
              <a:t>(ici: diminution par 4 en 2050 des émissions de CO2 issues de la production et la transformation d’énergie, par rapport à l’année 1990)</a:t>
            </a:r>
          </a:p>
          <a:p>
            <a:pPr marL="742950" lvl="1" indent="-285750" algn="l">
              <a:buFont typeface="Arial" charset="0"/>
              <a:buChar char="•"/>
            </a:pPr>
            <a:r>
              <a:rPr lang="fr-FR" sz="2000" dirty="0">
                <a:solidFill>
                  <a:srgbClr val="595959"/>
                </a:solidFill>
              </a:rPr>
              <a:t>Mettre en œuvre </a:t>
            </a:r>
            <a:r>
              <a:rPr lang="fr-FR" sz="2000" b="1" dirty="0">
                <a:solidFill>
                  <a:schemeClr val="accent2"/>
                </a:solidFill>
              </a:rPr>
              <a:t>des actions volontaristes axées sur la demande</a:t>
            </a:r>
            <a:r>
              <a:rPr lang="fr-FR" sz="2000" b="1" dirty="0">
                <a:solidFill>
                  <a:srgbClr val="595959"/>
                </a:solidFill>
              </a:rPr>
              <a:t> </a:t>
            </a:r>
            <a:r>
              <a:rPr lang="fr-FR" sz="2000" dirty="0">
                <a:solidFill>
                  <a:srgbClr val="595959"/>
                </a:solidFill>
              </a:rPr>
              <a:t>en priorité (dont la sobriété à un niveau ambitieux) et </a:t>
            </a:r>
            <a:r>
              <a:rPr lang="fr-FR" sz="2000" b="1" dirty="0">
                <a:solidFill>
                  <a:schemeClr val="accent2"/>
                </a:solidFill>
              </a:rPr>
              <a:t>sur l’offre</a:t>
            </a:r>
            <a:r>
              <a:rPr lang="fr-FR" sz="2000" dirty="0">
                <a:solidFill>
                  <a:srgbClr val="595959"/>
                </a:solidFill>
              </a:rPr>
              <a:t>, en promouvant l’</a:t>
            </a:r>
            <a:r>
              <a:rPr lang="fr-FR" sz="2000" b="1" dirty="0">
                <a:solidFill>
                  <a:schemeClr val="accent2"/>
                </a:solidFill>
              </a:rPr>
              <a:t>efficacité</a:t>
            </a:r>
            <a:r>
              <a:rPr lang="fr-FR" sz="2000" dirty="0">
                <a:solidFill>
                  <a:srgbClr val="595959"/>
                </a:solidFill>
              </a:rPr>
              <a:t> et les </a:t>
            </a:r>
            <a:r>
              <a:rPr lang="fr-FR" sz="2000" b="1" dirty="0">
                <a:solidFill>
                  <a:schemeClr val="accent2"/>
                </a:solidFill>
              </a:rPr>
              <a:t>substitutions vers les énergies à bas carbone</a:t>
            </a:r>
          </a:p>
          <a:p>
            <a:pPr marL="742950" lvl="1" indent="-285750" algn="l">
              <a:buFont typeface="Arial" charset="0"/>
              <a:buChar char="•"/>
            </a:pPr>
            <a:r>
              <a:rPr lang="fr-FR" sz="2000" dirty="0">
                <a:solidFill>
                  <a:srgbClr val="595959"/>
                </a:solidFill>
              </a:rPr>
              <a:t>Développer fortement les </a:t>
            </a:r>
            <a:r>
              <a:rPr lang="fr-FR" sz="2000" dirty="0" err="1">
                <a:solidFill>
                  <a:srgbClr val="595959"/>
                </a:solidFill>
              </a:rPr>
              <a:t>EnR</a:t>
            </a:r>
            <a:r>
              <a:rPr lang="fr-FR" sz="2000" dirty="0">
                <a:solidFill>
                  <a:srgbClr val="595959"/>
                </a:solidFill>
              </a:rPr>
              <a:t> dans l’électricité </a:t>
            </a:r>
            <a:r>
              <a:rPr lang="fr-FR" sz="2000" b="1" dirty="0">
                <a:solidFill>
                  <a:schemeClr val="accent2"/>
                </a:solidFill>
              </a:rPr>
              <a:t>avec l’hypothèse « nucléaire 50% »</a:t>
            </a:r>
            <a:r>
              <a:rPr lang="fr-FR" sz="2000" b="1" dirty="0">
                <a:solidFill>
                  <a:srgbClr val="595959"/>
                </a:solidFill>
              </a:rPr>
              <a:t> </a:t>
            </a:r>
            <a:r>
              <a:rPr lang="fr-FR" sz="2000" dirty="0">
                <a:solidFill>
                  <a:srgbClr val="595959"/>
                </a:solidFill>
              </a:rPr>
              <a:t>en 2025</a:t>
            </a:r>
          </a:p>
          <a:p>
            <a:pPr marL="742950" lvl="1" indent="-285750" algn="l">
              <a:buFont typeface="Arial" charset="0"/>
              <a:buChar char="•"/>
            </a:pPr>
            <a:r>
              <a:rPr lang="fr-FR" sz="2000" dirty="0">
                <a:solidFill>
                  <a:srgbClr val="595959"/>
                </a:solidFill>
              </a:rPr>
              <a:t>Etablir les </a:t>
            </a:r>
            <a:r>
              <a:rPr lang="fr-FR" sz="2000" b="1" dirty="0">
                <a:solidFill>
                  <a:schemeClr val="accent2"/>
                </a:solidFill>
              </a:rPr>
              <a:t>possibilités technologiques</a:t>
            </a:r>
            <a:r>
              <a:rPr lang="fr-FR" sz="2000" b="1" dirty="0">
                <a:solidFill>
                  <a:srgbClr val="595959"/>
                </a:solidFill>
              </a:rPr>
              <a:t> </a:t>
            </a:r>
            <a:r>
              <a:rPr lang="fr-FR" sz="2000" dirty="0">
                <a:solidFill>
                  <a:srgbClr val="595959"/>
                </a:solidFill>
              </a:rPr>
              <a:t>(impact sur l’efficacité, sur les évolution des usages, sur les dynamiques de substitution des </a:t>
            </a:r>
            <a:r>
              <a:rPr lang="fr-FR" sz="2000" b="1" dirty="0">
                <a:solidFill>
                  <a:schemeClr val="accent2"/>
                </a:solidFill>
              </a:rPr>
              <a:t>énergies</a:t>
            </a:r>
            <a:r>
              <a:rPr lang="fr-FR" sz="2000" b="1" dirty="0">
                <a:solidFill>
                  <a:srgbClr val="595959"/>
                </a:solidFill>
              </a:rPr>
              <a:t> </a:t>
            </a:r>
            <a:r>
              <a:rPr lang="fr-FR" sz="2000" dirty="0">
                <a:solidFill>
                  <a:srgbClr val="595959"/>
                </a:solidFill>
              </a:rPr>
              <a:t>entre elles…)</a:t>
            </a:r>
          </a:p>
          <a:p>
            <a:pPr marL="742950" lvl="1" indent="-285750" algn="l">
              <a:buFont typeface="Arial" charset="0"/>
              <a:buChar char="•"/>
            </a:pPr>
            <a:r>
              <a:rPr lang="fr-FR" sz="2000" dirty="0">
                <a:solidFill>
                  <a:srgbClr val="595959"/>
                </a:solidFill>
              </a:rPr>
              <a:t>Evaluer si l’objectif est atteint </a:t>
            </a:r>
            <a:r>
              <a:rPr lang="fr-FR" sz="2000" dirty="0">
                <a:solidFill>
                  <a:srgbClr val="595959"/>
                </a:solidFill>
                <a:sym typeface="Wingdings" pitchFamily="2" charset="2"/>
              </a:rPr>
              <a:t> révision des hypothèses et introduction de </a:t>
            </a:r>
            <a:r>
              <a:rPr lang="fr-FR" sz="2000" b="1" dirty="0">
                <a:solidFill>
                  <a:schemeClr val="accent2"/>
                </a:solidFill>
                <a:sym typeface="Wingdings" pitchFamily="2" charset="2"/>
              </a:rPr>
              <a:t>« technologies de rupture</a:t>
            </a:r>
            <a:r>
              <a:rPr lang="fr-FR" sz="2000" b="1" dirty="0" smtClean="0">
                <a:solidFill>
                  <a:schemeClr val="accent2"/>
                </a:solidFill>
                <a:sym typeface="Wingdings" pitchFamily="2" charset="2"/>
              </a:rPr>
              <a:t>»</a:t>
            </a:r>
            <a:endParaRPr lang="fr-FR" sz="2000" b="1" dirty="0">
              <a:solidFill>
                <a:schemeClr val="accent2"/>
              </a:solidFill>
              <a:sym typeface="Wingdings" pitchFamily="2" charset="2"/>
            </a:endParaRPr>
          </a:p>
        </p:txBody>
      </p:sp>
      <p:sp>
        <p:nvSpPr>
          <p:cNvPr id="19458" name="Rectangle 2"/>
          <p:cNvSpPr>
            <a:spLocks noChangeArrowheads="1"/>
          </p:cNvSpPr>
          <p:nvPr/>
        </p:nvSpPr>
        <p:spPr bwMode="auto">
          <a:xfrm>
            <a:off x="3563888" y="188640"/>
            <a:ext cx="5184576" cy="684312"/>
          </a:xfrm>
          <a:prstGeom prst="rect">
            <a:avLst/>
          </a:prstGeom>
          <a:noFill/>
          <a:ln w="9525">
            <a:noFill/>
            <a:miter lim="800000"/>
            <a:headEnd/>
            <a:tailEnd/>
          </a:ln>
        </p:spPr>
        <p:txBody>
          <a:bodyPr anchor="ctr"/>
          <a:lstStyle/>
          <a:p>
            <a:pPr eaLnBrk="0" hangingPunct="0"/>
            <a:r>
              <a:rPr lang="fr-FR" sz="3200" dirty="0" smtClean="0">
                <a:solidFill>
                  <a:schemeClr val="bg1"/>
                </a:solidFill>
                <a:latin typeface="Comic Sans MS" pitchFamily="66" charset="0"/>
              </a:rPr>
              <a:t>DÉMARCHE DE L’ANCRE</a:t>
            </a:r>
            <a:endParaRPr lang="fr-FR" sz="3200" dirty="0">
              <a:solidFill>
                <a:schemeClr val="bg1"/>
              </a:solidFill>
              <a:latin typeface="Comic Sans MS" pitchFamily="66" charset="0"/>
            </a:endParaRPr>
          </a:p>
        </p:txBody>
      </p:sp>
    </p:spTree>
    <p:extLst>
      <p:ext uri="{BB962C8B-B14F-4D97-AF65-F5344CB8AC3E}">
        <p14:creationId xmlns:p14="http://schemas.microsoft.com/office/powerpoint/2010/main" xmlns="" val="34803830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idx="4294967295"/>
          </p:nvPr>
        </p:nvSpPr>
        <p:spPr>
          <a:xfrm>
            <a:off x="1331641" y="116632"/>
            <a:ext cx="7774260" cy="864096"/>
          </a:xfrm>
        </p:spPr>
        <p:txBody>
          <a:bodyPr/>
          <a:lstStyle/>
          <a:p>
            <a:pPr algn="ctr"/>
            <a:r>
              <a:rPr lang="fr-FR" sz="3200" dirty="0" smtClean="0"/>
              <a:t>Hypothèses et grandes questions</a:t>
            </a:r>
          </a:p>
        </p:txBody>
      </p:sp>
      <p:sp>
        <p:nvSpPr>
          <p:cNvPr id="20482" name="Rectangle 1"/>
          <p:cNvSpPr>
            <a:spLocks noChangeArrowheads="1"/>
          </p:cNvSpPr>
          <p:nvPr/>
        </p:nvSpPr>
        <p:spPr bwMode="auto">
          <a:xfrm>
            <a:off x="312738" y="1196752"/>
            <a:ext cx="8520112" cy="1785104"/>
          </a:xfrm>
          <a:prstGeom prst="rect">
            <a:avLst/>
          </a:prstGeom>
          <a:noFill/>
          <a:ln w="9525">
            <a:noFill/>
            <a:miter lim="800000"/>
            <a:headEnd/>
            <a:tailEnd/>
          </a:ln>
        </p:spPr>
        <p:txBody>
          <a:bodyPr>
            <a:spAutoFit/>
          </a:bodyPr>
          <a:lstStyle/>
          <a:p>
            <a:pPr algn="l">
              <a:lnSpc>
                <a:spcPts val="2400"/>
              </a:lnSpc>
            </a:pPr>
            <a:r>
              <a:rPr lang="fr-FR" sz="1800" dirty="0">
                <a:solidFill>
                  <a:srgbClr val="595959"/>
                </a:solidFill>
              </a:rPr>
              <a:t>Les </a:t>
            </a:r>
            <a:r>
              <a:rPr lang="fr-FR" sz="1800" b="1" dirty="0">
                <a:solidFill>
                  <a:srgbClr val="FF0000"/>
                </a:solidFill>
              </a:rPr>
              <a:t>hypothèses</a:t>
            </a:r>
            <a:r>
              <a:rPr lang="fr-FR" sz="1800" b="1" dirty="0">
                <a:solidFill>
                  <a:srgbClr val="595959"/>
                </a:solidFill>
              </a:rPr>
              <a:t> </a:t>
            </a:r>
            <a:r>
              <a:rPr lang="fr-FR" sz="1800" dirty="0">
                <a:solidFill>
                  <a:srgbClr val="595959"/>
                </a:solidFill>
              </a:rPr>
              <a:t>sont basées sur le </a:t>
            </a:r>
            <a:r>
              <a:rPr lang="fr-FR" sz="1800" b="1" dirty="0">
                <a:solidFill>
                  <a:srgbClr val="595959"/>
                </a:solidFill>
              </a:rPr>
              <a:t>scénario volontariste DGEC / </a:t>
            </a:r>
            <a:r>
              <a:rPr lang="fr-FR" sz="1800" b="1" dirty="0" err="1">
                <a:solidFill>
                  <a:srgbClr val="595959"/>
                </a:solidFill>
              </a:rPr>
              <a:t>Enerdata</a:t>
            </a:r>
            <a:r>
              <a:rPr lang="fr-FR" sz="1800" dirty="0">
                <a:solidFill>
                  <a:srgbClr val="595959"/>
                </a:solidFill>
              </a:rPr>
              <a:t> « AMS-O » </a:t>
            </a:r>
          </a:p>
          <a:p>
            <a:pPr marL="742950" lvl="1" indent="-285750" algn="l">
              <a:buFont typeface="Arial" charset="0"/>
              <a:buChar char="•"/>
            </a:pPr>
            <a:r>
              <a:rPr lang="fr-FR" sz="1800" b="1" dirty="0">
                <a:solidFill>
                  <a:srgbClr val="595959"/>
                </a:solidFill>
              </a:rPr>
              <a:t>Post Grenelle avec mesures supplémentaires</a:t>
            </a:r>
            <a:r>
              <a:rPr lang="fr-FR" sz="1800" dirty="0">
                <a:solidFill>
                  <a:srgbClr val="595959"/>
                </a:solidFill>
              </a:rPr>
              <a:t> et objectif 2050 de facteur 4</a:t>
            </a:r>
          </a:p>
          <a:p>
            <a:pPr marL="742950" lvl="1" indent="-285750" algn="l">
              <a:buFont typeface="Arial" charset="0"/>
              <a:buChar char="•"/>
            </a:pPr>
            <a:r>
              <a:rPr lang="fr-FR" sz="1800" dirty="0">
                <a:solidFill>
                  <a:srgbClr val="595959"/>
                </a:solidFill>
              </a:rPr>
              <a:t>La croissance économique </a:t>
            </a:r>
            <a:r>
              <a:rPr lang="fr-FR" sz="1800" b="1" dirty="0">
                <a:solidFill>
                  <a:srgbClr val="595959"/>
                </a:solidFill>
              </a:rPr>
              <a:t>1,7% par an</a:t>
            </a:r>
            <a:r>
              <a:rPr lang="fr-FR" sz="1800" dirty="0">
                <a:solidFill>
                  <a:srgbClr val="595959"/>
                </a:solidFill>
              </a:rPr>
              <a:t> en moyenne sur la période</a:t>
            </a:r>
          </a:p>
          <a:p>
            <a:pPr marL="742950" lvl="1" indent="-285750" algn="l">
              <a:buFont typeface="Arial" charset="0"/>
              <a:buChar char="•"/>
            </a:pPr>
            <a:r>
              <a:rPr lang="fr-FR" sz="1800" dirty="0">
                <a:solidFill>
                  <a:srgbClr val="595959"/>
                </a:solidFill>
              </a:rPr>
              <a:t>La population française s’accroit fortement </a:t>
            </a:r>
            <a:r>
              <a:rPr lang="fr-FR" sz="1800" b="1" dirty="0">
                <a:solidFill>
                  <a:srgbClr val="595959"/>
                </a:solidFill>
              </a:rPr>
              <a:t>75 </a:t>
            </a:r>
            <a:r>
              <a:rPr lang="fr-FR" sz="1800" b="1" dirty="0" err="1">
                <a:solidFill>
                  <a:srgbClr val="595959"/>
                </a:solidFill>
              </a:rPr>
              <a:t>Mhab</a:t>
            </a:r>
            <a:r>
              <a:rPr lang="fr-FR" sz="1800" b="1" dirty="0">
                <a:solidFill>
                  <a:srgbClr val="595959"/>
                </a:solidFill>
              </a:rPr>
              <a:t> en 2050</a:t>
            </a:r>
          </a:p>
          <a:p>
            <a:pPr marL="742950" lvl="1" indent="-285750" algn="l">
              <a:buFont typeface="Arial" charset="0"/>
              <a:buChar char="•"/>
            </a:pPr>
            <a:r>
              <a:rPr lang="fr-FR" sz="1800" dirty="0">
                <a:solidFill>
                  <a:srgbClr val="595959"/>
                </a:solidFill>
              </a:rPr>
              <a:t>Les </a:t>
            </a:r>
            <a:r>
              <a:rPr lang="fr-FR" sz="1800" b="1" dirty="0">
                <a:solidFill>
                  <a:srgbClr val="595959"/>
                </a:solidFill>
              </a:rPr>
              <a:t>prix de l’énergie</a:t>
            </a:r>
            <a:r>
              <a:rPr lang="fr-FR" sz="1800" dirty="0">
                <a:solidFill>
                  <a:srgbClr val="595959"/>
                </a:solidFill>
              </a:rPr>
              <a:t> s’orientent à la </a:t>
            </a:r>
            <a:r>
              <a:rPr lang="fr-FR" sz="1800" b="1" dirty="0">
                <a:solidFill>
                  <a:srgbClr val="595959"/>
                </a:solidFill>
              </a:rPr>
              <a:t>hausse</a:t>
            </a:r>
            <a:r>
              <a:rPr lang="fr-FR" sz="1800" dirty="0">
                <a:solidFill>
                  <a:srgbClr val="595959"/>
                </a:solidFill>
              </a:rPr>
              <a:t> et le </a:t>
            </a:r>
            <a:r>
              <a:rPr lang="fr-FR" sz="1800" b="1" dirty="0">
                <a:solidFill>
                  <a:srgbClr val="595959"/>
                </a:solidFill>
              </a:rPr>
              <a:t>carbone est taxé</a:t>
            </a:r>
            <a:r>
              <a:rPr lang="fr-FR" sz="1800" dirty="0">
                <a:solidFill>
                  <a:srgbClr val="595959"/>
                </a:solidFill>
              </a:rPr>
              <a:t> (directement ou via les ETS)</a:t>
            </a:r>
            <a:endParaRPr lang="fr-FR" sz="1800" i="1" dirty="0">
              <a:solidFill>
                <a:srgbClr val="595959"/>
              </a:solidFill>
            </a:endParaRPr>
          </a:p>
        </p:txBody>
      </p:sp>
      <p:graphicFrame>
        <p:nvGraphicFramePr>
          <p:cNvPr id="21548" name="Group 44"/>
          <p:cNvGraphicFramePr>
            <a:graphicFrameLocks noGrp="1"/>
          </p:cNvGraphicFramePr>
          <p:nvPr>
            <p:extLst>
              <p:ext uri="{D42A27DB-BD31-4B8C-83A1-F6EECF244321}">
                <p14:modId xmlns:p14="http://schemas.microsoft.com/office/powerpoint/2010/main" xmlns="" val="3643004410"/>
              </p:ext>
            </p:extLst>
          </p:nvPr>
        </p:nvGraphicFramePr>
        <p:xfrm>
          <a:off x="1907704" y="3154023"/>
          <a:ext cx="5807075" cy="1463040"/>
        </p:xfrm>
        <a:graphic>
          <a:graphicData uri="http://schemas.openxmlformats.org/drawingml/2006/table">
            <a:tbl>
              <a:tblPr/>
              <a:tblGrid>
                <a:gridCol w="2663825"/>
                <a:gridCol w="792163"/>
                <a:gridCol w="792162"/>
                <a:gridCol w="792163"/>
                <a:gridCol w="766762"/>
              </a:tblGrid>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FFFFFF"/>
                          </a:solidFill>
                          <a:effectLst/>
                          <a:latin typeface="Arial" charset="0"/>
                          <a:cs typeface="Arial" charset="0"/>
                        </a:rPr>
                        <a:t>Prix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FFFF"/>
                          </a:solidFill>
                          <a:effectLst/>
                          <a:latin typeface="Arial" charset="0"/>
                          <a:cs typeface="Arial" charset="0"/>
                        </a:rPr>
                        <a:t>2020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FFFF"/>
                          </a:solidFill>
                          <a:effectLst/>
                          <a:latin typeface="Arial" charset="0"/>
                          <a:cs typeface="Arial" charset="0"/>
                        </a:rPr>
                        <a:t>2030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FFFF"/>
                          </a:solidFill>
                          <a:effectLst/>
                          <a:latin typeface="Arial" charset="0"/>
                          <a:cs typeface="Arial" charset="0"/>
                        </a:rPr>
                        <a:t>2040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FFFF"/>
                          </a:solidFill>
                          <a:effectLst/>
                          <a:latin typeface="Arial" charset="0"/>
                          <a:cs typeface="Arial" charset="0"/>
                        </a:rPr>
                        <a:t>2050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54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000000"/>
                          </a:solidFill>
                          <a:effectLst/>
                          <a:latin typeface="Arial" charset="0"/>
                          <a:cs typeface="Arial" charset="0"/>
                        </a:rPr>
                        <a:t>Prix pétrole (€2010/baril)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115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135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165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000000"/>
                          </a:solidFill>
                          <a:effectLst/>
                          <a:latin typeface="Arial" charset="0"/>
                          <a:cs typeface="Arial" charset="0"/>
                        </a:rPr>
                        <a:t>CO2 </a:t>
                      </a:r>
                      <a:r>
                        <a:rPr kumimoji="0" lang="fr-FR" sz="1600" b="1" i="0" u="none" strike="noStrike" cap="none" normalizeH="0" baseline="0" dirty="0" smtClean="0">
                          <a:ln>
                            <a:noFill/>
                          </a:ln>
                          <a:solidFill>
                            <a:srgbClr val="339966"/>
                          </a:solidFill>
                          <a:effectLst/>
                          <a:latin typeface="Arial" charset="0"/>
                          <a:cs typeface="Arial" charset="0"/>
                        </a:rPr>
                        <a:t>SOB *</a:t>
                      </a:r>
                      <a:r>
                        <a:rPr kumimoji="0" lang="fr-FR" sz="1600" b="0" i="0" u="none" strike="noStrike" cap="none" normalizeH="0" baseline="0" dirty="0" smtClean="0">
                          <a:ln>
                            <a:noFill/>
                          </a:ln>
                          <a:solidFill>
                            <a:srgbClr val="339966"/>
                          </a:solidFill>
                          <a:effectLst/>
                          <a:latin typeface="Arial" charset="0"/>
                          <a:cs typeface="Arial" charset="0"/>
                        </a:rPr>
                        <a:t> </a:t>
                      </a:r>
                      <a:r>
                        <a:rPr kumimoji="0" lang="fr-FR" sz="1600" b="0" i="0" u="none" strike="noStrike" cap="none" normalizeH="0" baseline="0" dirty="0" smtClean="0">
                          <a:ln>
                            <a:noFill/>
                          </a:ln>
                          <a:solidFill>
                            <a:srgbClr val="000000"/>
                          </a:solidFill>
                          <a:effectLst/>
                          <a:latin typeface="Arial" charset="0"/>
                          <a:cs typeface="Arial" charset="0"/>
                        </a:rPr>
                        <a:t>(€2010/t)</a:t>
                      </a:r>
                      <a:endParaRPr kumimoji="0" lang="fr-FR" sz="1600" b="0" i="0" u="none" strike="noStrike" cap="none" normalizeH="0" baseline="0" dirty="0" smtClean="0">
                        <a:ln>
                          <a:noFill/>
                        </a:ln>
                        <a:solidFill>
                          <a:srgbClr val="339966"/>
                        </a:solidFill>
                        <a:effectLst/>
                        <a:latin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56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200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44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smtClean="0">
                          <a:ln>
                            <a:noFill/>
                          </a:ln>
                          <a:solidFill>
                            <a:srgbClr val="000000"/>
                          </a:solidFill>
                          <a:effectLst/>
                          <a:latin typeface="Arial" charset="0"/>
                          <a:cs typeface="Arial" charset="0"/>
                        </a:rPr>
                        <a:t>CO2 </a:t>
                      </a:r>
                      <a:r>
                        <a:rPr kumimoji="0" lang="fr-FR" sz="1600" b="1" i="0" u="none" strike="noStrike" cap="none" normalizeH="0" baseline="0" smtClean="0">
                          <a:ln>
                            <a:noFill/>
                          </a:ln>
                          <a:solidFill>
                            <a:schemeClr val="accent2"/>
                          </a:solidFill>
                          <a:effectLst/>
                          <a:latin typeface="Arial" charset="0"/>
                          <a:cs typeface="Arial" charset="0"/>
                        </a:rPr>
                        <a:t>ELE</a:t>
                      </a:r>
                      <a:r>
                        <a:rPr kumimoji="0" lang="fr-FR" sz="1600" b="0" i="0" u="none" strike="noStrike" cap="none" normalizeH="0" baseline="0" smtClean="0">
                          <a:ln>
                            <a:noFill/>
                          </a:ln>
                          <a:solidFill>
                            <a:srgbClr val="000000"/>
                          </a:solidFill>
                          <a:effectLst/>
                          <a:latin typeface="Arial" charset="0"/>
                          <a:cs typeface="Arial" charset="0"/>
                        </a:rPr>
                        <a:t> et </a:t>
                      </a:r>
                      <a:r>
                        <a:rPr kumimoji="0" lang="fr-FR" sz="1600" b="1" i="0" u="none" strike="noStrike" cap="none" normalizeH="0" baseline="0" smtClean="0">
                          <a:ln>
                            <a:noFill/>
                          </a:ln>
                          <a:solidFill>
                            <a:srgbClr val="FF6600"/>
                          </a:solidFill>
                          <a:effectLst/>
                          <a:latin typeface="Arial" charset="0"/>
                          <a:cs typeface="Arial" charset="0"/>
                        </a:rPr>
                        <a:t>DIV</a:t>
                      </a:r>
                      <a:r>
                        <a:rPr kumimoji="0" lang="fr-FR" sz="1600" b="0" i="0" u="none" strike="noStrike" cap="none" normalizeH="0" baseline="0" smtClean="0">
                          <a:ln>
                            <a:noFill/>
                          </a:ln>
                          <a:solidFill>
                            <a:srgbClr val="000000"/>
                          </a:solidFill>
                          <a:effectLst/>
                          <a:latin typeface="Arial" charset="0"/>
                          <a:cs typeface="Arial" charset="0"/>
                        </a:rPr>
                        <a:t> (€2010/t)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39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rgbClr val="000000"/>
                          </a:solidFill>
                          <a:effectLst/>
                          <a:latin typeface="Arial" charset="0"/>
                          <a:cs typeface="Arial" charset="0"/>
                        </a:rPr>
                        <a:t>75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Arial" charset="0"/>
                          <a:cs typeface="Arial" charset="0"/>
                        </a:rPr>
                        <a:t>150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bl>
          </a:graphicData>
        </a:graphic>
      </p:graphicFrame>
      <p:sp>
        <p:nvSpPr>
          <p:cNvPr id="20515" name="ZoneTexte 1"/>
          <p:cNvSpPr txBox="1">
            <a:spLocks noChangeArrowheads="1"/>
          </p:cNvSpPr>
          <p:nvPr/>
        </p:nvSpPr>
        <p:spPr bwMode="auto">
          <a:xfrm>
            <a:off x="427135" y="4725144"/>
            <a:ext cx="8609362" cy="1754326"/>
          </a:xfrm>
          <a:prstGeom prst="rect">
            <a:avLst/>
          </a:prstGeom>
          <a:noFill/>
          <a:ln w="9525">
            <a:noFill/>
            <a:miter lim="800000"/>
            <a:headEnd/>
            <a:tailEnd/>
          </a:ln>
        </p:spPr>
        <p:txBody>
          <a:bodyPr wrap="square">
            <a:spAutoFit/>
          </a:bodyPr>
          <a:lstStyle/>
          <a:p>
            <a:pPr algn="l">
              <a:lnSpc>
                <a:spcPct val="150000"/>
              </a:lnSpc>
            </a:pPr>
            <a:r>
              <a:rPr lang="fr-FR" b="1" dirty="0">
                <a:solidFill>
                  <a:srgbClr val="FF0000"/>
                </a:solidFill>
              </a:rPr>
              <a:t>Parmi les grandes </a:t>
            </a:r>
            <a:r>
              <a:rPr lang="fr-FR" b="1" dirty="0" smtClean="0">
                <a:solidFill>
                  <a:srgbClr val="FF0000"/>
                </a:solidFill>
              </a:rPr>
              <a:t>questions</a:t>
            </a:r>
            <a:r>
              <a:rPr lang="fr-FR" b="1" dirty="0">
                <a:solidFill>
                  <a:srgbClr val="FF0000"/>
                </a:solidFill>
              </a:rPr>
              <a:t>:</a:t>
            </a:r>
          </a:p>
          <a:p>
            <a:pPr marL="742950" lvl="1" indent="-285750" algn="l">
              <a:buFont typeface="Arial" charset="0"/>
              <a:buChar char="•"/>
            </a:pPr>
            <a:r>
              <a:rPr lang="fr-FR" dirty="0">
                <a:solidFill>
                  <a:srgbClr val="595959"/>
                </a:solidFill>
              </a:rPr>
              <a:t>Les technologies actuellement disponibles suffisent-elles ? </a:t>
            </a:r>
          </a:p>
          <a:p>
            <a:pPr marL="742950" lvl="1" indent="-285750" algn="l">
              <a:buFont typeface="Arial" charset="0"/>
              <a:buChar char="•"/>
            </a:pPr>
            <a:r>
              <a:rPr lang="fr-FR" dirty="0">
                <a:solidFill>
                  <a:srgbClr val="595959"/>
                </a:solidFill>
              </a:rPr>
              <a:t>Faut-il une révolution technologique pour atteindre l’objectif facteur 4?</a:t>
            </a:r>
          </a:p>
        </p:txBody>
      </p:sp>
    </p:spTree>
    <p:extLst>
      <p:ext uri="{BB962C8B-B14F-4D97-AF65-F5344CB8AC3E}">
        <p14:creationId xmlns:p14="http://schemas.microsoft.com/office/powerpoint/2010/main" xmlns="" val="2179912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a:xfrm>
            <a:off x="2771800" y="188640"/>
            <a:ext cx="4679950" cy="648072"/>
          </a:xfrm>
        </p:spPr>
        <p:txBody>
          <a:bodyPr/>
          <a:lstStyle/>
          <a:p>
            <a:r>
              <a:rPr lang="fr-FR" sz="3200" dirty="0" smtClean="0"/>
              <a:t>Les scénarios en bref</a:t>
            </a:r>
          </a:p>
        </p:txBody>
      </p:sp>
      <p:sp>
        <p:nvSpPr>
          <p:cNvPr id="21506" name="Rectangle 1"/>
          <p:cNvSpPr>
            <a:spLocks noChangeArrowheads="1"/>
          </p:cNvSpPr>
          <p:nvPr/>
        </p:nvSpPr>
        <p:spPr bwMode="auto">
          <a:xfrm>
            <a:off x="323528" y="1340768"/>
            <a:ext cx="8520113" cy="4708981"/>
          </a:xfrm>
          <a:prstGeom prst="rect">
            <a:avLst/>
          </a:prstGeom>
          <a:noFill/>
          <a:ln w="9525">
            <a:noFill/>
            <a:miter lim="800000"/>
            <a:headEnd/>
            <a:tailEnd/>
          </a:ln>
        </p:spPr>
        <p:txBody>
          <a:bodyPr>
            <a:spAutoFit/>
          </a:bodyPr>
          <a:lstStyle/>
          <a:p>
            <a:pPr marL="285750" indent="-285750" algn="l">
              <a:buFont typeface="Arial" charset="0"/>
              <a:buChar char="•"/>
            </a:pPr>
            <a:r>
              <a:rPr lang="fr-FR" sz="2000" b="1" dirty="0">
                <a:solidFill>
                  <a:srgbClr val="339966"/>
                </a:solidFill>
              </a:rPr>
              <a:t>Scénario "Sobriété renforcée"</a:t>
            </a:r>
            <a:r>
              <a:rPr lang="fr-FR" sz="2000" b="1" dirty="0">
                <a:solidFill>
                  <a:srgbClr val="00B050"/>
                </a:solidFill>
              </a:rPr>
              <a:t> </a:t>
            </a:r>
            <a:r>
              <a:rPr lang="fr-FR" sz="2000" dirty="0">
                <a:solidFill>
                  <a:srgbClr val="595959"/>
                </a:solidFill>
              </a:rPr>
              <a:t>: la réduction des émissions découlant de la consommation d'énergie fera ici essentiellement appel au </a:t>
            </a:r>
            <a:r>
              <a:rPr lang="fr-FR" sz="2000" b="1" dirty="0">
                <a:solidFill>
                  <a:srgbClr val="595959"/>
                </a:solidFill>
              </a:rPr>
              <a:t>triptyque sobriété renforcée, efficacité énergétique et développement de la part des renouvelables, </a:t>
            </a:r>
            <a:r>
              <a:rPr lang="fr-FR" sz="2000" dirty="0">
                <a:solidFill>
                  <a:srgbClr val="595959"/>
                </a:solidFill>
              </a:rPr>
              <a:t>ainsi que de manière résiduelle au gaz pour la production d'électricité.</a:t>
            </a:r>
          </a:p>
          <a:p>
            <a:pPr marL="285750" indent="-285750" algn="l">
              <a:buFont typeface="Arial" charset="0"/>
              <a:buChar char="•"/>
            </a:pPr>
            <a:endParaRPr lang="fr-FR" sz="2000" dirty="0">
              <a:solidFill>
                <a:srgbClr val="595959"/>
              </a:solidFill>
            </a:endParaRPr>
          </a:p>
          <a:p>
            <a:pPr marL="285750" indent="-285750" algn="l">
              <a:buFont typeface="Arial" charset="0"/>
              <a:buChar char="•"/>
            </a:pPr>
            <a:r>
              <a:rPr lang="fr-FR" sz="2000" b="1" dirty="0">
                <a:solidFill>
                  <a:srgbClr val="003399"/>
                </a:solidFill>
              </a:rPr>
              <a:t>Scénario "</a:t>
            </a:r>
            <a:r>
              <a:rPr lang="fr-FR" sz="2000" b="1" dirty="0" err="1">
                <a:solidFill>
                  <a:srgbClr val="003399"/>
                </a:solidFill>
              </a:rPr>
              <a:t>Décarbonisation</a:t>
            </a:r>
            <a:r>
              <a:rPr lang="fr-FR" sz="2000" b="1" dirty="0">
                <a:solidFill>
                  <a:srgbClr val="003399"/>
                </a:solidFill>
              </a:rPr>
              <a:t> par l’électricité"</a:t>
            </a:r>
            <a:r>
              <a:rPr lang="fr-FR" sz="2000" b="1" dirty="0">
                <a:solidFill>
                  <a:srgbClr val="8585E0"/>
                </a:solidFill>
              </a:rPr>
              <a:t> </a:t>
            </a:r>
            <a:r>
              <a:rPr lang="fr-FR" sz="2000" dirty="0">
                <a:solidFill>
                  <a:srgbClr val="000000"/>
                </a:solidFill>
              </a:rPr>
              <a:t>: </a:t>
            </a:r>
            <a:r>
              <a:rPr lang="fr-FR" sz="2000" dirty="0">
                <a:solidFill>
                  <a:srgbClr val="595959"/>
                </a:solidFill>
              </a:rPr>
              <a:t>la </a:t>
            </a:r>
            <a:r>
              <a:rPr lang="fr-FR" sz="2000" dirty="0" err="1">
                <a:solidFill>
                  <a:srgbClr val="595959"/>
                </a:solidFill>
              </a:rPr>
              <a:t>décarbonisation</a:t>
            </a:r>
            <a:r>
              <a:rPr lang="fr-FR" sz="2000" dirty="0">
                <a:solidFill>
                  <a:srgbClr val="595959"/>
                </a:solidFill>
              </a:rPr>
              <a:t> de la consommation d'énergie primaire est basée sur de la </a:t>
            </a:r>
            <a:r>
              <a:rPr lang="fr-FR" sz="2000" b="1" dirty="0">
                <a:solidFill>
                  <a:srgbClr val="595959"/>
                </a:solidFill>
              </a:rPr>
              <a:t>sobriété et de l’efficacité énergétique,  et un rôle central de l’électricité d'origine renouvelable (intermittente ou "</a:t>
            </a:r>
            <a:r>
              <a:rPr lang="fr-FR" sz="2000" b="1" dirty="0" err="1">
                <a:solidFill>
                  <a:srgbClr val="595959"/>
                </a:solidFill>
              </a:rPr>
              <a:t>dispatchable</a:t>
            </a:r>
            <a:r>
              <a:rPr lang="fr-FR" sz="2000" b="1" dirty="0">
                <a:solidFill>
                  <a:srgbClr val="595959"/>
                </a:solidFill>
              </a:rPr>
              <a:t>") et nucléaire.</a:t>
            </a:r>
            <a:r>
              <a:rPr lang="fr-FR" sz="2000" dirty="0">
                <a:solidFill>
                  <a:srgbClr val="595959"/>
                </a:solidFill>
              </a:rPr>
              <a:t> </a:t>
            </a:r>
          </a:p>
          <a:p>
            <a:pPr marL="285750" indent="-285750" algn="l">
              <a:buFont typeface="Arial" charset="0"/>
              <a:buChar char="•"/>
            </a:pPr>
            <a:endParaRPr lang="fr-FR" sz="2000" dirty="0">
              <a:solidFill>
                <a:srgbClr val="595959"/>
              </a:solidFill>
            </a:endParaRPr>
          </a:p>
          <a:p>
            <a:pPr marL="285750" indent="-285750" algn="l">
              <a:buFont typeface="Arial" charset="0"/>
              <a:buChar char="•"/>
            </a:pPr>
            <a:r>
              <a:rPr lang="fr-FR" sz="2000" b="1" dirty="0">
                <a:solidFill>
                  <a:srgbClr val="FF6600"/>
                </a:solidFill>
              </a:rPr>
              <a:t>Scénario "Vecteurs diversifiés"</a:t>
            </a:r>
            <a:r>
              <a:rPr lang="fr-FR" sz="2000" b="1" dirty="0">
                <a:solidFill>
                  <a:srgbClr val="FFC000"/>
                </a:solidFill>
              </a:rPr>
              <a:t> </a:t>
            </a:r>
            <a:r>
              <a:rPr lang="fr-FR" sz="2000" dirty="0">
                <a:solidFill>
                  <a:srgbClr val="000000"/>
                </a:solidFill>
              </a:rPr>
              <a:t>: </a:t>
            </a:r>
            <a:r>
              <a:rPr lang="fr-FR" sz="2000" dirty="0">
                <a:solidFill>
                  <a:srgbClr val="595959"/>
                </a:solidFill>
              </a:rPr>
              <a:t>la </a:t>
            </a:r>
            <a:r>
              <a:rPr lang="fr-FR" sz="2000" dirty="0" err="1">
                <a:solidFill>
                  <a:srgbClr val="595959"/>
                </a:solidFill>
              </a:rPr>
              <a:t>décarbonisation</a:t>
            </a:r>
            <a:r>
              <a:rPr lang="fr-FR" sz="2000" dirty="0">
                <a:solidFill>
                  <a:srgbClr val="595959"/>
                </a:solidFill>
              </a:rPr>
              <a:t> s'appuie sur l'efficacité énergétique et un renforcement limité des usages électriques, mais </a:t>
            </a:r>
            <a:r>
              <a:rPr lang="fr-FR" sz="2000" b="1" dirty="0">
                <a:solidFill>
                  <a:srgbClr val="595959"/>
                </a:solidFill>
              </a:rPr>
              <a:t>l'accent est largement mis sur de nouveaux vecteurs comme les </a:t>
            </a:r>
            <a:r>
              <a:rPr lang="fr-FR" sz="2000" b="1" dirty="0" err="1">
                <a:solidFill>
                  <a:srgbClr val="595959"/>
                </a:solidFill>
              </a:rPr>
              <a:t>bio-énergies</a:t>
            </a:r>
            <a:r>
              <a:rPr lang="fr-FR" sz="2000" b="1" dirty="0">
                <a:solidFill>
                  <a:srgbClr val="595959"/>
                </a:solidFill>
              </a:rPr>
              <a:t>, notamment dans des systèmes énergétiques locaux</a:t>
            </a:r>
            <a:r>
              <a:rPr lang="fr-FR" sz="2000" dirty="0">
                <a:solidFill>
                  <a:srgbClr val="595959"/>
                </a:solidFill>
              </a:rPr>
              <a:t>.</a:t>
            </a:r>
          </a:p>
        </p:txBody>
      </p:sp>
    </p:spTree>
    <p:extLst>
      <p:ext uri="{BB962C8B-B14F-4D97-AF65-F5344CB8AC3E}">
        <p14:creationId xmlns:p14="http://schemas.microsoft.com/office/powerpoint/2010/main" xmlns="" val="4392026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8"/>
          <p:cNvPicPr>
            <a:picLocks noChangeAspect="1" noChangeArrowheads="1"/>
          </p:cNvPicPr>
          <p:nvPr/>
        </p:nvPicPr>
        <p:blipFill>
          <a:blip r:embed="rId3" cstate="print"/>
          <a:srcRect/>
          <a:stretch>
            <a:fillRect/>
          </a:stretch>
        </p:blipFill>
        <p:spPr bwMode="auto">
          <a:xfrm>
            <a:off x="611560" y="1196752"/>
            <a:ext cx="7993063" cy="4814887"/>
          </a:xfrm>
          <a:prstGeom prst="rect">
            <a:avLst/>
          </a:prstGeom>
          <a:noFill/>
          <a:ln w="9525">
            <a:noFill/>
            <a:miter lim="800000"/>
            <a:headEnd/>
            <a:tailEnd/>
          </a:ln>
        </p:spPr>
      </p:pic>
      <p:sp>
        <p:nvSpPr>
          <p:cNvPr id="22530" name="Titre 1"/>
          <p:cNvSpPr>
            <a:spLocks noGrp="1"/>
          </p:cNvSpPr>
          <p:nvPr>
            <p:ph type="title" idx="4294967295"/>
          </p:nvPr>
        </p:nvSpPr>
        <p:spPr>
          <a:xfrm>
            <a:off x="2555776" y="188640"/>
            <a:ext cx="4824413" cy="719138"/>
          </a:xfrm>
        </p:spPr>
        <p:txBody>
          <a:bodyPr/>
          <a:lstStyle/>
          <a:p>
            <a:pPr eaLnBrk="1" hangingPunct="1"/>
            <a:r>
              <a:rPr lang="fr-FR" sz="3200" dirty="0" smtClean="0"/>
              <a:t>Les é</a:t>
            </a:r>
            <a:r>
              <a:rPr lang="fr-FR" sz="3200" dirty="0" smtClean="0"/>
              <a:t>missions </a:t>
            </a:r>
            <a:r>
              <a:rPr lang="fr-FR" sz="3200" dirty="0" smtClean="0"/>
              <a:t>de CO2</a:t>
            </a:r>
            <a:endParaRPr lang="fr-FR" sz="3200" dirty="0" smtClean="0">
              <a:solidFill>
                <a:srgbClr val="FF0000"/>
              </a:solidFill>
            </a:endParaRPr>
          </a:p>
        </p:txBody>
      </p:sp>
      <p:sp>
        <p:nvSpPr>
          <p:cNvPr id="3" name="Étoile à 12 branches 2"/>
          <p:cNvSpPr/>
          <p:nvPr/>
        </p:nvSpPr>
        <p:spPr>
          <a:xfrm>
            <a:off x="5508625" y="4459288"/>
            <a:ext cx="914400" cy="914400"/>
          </a:xfrm>
          <a:prstGeom prst="star12">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2532" name="ZoneTexte 3"/>
          <p:cNvSpPr txBox="1">
            <a:spLocks noChangeArrowheads="1"/>
          </p:cNvSpPr>
          <p:nvPr/>
        </p:nvSpPr>
        <p:spPr bwMode="auto">
          <a:xfrm>
            <a:off x="3636963" y="4508500"/>
            <a:ext cx="1768475" cy="519113"/>
          </a:xfrm>
          <a:prstGeom prst="rect">
            <a:avLst/>
          </a:prstGeom>
          <a:noFill/>
          <a:ln w="9525">
            <a:noFill/>
            <a:miter lim="800000"/>
            <a:headEnd/>
            <a:tailEnd/>
          </a:ln>
        </p:spPr>
        <p:txBody>
          <a:bodyPr wrap="none">
            <a:spAutoFit/>
          </a:bodyPr>
          <a:lstStyle/>
          <a:p>
            <a:r>
              <a:rPr lang="fr-FR" sz="2800" b="1">
                <a:solidFill>
                  <a:srgbClr val="00956F"/>
                </a:solidFill>
              </a:rPr>
              <a:t>Facteur 4</a:t>
            </a:r>
          </a:p>
        </p:txBody>
      </p:sp>
    </p:spTree>
    <p:extLst>
      <p:ext uri="{BB962C8B-B14F-4D97-AF65-F5344CB8AC3E}">
        <p14:creationId xmlns:p14="http://schemas.microsoft.com/office/powerpoint/2010/main" xmlns="" val="39280821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re 32"/>
          <p:cNvSpPr>
            <a:spLocks noGrp="1"/>
          </p:cNvSpPr>
          <p:nvPr>
            <p:ph type="title" idx="4294967295"/>
          </p:nvPr>
        </p:nvSpPr>
        <p:spPr>
          <a:xfrm>
            <a:off x="2267744" y="116632"/>
            <a:ext cx="6613625" cy="734268"/>
          </a:xfrm>
        </p:spPr>
        <p:txBody>
          <a:bodyPr/>
          <a:lstStyle/>
          <a:p>
            <a:r>
              <a:rPr lang="fr-FR" sz="2800" dirty="0" smtClean="0"/>
              <a:t>Scénarios ANCRE </a:t>
            </a:r>
            <a:br>
              <a:rPr lang="fr-FR" sz="2800" dirty="0" smtClean="0"/>
            </a:br>
            <a:r>
              <a:rPr lang="fr-FR" sz="2800" dirty="0" smtClean="0"/>
              <a:t>par rapport aux scénarios du DNTE</a:t>
            </a:r>
          </a:p>
        </p:txBody>
      </p:sp>
      <p:sp>
        <p:nvSpPr>
          <p:cNvPr id="24578" name="Text Box 45"/>
          <p:cNvSpPr txBox="1">
            <a:spLocks noChangeArrowheads="1"/>
          </p:cNvSpPr>
          <p:nvPr/>
        </p:nvSpPr>
        <p:spPr bwMode="auto">
          <a:xfrm>
            <a:off x="323850" y="1557338"/>
            <a:ext cx="6985000" cy="366712"/>
          </a:xfrm>
          <a:prstGeom prst="rect">
            <a:avLst/>
          </a:prstGeom>
          <a:noFill/>
          <a:ln w="9525">
            <a:noFill/>
            <a:miter lim="800000"/>
            <a:headEnd/>
            <a:tailEnd/>
          </a:ln>
        </p:spPr>
        <p:txBody>
          <a:bodyPr>
            <a:spAutoFit/>
          </a:bodyPr>
          <a:lstStyle/>
          <a:p>
            <a:pPr>
              <a:spcBef>
                <a:spcPct val="50000"/>
              </a:spcBef>
            </a:pPr>
            <a:r>
              <a:rPr lang="fr-FR" b="1">
                <a:latin typeface="Calibri" pitchFamily="34" charset="0"/>
              </a:rPr>
              <a:t>Consommation d’énergie finale</a:t>
            </a:r>
          </a:p>
        </p:txBody>
      </p:sp>
      <p:grpSp>
        <p:nvGrpSpPr>
          <p:cNvPr id="24579" name="Group 8"/>
          <p:cNvGrpSpPr>
            <a:grpSpLocks/>
          </p:cNvGrpSpPr>
          <p:nvPr/>
        </p:nvGrpSpPr>
        <p:grpSpPr bwMode="auto">
          <a:xfrm>
            <a:off x="755650" y="1773238"/>
            <a:ext cx="7345363" cy="4343400"/>
            <a:chOff x="476" y="1117"/>
            <a:chExt cx="4627" cy="2736"/>
          </a:xfrm>
        </p:grpSpPr>
        <p:pic>
          <p:nvPicPr>
            <p:cNvPr id="24585" name="Picture 4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6" y="1117"/>
              <a:ext cx="4353" cy="2736"/>
            </a:xfrm>
            <a:prstGeom prst="rect">
              <a:avLst/>
            </a:prstGeom>
            <a:noFill/>
            <a:ln w="9525">
              <a:noFill/>
              <a:miter lim="800000"/>
              <a:headEnd/>
              <a:tailEnd/>
            </a:ln>
          </p:spPr>
        </p:pic>
        <p:sp>
          <p:nvSpPr>
            <p:cNvPr id="24586" name="Rectangle 5"/>
            <p:cNvSpPr>
              <a:spLocks noChangeArrowheads="1"/>
            </p:cNvSpPr>
            <p:nvPr/>
          </p:nvSpPr>
          <p:spPr bwMode="auto">
            <a:xfrm>
              <a:off x="1247" y="3158"/>
              <a:ext cx="2041" cy="272"/>
            </a:xfrm>
            <a:prstGeom prst="rect">
              <a:avLst/>
            </a:prstGeom>
            <a:solidFill>
              <a:schemeClr val="bg1"/>
            </a:solidFill>
            <a:ln w="9525">
              <a:noFill/>
              <a:miter lim="800000"/>
              <a:headEnd/>
              <a:tailEnd/>
            </a:ln>
          </p:spPr>
          <p:txBody>
            <a:bodyPr wrap="none" anchor="ctr"/>
            <a:lstStyle/>
            <a:p>
              <a:endParaRPr lang="fr-FR"/>
            </a:p>
          </p:txBody>
        </p:sp>
        <p:sp>
          <p:nvSpPr>
            <p:cNvPr id="24587" name="Rectangle 6"/>
            <p:cNvSpPr>
              <a:spLocks noChangeArrowheads="1"/>
            </p:cNvSpPr>
            <p:nvPr/>
          </p:nvSpPr>
          <p:spPr bwMode="auto">
            <a:xfrm>
              <a:off x="1020" y="3113"/>
              <a:ext cx="2041" cy="272"/>
            </a:xfrm>
            <a:prstGeom prst="rect">
              <a:avLst/>
            </a:prstGeom>
            <a:solidFill>
              <a:schemeClr val="bg1"/>
            </a:solidFill>
            <a:ln w="9525">
              <a:noFill/>
              <a:miter lim="800000"/>
              <a:headEnd/>
              <a:tailEnd/>
            </a:ln>
          </p:spPr>
          <p:txBody>
            <a:bodyPr wrap="none" anchor="ctr"/>
            <a:lstStyle/>
            <a:p>
              <a:endParaRPr lang="fr-FR"/>
            </a:p>
          </p:txBody>
        </p:sp>
        <p:sp>
          <p:nvSpPr>
            <p:cNvPr id="24588" name="Rectangle 7"/>
            <p:cNvSpPr>
              <a:spLocks noChangeArrowheads="1"/>
            </p:cNvSpPr>
            <p:nvPr/>
          </p:nvSpPr>
          <p:spPr bwMode="auto">
            <a:xfrm>
              <a:off x="4195" y="2568"/>
              <a:ext cx="908" cy="408"/>
            </a:xfrm>
            <a:prstGeom prst="rect">
              <a:avLst/>
            </a:prstGeom>
            <a:solidFill>
              <a:schemeClr val="bg1"/>
            </a:solidFill>
            <a:ln w="9525">
              <a:noFill/>
              <a:miter lim="800000"/>
              <a:headEnd/>
              <a:tailEnd/>
            </a:ln>
          </p:spPr>
          <p:txBody>
            <a:bodyPr wrap="none" anchor="ctr"/>
            <a:lstStyle/>
            <a:p>
              <a:endParaRPr lang="fr-FR"/>
            </a:p>
          </p:txBody>
        </p:sp>
      </p:grpSp>
      <p:sp>
        <p:nvSpPr>
          <p:cNvPr id="24580" name="ZoneTexte 27"/>
          <p:cNvSpPr txBox="1">
            <a:spLocks noChangeArrowheads="1"/>
          </p:cNvSpPr>
          <p:nvPr/>
        </p:nvSpPr>
        <p:spPr bwMode="auto">
          <a:xfrm>
            <a:off x="4140200" y="2636838"/>
            <a:ext cx="177800" cy="368300"/>
          </a:xfrm>
          <a:prstGeom prst="rect">
            <a:avLst/>
          </a:prstGeom>
          <a:noFill/>
          <a:ln w="9525">
            <a:noFill/>
            <a:miter lim="800000"/>
            <a:headEnd/>
            <a:tailEnd/>
          </a:ln>
        </p:spPr>
        <p:txBody>
          <a:bodyPr>
            <a:spAutoFit/>
          </a:bodyPr>
          <a:lstStyle/>
          <a:p>
            <a:r>
              <a:rPr lang="fr-FR"/>
              <a:t>2</a:t>
            </a:r>
          </a:p>
        </p:txBody>
      </p:sp>
      <p:sp>
        <p:nvSpPr>
          <p:cNvPr id="24581" name="ZoneTexte 27"/>
          <p:cNvSpPr txBox="1">
            <a:spLocks noChangeArrowheads="1"/>
          </p:cNvSpPr>
          <p:nvPr/>
        </p:nvSpPr>
        <p:spPr bwMode="auto">
          <a:xfrm>
            <a:off x="3708400" y="3040063"/>
            <a:ext cx="177800" cy="368300"/>
          </a:xfrm>
          <a:prstGeom prst="rect">
            <a:avLst/>
          </a:prstGeom>
          <a:noFill/>
          <a:ln w="9525">
            <a:noFill/>
            <a:miter lim="800000"/>
            <a:headEnd/>
            <a:tailEnd/>
          </a:ln>
        </p:spPr>
        <p:txBody>
          <a:bodyPr>
            <a:spAutoFit/>
          </a:bodyPr>
          <a:lstStyle/>
          <a:p>
            <a:r>
              <a:rPr lang="fr-FR"/>
              <a:t>2</a:t>
            </a:r>
          </a:p>
        </p:txBody>
      </p:sp>
      <p:sp>
        <p:nvSpPr>
          <p:cNvPr id="24582" name="ZoneTexte 34"/>
          <p:cNvSpPr txBox="1">
            <a:spLocks noChangeArrowheads="1"/>
          </p:cNvSpPr>
          <p:nvPr/>
        </p:nvSpPr>
        <p:spPr bwMode="auto">
          <a:xfrm>
            <a:off x="4879975" y="3384550"/>
            <a:ext cx="179388" cy="369888"/>
          </a:xfrm>
          <a:prstGeom prst="rect">
            <a:avLst/>
          </a:prstGeom>
          <a:noFill/>
          <a:ln w="9525">
            <a:noFill/>
            <a:miter lim="800000"/>
            <a:headEnd/>
            <a:tailEnd/>
          </a:ln>
        </p:spPr>
        <p:txBody>
          <a:bodyPr>
            <a:spAutoFit/>
          </a:bodyPr>
          <a:lstStyle/>
          <a:p>
            <a:r>
              <a:rPr lang="fr-FR"/>
              <a:t>3</a:t>
            </a:r>
          </a:p>
        </p:txBody>
      </p:sp>
      <p:sp>
        <p:nvSpPr>
          <p:cNvPr id="24583" name="ZoneTexte 34"/>
          <p:cNvSpPr txBox="1">
            <a:spLocks noChangeArrowheads="1"/>
          </p:cNvSpPr>
          <p:nvPr/>
        </p:nvSpPr>
        <p:spPr bwMode="auto">
          <a:xfrm>
            <a:off x="4500563" y="3541713"/>
            <a:ext cx="179387" cy="369887"/>
          </a:xfrm>
          <a:prstGeom prst="rect">
            <a:avLst/>
          </a:prstGeom>
          <a:noFill/>
          <a:ln w="9525">
            <a:noFill/>
            <a:miter lim="800000"/>
            <a:headEnd/>
            <a:tailEnd/>
          </a:ln>
        </p:spPr>
        <p:txBody>
          <a:bodyPr>
            <a:spAutoFit/>
          </a:bodyPr>
          <a:lstStyle/>
          <a:p>
            <a:r>
              <a:rPr lang="fr-FR"/>
              <a:t>3</a:t>
            </a:r>
          </a:p>
        </p:txBody>
      </p:sp>
      <p:sp>
        <p:nvSpPr>
          <p:cNvPr id="24584" name="ZoneTexte 34"/>
          <p:cNvSpPr txBox="1">
            <a:spLocks noChangeArrowheads="1"/>
          </p:cNvSpPr>
          <p:nvPr/>
        </p:nvSpPr>
        <p:spPr bwMode="auto">
          <a:xfrm>
            <a:off x="4932363" y="3944938"/>
            <a:ext cx="179387" cy="369887"/>
          </a:xfrm>
          <a:prstGeom prst="rect">
            <a:avLst/>
          </a:prstGeom>
          <a:noFill/>
          <a:ln w="9525">
            <a:noFill/>
            <a:miter lim="800000"/>
            <a:headEnd/>
            <a:tailEnd/>
          </a:ln>
        </p:spPr>
        <p:txBody>
          <a:bodyPr>
            <a:spAutoFit/>
          </a:bodyPr>
          <a:lstStyle/>
          <a:p>
            <a:r>
              <a:rPr lang="fr-FR"/>
              <a:t>3</a:t>
            </a:r>
          </a:p>
        </p:txBody>
      </p:sp>
    </p:spTree>
    <p:extLst>
      <p:ext uri="{BB962C8B-B14F-4D97-AF65-F5344CB8AC3E}">
        <p14:creationId xmlns:p14="http://schemas.microsoft.com/office/powerpoint/2010/main" xmlns="" val="36527617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518100" y="0"/>
            <a:ext cx="5328592" cy="936278"/>
          </a:xfrm>
        </p:spPr>
        <p:txBody>
          <a:bodyPr/>
          <a:lstStyle/>
          <a:p>
            <a:r>
              <a:rPr lang="fr-FR" dirty="0" smtClean="0"/>
              <a:t>Diminution de l’énergie primaire par habitant</a:t>
            </a:r>
          </a:p>
        </p:txBody>
      </p:sp>
      <p:sp>
        <p:nvSpPr>
          <p:cNvPr id="27651" name="ZoneTexte 25"/>
          <p:cNvSpPr txBox="1">
            <a:spLocks noChangeArrowheads="1"/>
          </p:cNvSpPr>
          <p:nvPr/>
        </p:nvSpPr>
        <p:spPr bwMode="auto">
          <a:xfrm>
            <a:off x="5292080" y="1088895"/>
            <a:ext cx="3831056" cy="2446824"/>
          </a:xfrm>
          <a:prstGeom prst="rect">
            <a:avLst/>
          </a:prstGeom>
          <a:noFill/>
          <a:ln w="9525">
            <a:noFill/>
            <a:miter lim="800000"/>
            <a:headEnd/>
            <a:tailEnd/>
          </a:ln>
        </p:spPr>
        <p:txBody>
          <a:bodyPr wrap="square">
            <a:spAutoFit/>
          </a:bodyPr>
          <a:lstStyle/>
          <a:p>
            <a:pPr algn="l"/>
            <a:r>
              <a:rPr lang="fr-FR" b="1" dirty="0">
                <a:solidFill>
                  <a:srgbClr val="00B0F0"/>
                </a:solidFill>
              </a:rPr>
              <a:t>La tendance historique :</a:t>
            </a:r>
            <a:r>
              <a:rPr lang="fr-FR" b="1" u="sng" dirty="0">
                <a:solidFill>
                  <a:srgbClr val="00B0F0"/>
                </a:solidFill>
              </a:rPr>
              <a:t> </a:t>
            </a:r>
            <a:endParaRPr lang="fr-FR" b="1" u="sng" dirty="0" smtClean="0">
              <a:solidFill>
                <a:srgbClr val="00B0F0"/>
              </a:solidFill>
            </a:endParaRPr>
          </a:p>
          <a:p>
            <a:pPr algn="l"/>
            <a:r>
              <a:rPr lang="fr-FR" dirty="0" smtClean="0">
                <a:solidFill>
                  <a:srgbClr val="595959"/>
                </a:solidFill>
              </a:rPr>
              <a:t>une </a:t>
            </a:r>
            <a:r>
              <a:rPr lang="fr-FR" dirty="0">
                <a:solidFill>
                  <a:srgbClr val="595959"/>
                </a:solidFill>
              </a:rPr>
              <a:t>augmentation continue depuis plus de 50 ans </a:t>
            </a:r>
          </a:p>
          <a:p>
            <a:pPr algn="l"/>
            <a:endParaRPr lang="fr-FR" sz="900" dirty="0">
              <a:solidFill>
                <a:srgbClr val="595959"/>
              </a:solidFill>
            </a:endParaRPr>
          </a:p>
          <a:p>
            <a:pPr algn="l"/>
            <a:r>
              <a:rPr lang="fr-FR" b="1" dirty="0">
                <a:solidFill>
                  <a:srgbClr val="00B0F0"/>
                </a:solidFill>
              </a:rPr>
              <a:t>Le futur:</a:t>
            </a:r>
            <a:r>
              <a:rPr lang="fr-FR" b="1" u="sng" dirty="0">
                <a:solidFill>
                  <a:srgbClr val="00B0F0"/>
                </a:solidFill>
              </a:rPr>
              <a:t> </a:t>
            </a:r>
          </a:p>
          <a:p>
            <a:pPr algn="l"/>
            <a:r>
              <a:rPr lang="fr-FR" dirty="0">
                <a:solidFill>
                  <a:srgbClr val="595959"/>
                </a:solidFill>
              </a:rPr>
              <a:t>Une baisse de grande ampleur sera-t-elle possible </a:t>
            </a:r>
            <a:r>
              <a:rPr lang="fr-FR" dirty="0" smtClean="0">
                <a:solidFill>
                  <a:srgbClr val="595959"/>
                </a:solidFill>
              </a:rPr>
              <a:t>?</a:t>
            </a:r>
            <a:endParaRPr lang="fr-FR" dirty="0">
              <a:solidFill>
                <a:srgbClr val="595959"/>
              </a:solidFill>
            </a:endParaRPr>
          </a:p>
        </p:txBody>
      </p:sp>
      <p:grpSp>
        <p:nvGrpSpPr>
          <p:cNvPr id="5" name="Groupe 4"/>
          <p:cNvGrpSpPr/>
          <p:nvPr/>
        </p:nvGrpSpPr>
        <p:grpSpPr>
          <a:xfrm>
            <a:off x="217424" y="957715"/>
            <a:ext cx="5400675" cy="4424363"/>
            <a:chOff x="217424" y="1216818"/>
            <a:chExt cx="5400675" cy="4424363"/>
          </a:xfrm>
        </p:grpSpPr>
        <p:pic>
          <p:nvPicPr>
            <p:cNvPr id="27649"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7424" y="1216818"/>
              <a:ext cx="5400675" cy="4424363"/>
            </a:xfrm>
            <a:prstGeom prst="rect">
              <a:avLst/>
            </a:prstGeom>
            <a:noFill/>
            <a:ln w="9525">
              <a:noFill/>
              <a:miter lim="800000"/>
              <a:headEnd/>
              <a:tailEnd/>
            </a:ln>
          </p:spPr>
        </p:pic>
        <p:sp>
          <p:nvSpPr>
            <p:cNvPr id="2" name="Rectangle à coins arrondis 10"/>
            <p:cNvSpPr>
              <a:spLocks noChangeArrowheads="1"/>
            </p:cNvSpPr>
            <p:nvPr/>
          </p:nvSpPr>
          <p:spPr bwMode="auto">
            <a:xfrm>
              <a:off x="676435" y="2571410"/>
              <a:ext cx="971550" cy="598487"/>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273050" eaLnBrk="0" hangingPunct="0">
                <a:spcBef>
                  <a:spcPct val="20000"/>
                </a:spcBef>
                <a:defRPr/>
              </a:pPr>
              <a:r>
                <a:rPr lang="fr-FR" sz="1200" b="1" dirty="0">
                  <a:solidFill>
                    <a:schemeClr val="bg1"/>
                  </a:solidFill>
                  <a:latin typeface="Calibri" pitchFamily="34" charset="0"/>
                </a:rPr>
                <a:t>2 </a:t>
              </a:r>
              <a:r>
                <a:rPr lang="fr-FR" sz="1200" b="1" dirty="0" smtClean="0">
                  <a:solidFill>
                    <a:schemeClr val="bg1"/>
                  </a:solidFill>
                  <a:latin typeface="Calibri" pitchFamily="34" charset="0"/>
                </a:rPr>
                <a:t> </a:t>
              </a:r>
              <a:endParaRPr lang="fr-FR" sz="1200" b="1" dirty="0">
                <a:solidFill>
                  <a:schemeClr val="bg1"/>
                </a:solidFill>
                <a:latin typeface="Calibri" pitchFamily="34" charset="0"/>
              </a:endParaRPr>
            </a:p>
            <a:p>
              <a:pPr algn="ctr" defTabSz="273050" eaLnBrk="0" hangingPunct="0">
                <a:spcBef>
                  <a:spcPct val="20000"/>
                </a:spcBef>
                <a:defRPr/>
              </a:pPr>
              <a:r>
                <a:rPr lang="fr-FR" sz="1200" b="1" dirty="0">
                  <a:solidFill>
                    <a:schemeClr val="bg1"/>
                  </a:solidFill>
                  <a:latin typeface="Calibri" pitchFamily="34" charset="0"/>
                </a:rPr>
                <a:t>Tep/</a:t>
              </a:r>
              <a:r>
                <a:rPr lang="fr-FR" sz="1200" b="1" dirty="0" err="1">
                  <a:solidFill>
                    <a:schemeClr val="bg1"/>
                  </a:solidFill>
                  <a:latin typeface="Calibri" pitchFamily="34" charset="0"/>
                </a:rPr>
                <a:t>hab</a:t>
              </a:r>
              <a:endParaRPr lang="en-GB" sz="1200" b="1" dirty="0">
                <a:solidFill>
                  <a:srgbClr val="FFFFFF"/>
                </a:solidFill>
                <a:latin typeface="Calibri" pitchFamily="34" charset="0"/>
              </a:endParaRPr>
            </a:p>
          </p:txBody>
        </p:sp>
        <p:sp>
          <p:nvSpPr>
            <p:cNvPr id="3" name="Rectangle à coins arrondis 10"/>
            <p:cNvSpPr>
              <a:spLocks noChangeArrowheads="1"/>
            </p:cNvSpPr>
            <p:nvPr/>
          </p:nvSpPr>
          <p:spPr bwMode="auto">
            <a:xfrm>
              <a:off x="2051050" y="1987389"/>
              <a:ext cx="936625" cy="576263"/>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273050" eaLnBrk="0" hangingPunct="0">
                <a:spcBef>
                  <a:spcPct val="20000"/>
                </a:spcBef>
                <a:defRPr/>
              </a:pPr>
              <a:r>
                <a:rPr lang="fr-FR" sz="1200" b="1">
                  <a:solidFill>
                    <a:schemeClr val="bg1"/>
                  </a:solidFill>
                  <a:latin typeface="Calibri" pitchFamily="34" charset="0"/>
                </a:rPr>
                <a:t>4,5 Tep/hab</a:t>
              </a:r>
              <a:endParaRPr lang="en-GB" sz="1200" b="1">
                <a:solidFill>
                  <a:srgbClr val="FFFFFF"/>
                </a:solidFill>
                <a:latin typeface="Calibri" pitchFamily="34" charset="0"/>
              </a:endParaRPr>
            </a:p>
          </p:txBody>
        </p:sp>
        <p:sp>
          <p:nvSpPr>
            <p:cNvPr id="4" name="Rectangle à coins arrondis 10"/>
            <p:cNvSpPr>
              <a:spLocks noChangeArrowheads="1"/>
            </p:cNvSpPr>
            <p:nvPr/>
          </p:nvSpPr>
          <p:spPr bwMode="auto">
            <a:xfrm>
              <a:off x="3995737" y="2563652"/>
              <a:ext cx="936625" cy="576262"/>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273050" eaLnBrk="0" hangingPunct="0">
                <a:spcBef>
                  <a:spcPct val="20000"/>
                </a:spcBef>
                <a:defRPr/>
              </a:pPr>
              <a:r>
                <a:rPr lang="fr-FR" sz="1200" b="1" dirty="0">
                  <a:solidFill>
                    <a:schemeClr val="bg1"/>
                  </a:solidFill>
                  <a:latin typeface="Calibri" pitchFamily="34" charset="0"/>
                </a:rPr>
                <a:t>2,5 Tep/</a:t>
              </a:r>
              <a:r>
                <a:rPr lang="fr-FR" sz="1200" b="1" dirty="0" err="1">
                  <a:solidFill>
                    <a:schemeClr val="bg1"/>
                  </a:solidFill>
                  <a:latin typeface="Calibri" pitchFamily="34" charset="0"/>
                </a:rPr>
                <a:t>hab</a:t>
              </a:r>
              <a:endParaRPr lang="en-GB" sz="1200" b="1" dirty="0">
                <a:solidFill>
                  <a:srgbClr val="FFFFFF"/>
                </a:solidFill>
                <a:latin typeface="Calibri" pitchFamily="34" charset="0"/>
              </a:endParaRPr>
            </a:p>
          </p:txBody>
        </p:sp>
      </p:grpSp>
      <p:pic>
        <p:nvPicPr>
          <p:cNvPr id="27655" name="Picture 9"/>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21288" y="3494088"/>
            <a:ext cx="3598862" cy="3030537"/>
          </a:xfrm>
          <a:prstGeom prst="rect">
            <a:avLst/>
          </a:prstGeom>
          <a:noFill/>
          <a:ln w="9525">
            <a:noFill/>
            <a:miter lim="800000"/>
            <a:headEnd/>
            <a:tailEnd/>
          </a:ln>
        </p:spPr>
      </p:pic>
    </p:spTree>
    <p:extLst>
      <p:ext uri="{BB962C8B-B14F-4D97-AF65-F5344CB8AC3E}">
        <p14:creationId xmlns:p14="http://schemas.microsoft.com/office/powerpoint/2010/main" xmlns="" val="20591651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4544" y="1187790"/>
            <a:ext cx="5472113" cy="5435600"/>
          </a:xfrm>
          <a:prstGeom prst="rect">
            <a:avLst/>
          </a:prstGeom>
          <a:noFill/>
          <a:ln w="9525">
            <a:noFill/>
            <a:miter lim="800000"/>
            <a:headEnd/>
            <a:tailEnd/>
          </a:ln>
        </p:spPr>
      </p:pic>
      <p:sp>
        <p:nvSpPr>
          <p:cNvPr id="29698" name="Titre 1"/>
          <p:cNvSpPr>
            <a:spLocks/>
          </p:cNvSpPr>
          <p:nvPr/>
        </p:nvSpPr>
        <p:spPr bwMode="auto">
          <a:xfrm>
            <a:off x="1403648" y="116633"/>
            <a:ext cx="7846715" cy="648072"/>
          </a:xfrm>
          <a:prstGeom prst="rect">
            <a:avLst/>
          </a:prstGeom>
          <a:noFill/>
          <a:ln w="9525">
            <a:noFill/>
            <a:miter lim="800000"/>
            <a:headEnd/>
            <a:tailEnd/>
          </a:ln>
        </p:spPr>
        <p:txBody>
          <a:bodyPr anchor="ctr"/>
          <a:lstStyle/>
          <a:p>
            <a:r>
              <a:rPr lang="fr-FR" sz="3200" b="1" dirty="0">
                <a:solidFill>
                  <a:schemeClr val="bg1"/>
                </a:solidFill>
              </a:rPr>
              <a:t>Consommation d’énergie finale par secteur</a:t>
            </a:r>
          </a:p>
        </p:txBody>
      </p:sp>
      <p:sp>
        <p:nvSpPr>
          <p:cNvPr id="29699" name="Line 12"/>
          <p:cNvSpPr>
            <a:spLocks noChangeShapeType="1"/>
          </p:cNvSpPr>
          <p:nvPr/>
        </p:nvSpPr>
        <p:spPr bwMode="auto">
          <a:xfrm flipV="1">
            <a:off x="2698750" y="2493963"/>
            <a:ext cx="0" cy="2806700"/>
          </a:xfrm>
          <a:prstGeom prst="line">
            <a:avLst/>
          </a:prstGeom>
          <a:noFill/>
          <a:ln w="31750">
            <a:solidFill>
              <a:schemeClr val="bg2"/>
            </a:solidFill>
            <a:round/>
            <a:headEnd/>
            <a:tailEnd/>
          </a:ln>
        </p:spPr>
        <p:txBody>
          <a:bodyPr/>
          <a:lstStyle/>
          <a:p>
            <a:endParaRPr lang="fr-FR"/>
          </a:p>
        </p:txBody>
      </p:sp>
      <p:sp>
        <p:nvSpPr>
          <p:cNvPr id="29700" name="Line 12"/>
          <p:cNvSpPr>
            <a:spLocks noChangeShapeType="1"/>
          </p:cNvSpPr>
          <p:nvPr/>
        </p:nvSpPr>
        <p:spPr bwMode="auto">
          <a:xfrm flipV="1">
            <a:off x="1187450" y="2492375"/>
            <a:ext cx="0" cy="2808288"/>
          </a:xfrm>
          <a:prstGeom prst="line">
            <a:avLst/>
          </a:prstGeom>
          <a:noFill/>
          <a:ln w="31750">
            <a:solidFill>
              <a:schemeClr val="bg2"/>
            </a:solidFill>
            <a:round/>
            <a:headEnd/>
            <a:tailEnd/>
          </a:ln>
        </p:spPr>
        <p:txBody>
          <a:bodyPr/>
          <a:lstStyle/>
          <a:p>
            <a:endParaRPr lang="fr-FR"/>
          </a:p>
        </p:txBody>
      </p:sp>
      <p:sp>
        <p:nvSpPr>
          <p:cNvPr id="29701" name="Line 12"/>
          <p:cNvSpPr>
            <a:spLocks noChangeShapeType="1"/>
          </p:cNvSpPr>
          <p:nvPr/>
        </p:nvSpPr>
        <p:spPr bwMode="auto">
          <a:xfrm flipH="1" flipV="1">
            <a:off x="4210050" y="2492375"/>
            <a:ext cx="1588" cy="2808288"/>
          </a:xfrm>
          <a:prstGeom prst="line">
            <a:avLst/>
          </a:prstGeom>
          <a:noFill/>
          <a:ln w="31750">
            <a:solidFill>
              <a:schemeClr val="bg2"/>
            </a:solidFill>
            <a:round/>
            <a:headEnd/>
            <a:tailEnd/>
          </a:ln>
        </p:spPr>
        <p:txBody>
          <a:bodyPr/>
          <a:lstStyle/>
          <a:p>
            <a:endParaRPr lang="fr-FR"/>
          </a:p>
        </p:txBody>
      </p:sp>
      <p:sp>
        <p:nvSpPr>
          <p:cNvPr id="26630" name="ZoneTexte 25"/>
          <p:cNvSpPr txBox="1">
            <a:spLocks noChangeArrowheads="1"/>
          </p:cNvSpPr>
          <p:nvPr/>
        </p:nvSpPr>
        <p:spPr bwMode="auto">
          <a:xfrm>
            <a:off x="4355976" y="1124744"/>
            <a:ext cx="4777747" cy="4585871"/>
          </a:xfrm>
          <a:prstGeom prst="rect">
            <a:avLst/>
          </a:prstGeom>
          <a:noFill/>
          <a:ln w="9525">
            <a:noFill/>
            <a:miter lim="800000"/>
            <a:headEnd/>
            <a:tailEnd/>
          </a:ln>
        </p:spPr>
        <p:txBody>
          <a:bodyPr wrap="square">
            <a:spAutoFit/>
          </a:bodyPr>
          <a:lstStyle/>
          <a:p>
            <a:pPr algn="l" defTabSz="231775">
              <a:defRPr/>
            </a:pPr>
            <a:r>
              <a:rPr lang="fr-FR" b="1" dirty="0">
                <a:solidFill>
                  <a:srgbClr val="0070C0"/>
                </a:solidFill>
              </a:rPr>
              <a:t>Industrie : 	 </a:t>
            </a:r>
            <a:r>
              <a:rPr lang="fr-FR" b="1" dirty="0" smtClean="0">
                <a:solidFill>
                  <a:srgbClr val="0070C0"/>
                </a:solidFill>
              </a:rPr>
              <a:t>niveau ~ constant </a:t>
            </a:r>
            <a:endParaRPr lang="fr-FR" b="1" dirty="0">
              <a:solidFill>
                <a:srgbClr val="0070C0"/>
              </a:solidFill>
            </a:endParaRPr>
          </a:p>
          <a:p>
            <a:pPr algn="l" defTabSz="231775">
              <a:defRPr/>
            </a:pPr>
            <a:r>
              <a:rPr lang="fr-FR" sz="2000" b="1" dirty="0">
                <a:solidFill>
                  <a:schemeClr val="tx1">
                    <a:lumMod val="65000"/>
                    <a:lumOff val="35000"/>
                  </a:schemeClr>
                </a:solidFill>
              </a:rPr>
              <a:t>Les gains de performance</a:t>
            </a:r>
            <a:r>
              <a:rPr lang="fr-FR" sz="2000" dirty="0">
                <a:solidFill>
                  <a:schemeClr val="tx1">
                    <a:lumMod val="65000"/>
                    <a:lumOff val="35000"/>
                  </a:schemeClr>
                </a:solidFill>
              </a:rPr>
              <a:t> compensent la hausse de la demande liée à l’augmentation d’activité </a:t>
            </a:r>
          </a:p>
          <a:p>
            <a:pPr algn="l" defTabSz="231775">
              <a:defRPr/>
            </a:pPr>
            <a:endParaRPr lang="fr-FR" sz="2000" dirty="0">
              <a:solidFill>
                <a:schemeClr val="tx1">
                  <a:lumMod val="65000"/>
                  <a:lumOff val="35000"/>
                </a:schemeClr>
              </a:solidFill>
            </a:endParaRPr>
          </a:p>
          <a:p>
            <a:pPr algn="l" defTabSz="231775">
              <a:defRPr/>
            </a:pPr>
            <a:r>
              <a:rPr lang="fr-FR" b="1" dirty="0" err="1">
                <a:solidFill>
                  <a:srgbClr val="0070C0"/>
                </a:solidFill>
              </a:rPr>
              <a:t>Résid</a:t>
            </a:r>
            <a:r>
              <a:rPr lang="fr-FR" b="1" dirty="0">
                <a:solidFill>
                  <a:srgbClr val="0070C0"/>
                </a:solidFill>
              </a:rPr>
              <a:t>. </a:t>
            </a:r>
            <a:r>
              <a:rPr lang="fr-FR" b="1" dirty="0" smtClean="0">
                <a:solidFill>
                  <a:srgbClr val="0070C0"/>
                </a:solidFill>
              </a:rPr>
              <a:t>&amp; tertiaire </a:t>
            </a:r>
            <a:r>
              <a:rPr lang="fr-FR" b="1" dirty="0">
                <a:solidFill>
                  <a:srgbClr val="0070C0"/>
                </a:solidFill>
              </a:rPr>
              <a:t>: </a:t>
            </a:r>
            <a:r>
              <a:rPr lang="fr-FR" b="1" dirty="0" smtClean="0">
                <a:solidFill>
                  <a:srgbClr val="0070C0"/>
                </a:solidFill>
              </a:rPr>
              <a:t>baisse </a:t>
            </a:r>
            <a:r>
              <a:rPr lang="fr-FR" sz="2000" b="1" dirty="0">
                <a:solidFill>
                  <a:srgbClr val="0070C0"/>
                </a:solidFill>
              </a:rPr>
              <a:t>(25 à 50</a:t>
            </a:r>
            <a:r>
              <a:rPr lang="fr-FR" sz="2000" b="1" dirty="0" smtClean="0">
                <a:solidFill>
                  <a:srgbClr val="0070C0"/>
                </a:solidFill>
              </a:rPr>
              <a:t>%)</a:t>
            </a:r>
            <a:endParaRPr lang="fr-FR" sz="2000" b="1" dirty="0">
              <a:solidFill>
                <a:srgbClr val="0070C0"/>
              </a:solidFill>
            </a:endParaRPr>
          </a:p>
          <a:p>
            <a:pPr algn="l" defTabSz="231775">
              <a:defRPr/>
            </a:pPr>
            <a:r>
              <a:rPr lang="fr-FR" sz="2000" b="1" dirty="0">
                <a:solidFill>
                  <a:schemeClr val="tx1">
                    <a:lumMod val="65000"/>
                    <a:lumOff val="35000"/>
                  </a:schemeClr>
                </a:solidFill>
              </a:rPr>
              <a:t>Les programmes de rénovation </a:t>
            </a:r>
            <a:r>
              <a:rPr lang="fr-FR" sz="2000" dirty="0">
                <a:solidFill>
                  <a:schemeClr val="tx1">
                    <a:lumMod val="65000"/>
                    <a:lumOff val="35000"/>
                  </a:schemeClr>
                </a:solidFill>
              </a:rPr>
              <a:t>permettent d’accroitre l’efficacité énergétique du secteur</a:t>
            </a:r>
          </a:p>
          <a:p>
            <a:pPr algn="l" defTabSz="231775">
              <a:defRPr/>
            </a:pPr>
            <a:endParaRPr lang="fr-FR" sz="2000" dirty="0">
              <a:solidFill>
                <a:schemeClr val="tx1">
                  <a:lumMod val="65000"/>
                  <a:lumOff val="35000"/>
                </a:schemeClr>
              </a:solidFill>
            </a:endParaRPr>
          </a:p>
          <a:p>
            <a:pPr algn="l" defTabSz="231775">
              <a:defRPr/>
            </a:pPr>
            <a:r>
              <a:rPr lang="fr-FR" b="1" dirty="0">
                <a:solidFill>
                  <a:srgbClr val="0070C0"/>
                </a:solidFill>
              </a:rPr>
              <a:t>Transport : 	</a:t>
            </a:r>
            <a:r>
              <a:rPr lang="fr-FR" b="1" dirty="0" smtClean="0">
                <a:solidFill>
                  <a:srgbClr val="0070C0"/>
                </a:solidFill>
              </a:rPr>
              <a:t>baisse </a:t>
            </a:r>
            <a:r>
              <a:rPr lang="fr-FR" sz="2000" b="1" dirty="0">
                <a:solidFill>
                  <a:srgbClr val="0070C0"/>
                </a:solidFill>
              </a:rPr>
              <a:t>(30 à 45</a:t>
            </a:r>
            <a:r>
              <a:rPr lang="fr-FR" sz="2000" b="1" dirty="0" smtClean="0">
                <a:solidFill>
                  <a:srgbClr val="0070C0"/>
                </a:solidFill>
              </a:rPr>
              <a:t>%)</a:t>
            </a:r>
            <a:endParaRPr lang="fr-FR" sz="2000" b="1" dirty="0">
              <a:solidFill>
                <a:srgbClr val="0070C0"/>
              </a:solidFill>
            </a:endParaRPr>
          </a:p>
          <a:p>
            <a:pPr algn="l" defTabSz="231775">
              <a:defRPr/>
            </a:pPr>
            <a:r>
              <a:rPr lang="fr-FR" sz="2000" b="1" dirty="0">
                <a:solidFill>
                  <a:schemeClr val="tx1">
                    <a:lumMod val="65000"/>
                    <a:lumOff val="35000"/>
                  </a:schemeClr>
                </a:solidFill>
              </a:rPr>
              <a:t>Efficacité énergétique et sobriété</a:t>
            </a:r>
            <a:r>
              <a:rPr lang="fr-FR" sz="2000" dirty="0">
                <a:solidFill>
                  <a:schemeClr val="tx1">
                    <a:lumMod val="65000"/>
                    <a:lumOff val="35000"/>
                  </a:schemeClr>
                </a:solidFill>
              </a:rPr>
              <a:t> permettent d’atteindre ce résultat, avec un rôle significatif de la pénétration de l’électricité (selon scénarios</a:t>
            </a:r>
            <a:r>
              <a:rPr lang="fr-FR" sz="2000" dirty="0" smtClean="0">
                <a:solidFill>
                  <a:schemeClr val="tx1">
                    <a:lumMod val="65000"/>
                    <a:lumOff val="35000"/>
                  </a:schemeClr>
                </a:solidFill>
              </a:rPr>
              <a:t>)</a:t>
            </a:r>
            <a:endParaRPr lang="fr-FR" sz="2000" dirty="0">
              <a:solidFill>
                <a:schemeClr val="tx1">
                  <a:lumMod val="65000"/>
                  <a:lumOff val="35000"/>
                </a:schemeClr>
              </a:solidFill>
            </a:endParaRPr>
          </a:p>
        </p:txBody>
      </p:sp>
    </p:spTree>
    <p:extLst>
      <p:ext uri="{BB962C8B-B14F-4D97-AF65-F5344CB8AC3E}">
        <p14:creationId xmlns:p14="http://schemas.microsoft.com/office/powerpoint/2010/main" xmlns="" val="36089482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15" name="Group 19"/>
          <p:cNvGraphicFramePr>
            <a:graphicFrameLocks noGrp="1"/>
          </p:cNvGraphicFramePr>
          <p:nvPr>
            <p:ph idx="1"/>
          </p:nvPr>
        </p:nvGraphicFramePr>
        <p:xfrm>
          <a:off x="395288" y="1773238"/>
          <a:ext cx="8497887" cy="4057256"/>
        </p:xfrm>
        <a:graphic>
          <a:graphicData uri="http://schemas.openxmlformats.org/drawingml/2006/table">
            <a:tbl>
              <a:tblPr/>
              <a:tblGrid>
                <a:gridCol w="2305050"/>
                <a:gridCol w="6192837"/>
              </a:tblGrid>
              <a:tr h="965200">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339966"/>
                          </a:solidFill>
                          <a:effectLst/>
                          <a:latin typeface="Arial" charset="0"/>
                          <a:cs typeface="Arial" charset="0"/>
                        </a:rPr>
                        <a:t>Sobriété Renforcée </a:t>
                      </a:r>
                    </a:p>
                  </a:txBody>
                  <a:tcPr marL="54000" marR="54000" marT="54000" marB="540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1" i="0" u="none" strike="noStrike" cap="none" normalizeH="0" baseline="0" smtClean="0">
                          <a:ln>
                            <a:noFill/>
                          </a:ln>
                          <a:solidFill>
                            <a:srgbClr val="339966"/>
                          </a:solidFill>
                          <a:effectLst/>
                          <a:latin typeface="Arial" charset="0"/>
                          <a:cs typeface="Arial" charset="0"/>
                        </a:rPr>
                        <a:t>Modifications des comportements et des systèmes</a:t>
                      </a:r>
                      <a:r>
                        <a:rPr kumimoji="0" lang="fr-FR" sz="1600" b="0" i="0" u="none" strike="noStrike" cap="none" normalizeH="0" baseline="0" smtClean="0">
                          <a:ln>
                            <a:noFill/>
                          </a:ln>
                          <a:solidFill>
                            <a:srgbClr val="339966"/>
                          </a:solidFill>
                          <a:effectLst/>
                          <a:latin typeface="Arial" charset="0"/>
                          <a:cs typeface="Arial" charset="0"/>
                        </a:rPr>
                        <a:t> pour réduire ou transférer la demande (tarification, mode de possession...)</a:t>
                      </a:r>
                    </a:p>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0" i="0" u="none" strike="noStrike" cap="none" normalizeH="0" baseline="0" smtClean="0">
                          <a:ln>
                            <a:noFill/>
                          </a:ln>
                          <a:solidFill>
                            <a:srgbClr val="339966"/>
                          </a:solidFill>
                          <a:effectLst/>
                          <a:latin typeface="Arial" charset="0"/>
                          <a:cs typeface="Arial" charset="0"/>
                        </a:rPr>
                        <a:t>Amélioration de l'efficacité énergétique accrue et pénétration tendancielle des technologies </a:t>
                      </a:r>
                    </a:p>
                  </a:txBody>
                  <a:tcPr marL="54000" marR="54000" marT="54000" marB="540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169988">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3399"/>
                          </a:solidFill>
                          <a:effectLst/>
                          <a:latin typeface="Arial" charset="0"/>
                          <a:cs typeface="Arial" charset="0"/>
                        </a:rPr>
                        <a:t>Décarbonisation par l’électricité</a:t>
                      </a:r>
                    </a:p>
                  </a:txBody>
                  <a:tcPr marL="54000" marR="54000" marT="54000" marB="540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179388"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600" b="1" i="0" u="none" strike="noStrike" cap="none" normalizeH="0" baseline="0" smtClean="0">
                          <a:ln>
                            <a:noFill/>
                          </a:ln>
                          <a:solidFill>
                            <a:srgbClr val="003399"/>
                          </a:solidFill>
                          <a:effectLst/>
                          <a:latin typeface="Arial" charset="0"/>
                          <a:cs typeface="Arial" charset="0"/>
                        </a:rPr>
                        <a:t>Amélioration de l'efficacité énergétique accrue</a:t>
                      </a:r>
                      <a:r>
                        <a:rPr kumimoji="0" lang="fr-FR" sz="1600" b="0" i="0" u="none" strike="noStrike" cap="none" normalizeH="0" baseline="0" smtClean="0">
                          <a:ln>
                            <a:noFill/>
                          </a:ln>
                          <a:solidFill>
                            <a:srgbClr val="339966"/>
                          </a:solidFill>
                          <a:effectLst/>
                          <a:latin typeface="Arial" charset="0"/>
                          <a:cs typeface="Arial" charset="0"/>
                        </a:rPr>
                        <a:t> </a:t>
                      </a:r>
                      <a:endParaRPr kumimoji="0" lang="fr-FR" sz="1600" b="1" i="0" u="none" strike="noStrike" cap="none" normalizeH="0" baseline="0" smtClean="0">
                        <a:ln>
                          <a:noFill/>
                        </a:ln>
                        <a:solidFill>
                          <a:srgbClr val="003399"/>
                        </a:solidFill>
                        <a:effectLst/>
                        <a:latin typeface="Arial" charset="0"/>
                        <a:cs typeface="Arial" charset="0"/>
                      </a:endParaRPr>
                    </a:p>
                    <a:p>
                      <a:pPr marL="0" marR="0" lvl="0" indent="179388"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600" b="1" i="0" u="none" strike="noStrike" cap="none" normalizeH="0" baseline="0" smtClean="0">
                          <a:ln>
                            <a:noFill/>
                          </a:ln>
                          <a:solidFill>
                            <a:srgbClr val="003399"/>
                          </a:solidFill>
                          <a:effectLst/>
                          <a:latin typeface="Arial" charset="0"/>
                          <a:cs typeface="Arial" charset="0"/>
                        </a:rPr>
                        <a:t>Diffusion accélérée des motorisations électriques (EV, PHEV) et hydrogène </a:t>
                      </a:r>
                    </a:p>
                  </a:txBody>
                  <a:tcPr marL="54000" marR="54000" marT="54000" marB="540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511300">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FF6600"/>
                          </a:solidFill>
                          <a:effectLst/>
                          <a:latin typeface="Arial" charset="0"/>
                          <a:cs typeface="Arial" charset="0"/>
                        </a:rPr>
                        <a:t>Vecteurs diversifiés</a:t>
                      </a:r>
                    </a:p>
                  </a:txBody>
                  <a:tcPr marL="54000" marR="54000" marT="54000" marB="540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1" i="0" u="none" strike="noStrike" cap="none" normalizeH="0" baseline="0" smtClean="0">
                          <a:ln>
                            <a:noFill/>
                          </a:ln>
                          <a:solidFill>
                            <a:srgbClr val="FF6600"/>
                          </a:solidFill>
                          <a:effectLst/>
                          <a:latin typeface="Arial" charset="0"/>
                          <a:cs typeface="Arial" charset="0"/>
                        </a:rPr>
                        <a:t>Amélioration accrue et accélérée de l'efficacité énergétique</a:t>
                      </a:r>
                      <a:r>
                        <a:rPr kumimoji="0" lang="fr-FR" sz="1600" b="0" i="0" u="none" strike="noStrike" cap="none" normalizeH="0" baseline="0" smtClean="0">
                          <a:ln>
                            <a:noFill/>
                          </a:ln>
                          <a:solidFill>
                            <a:srgbClr val="FF6600"/>
                          </a:solidFill>
                          <a:effectLst/>
                          <a:latin typeface="Arial" charset="0"/>
                          <a:cs typeface="Arial" charset="0"/>
                        </a:rPr>
                        <a:t> des technologies </a:t>
                      </a:r>
                    </a:p>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0" i="0" u="none" strike="noStrike" cap="none" normalizeH="0" baseline="0" smtClean="0">
                          <a:ln>
                            <a:noFill/>
                          </a:ln>
                          <a:solidFill>
                            <a:srgbClr val="FF6600"/>
                          </a:solidFill>
                          <a:effectLst/>
                          <a:latin typeface="Arial" charset="0"/>
                          <a:cs typeface="Arial" charset="0"/>
                        </a:rPr>
                        <a:t>Développement de </a:t>
                      </a:r>
                      <a:r>
                        <a:rPr kumimoji="0" lang="fr-FR" sz="1600" b="1" i="0" u="none" strike="noStrike" cap="none" normalizeH="0" baseline="0" smtClean="0">
                          <a:ln>
                            <a:noFill/>
                          </a:ln>
                          <a:solidFill>
                            <a:srgbClr val="FF6600"/>
                          </a:solidFill>
                          <a:effectLst/>
                          <a:latin typeface="Arial" charset="0"/>
                          <a:cs typeface="Arial" charset="0"/>
                        </a:rPr>
                        <a:t>carburants </a:t>
                      </a:r>
                      <a:r>
                        <a:rPr kumimoji="0" lang="fr-FR" sz="1600" b="0" i="0" u="none" strike="noStrike" cap="none" normalizeH="0" baseline="0" smtClean="0">
                          <a:ln>
                            <a:noFill/>
                          </a:ln>
                          <a:solidFill>
                            <a:srgbClr val="FF6600"/>
                          </a:solidFill>
                          <a:effectLst/>
                          <a:latin typeface="Arial" charset="0"/>
                          <a:cs typeface="Arial" charset="0"/>
                        </a:rPr>
                        <a:t>à plus</a:t>
                      </a:r>
                      <a:r>
                        <a:rPr kumimoji="0" lang="fr-FR" sz="1600" b="1" i="0" u="none" strike="noStrike" cap="none" normalizeH="0" baseline="0" smtClean="0">
                          <a:ln>
                            <a:noFill/>
                          </a:ln>
                          <a:solidFill>
                            <a:srgbClr val="FF6600"/>
                          </a:solidFill>
                          <a:effectLst/>
                          <a:latin typeface="Arial" charset="0"/>
                          <a:cs typeface="Arial" charset="0"/>
                        </a:rPr>
                        <a:t> faible contenu carbone</a:t>
                      </a:r>
                      <a:r>
                        <a:rPr kumimoji="0" lang="fr-FR" sz="1600" b="0" i="0" u="none" strike="noStrike" cap="none" normalizeH="0" baseline="0" smtClean="0">
                          <a:ln>
                            <a:noFill/>
                          </a:ln>
                          <a:solidFill>
                            <a:srgbClr val="FF6600"/>
                          </a:solidFill>
                          <a:effectLst/>
                          <a:latin typeface="Arial" charset="0"/>
                          <a:cs typeface="Arial" charset="0"/>
                        </a:rPr>
                        <a:t> (</a:t>
                      </a:r>
                      <a:r>
                        <a:rPr kumimoji="0" lang="fr-FR" sz="1600" b="1" i="0" u="none" strike="noStrike" cap="none" normalizeH="0" baseline="0" smtClean="0">
                          <a:ln>
                            <a:noFill/>
                          </a:ln>
                          <a:solidFill>
                            <a:srgbClr val="FF6600"/>
                          </a:solidFill>
                          <a:effectLst/>
                          <a:latin typeface="Arial" charset="0"/>
                          <a:cs typeface="Arial" charset="0"/>
                        </a:rPr>
                        <a:t>GNV, LNG, bio-carburant</a:t>
                      </a:r>
                      <a:r>
                        <a:rPr kumimoji="0" lang="fr-FR" sz="1600" b="0" i="0" u="none" strike="noStrike" cap="none" normalizeH="0" baseline="0" smtClean="0">
                          <a:ln>
                            <a:noFill/>
                          </a:ln>
                          <a:solidFill>
                            <a:srgbClr val="FF6600"/>
                          </a:solidFill>
                          <a:effectLst/>
                          <a:latin typeface="Arial" charset="0"/>
                          <a:cs typeface="Arial" charset="0"/>
                        </a:rPr>
                        <a:t>)</a:t>
                      </a:r>
                    </a:p>
                  </a:txBody>
                  <a:tcPr marL="54000" marR="54000" marT="54000" marB="540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32783" name="Titre 1"/>
          <p:cNvSpPr>
            <a:spLocks/>
          </p:cNvSpPr>
          <p:nvPr/>
        </p:nvSpPr>
        <p:spPr bwMode="auto">
          <a:xfrm>
            <a:off x="4425950" y="0"/>
            <a:ext cx="4464050" cy="909638"/>
          </a:xfrm>
          <a:prstGeom prst="rect">
            <a:avLst/>
          </a:prstGeom>
          <a:noFill/>
          <a:ln w="9525">
            <a:noFill/>
            <a:miter lim="800000"/>
            <a:headEnd/>
            <a:tailEnd/>
          </a:ln>
        </p:spPr>
        <p:txBody>
          <a:bodyPr anchor="ctr"/>
          <a:lstStyle/>
          <a:p>
            <a:r>
              <a:rPr lang="fr-FR" sz="2800" b="1" dirty="0">
                <a:solidFill>
                  <a:schemeClr val="bg1"/>
                </a:solidFill>
              </a:rPr>
              <a:t>Transport</a:t>
            </a:r>
          </a:p>
          <a:p>
            <a:r>
              <a:rPr lang="fr-FR" sz="2800" dirty="0">
                <a:solidFill>
                  <a:schemeClr val="bg1"/>
                </a:solidFill>
              </a:rPr>
              <a:t>3 scénarios différenciés</a:t>
            </a:r>
          </a:p>
        </p:txBody>
      </p:sp>
      <p:sp>
        <p:nvSpPr>
          <p:cNvPr id="32784" name="Rectangle 3"/>
          <p:cNvSpPr>
            <a:spLocks noChangeArrowheads="1"/>
          </p:cNvSpPr>
          <p:nvPr/>
        </p:nvSpPr>
        <p:spPr bwMode="auto">
          <a:xfrm>
            <a:off x="-144463" y="1485900"/>
            <a:ext cx="4429126" cy="935038"/>
          </a:xfrm>
          <a:prstGeom prst="rect">
            <a:avLst/>
          </a:prstGeom>
          <a:noFill/>
          <a:ln w="9525">
            <a:noFill/>
            <a:miter lim="800000"/>
            <a:headEnd/>
            <a:tailEnd/>
          </a:ln>
        </p:spPr>
        <p:txBody>
          <a:bodyPr/>
          <a:lstStyle/>
          <a:p>
            <a:pPr indent="190500" eaLnBrk="0" hangingPunct="0">
              <a:spcBef>
                <a:spcPct val="20000"/>
              </a:spcBef>
            </a:pPr>
            <a:endParaRPr lang="fr-FR" sz="1200" u="sng"/>
          </a:p>
        </p:txBody>
      </p:sp>
    </p:spTree>
    <p:extLst>
      <p:ext uri="{BB962C8B-B14F-4D97-AF65-F5344CB8AC3E}">
        <p14:creationId xmlns:p14="http://schemas.microsoft.com/office/powerpoint/2010/main" xmlns="" val="230149290"/>
      </p:ext>
    </p:extLst>
  </p:cSld>
  <p:clrMapOvr>
    <a:masterClrMapping/>
  </p:clrMapOvr>
  <p:transition spd="med">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8"/>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156325" y="3659188"/>
            <a:ext cx="3024188" cy="1812925"/>
          </a:xfrm>
          <a:prstGeom prst="rect">
            <a:avLst/>
          </a:prstGeom>
          <a:noFill/>
          <a:ln w="9525">
            <a:noFill/>
            <a:miter lim="800000"/>
            <a:headEnd/>
            <a:tailEnd/>
          </a:ln>
        </p:spPr>
      </p:pic>
      <p:pic>
        <p:nvPicPr>
          <p:cNvPr id="36866" name="Picture 2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29125" y="2133600"/>
            <a:ext cx="2951163" cy="1774825"/>
          </a:xfrm>
          <a:prstGeom prst="rect">
            <a:avLst/>
          </a:prstGeom>
          <a:noFill/>
          <a:ln w="9525">
            <a:noFill/>
            <a:miter lim="800000"/>
            <a:headEnd/>
            <a:tailEnd/>
          </a:ln>
        </p:spPr>
      </p:pic>
      <p:pic>
        <p:nvPicPr>
          <p:cNvPr id="36867" name="Picture 3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4925" y="1989138"/>
            <a:ext cx="3013075" cy="1811337"/>
          </a:xfrm>
          <a:prstGeom prst="rect">
            <a:avLst/>
          </a:prstGeom>
          <a:noFill/>
          <a:ln w="9525">
            <a:noFill/>
            <a:miter lim="800000"/>
            <a:headEnd/>
            <a:tailEnd/>
          </a:ln>
        </p:spPr>
      </p:pic>
      <p:sp>
        <p:nvSpPr>
          <p:cNvPr id="36868" name="Rectangle 3"/>
          <p:cNvSpPr>
            <a:spLocks noGrp="1" noChangeArrowheads="1"/>
          </p:cNvSpPr>
          <p:nvPr>
            <p:ph type="body" idx="1"/>
          </p:nvPr>
        </p:nvSpPr>
        <p:spPr>
          <a:xfrm>
            <a:off x="4572000" y="5373688"/>
            <a:ext cx="4429125" cy="935037"/>
          </a:xfrm>
        </p:spPr>
        <p:txBody>
          <a:bodyPr/>
          <a:lstStyle/>
          <a:p>
            <a:pPr marL="0" indent="190500"/>
            <a:r>
              <a:rPr lang="fr-FR" sz="1200" b="1" smtClean="0">
                <a:solidFill>
                  <a:srgbClr val="595959"/>
                </a:solidFill>
              </a:rPr>
              <a:t>Conservation des  tendances</a:t>
            </a:r>
          </a:p>
          <a:p>
            <a:pPr lvl="1"/>
            <a:r>
              <a:rPr lang="fr-FR" sz="1000" smtClean="0">
                <a:solidFill>
                  <a:srgbClr val="595959"/>
                </a:solidFill>
              </a:rPr>
              <a:t>Passagers : 	+0.6% / an jusqu’à 2050 (+25% /2010)</a:t>
            </a:r>
          </a:p>
          <a:p>
            <a:pPr lvl="1"/>
            <a:r>
              <a:rPr lang="fr-FR" sz="1000" smtClean="0">
                <a:solidFill>
                  <a:srgbClr val="595959"/>
                </a:solidFill>
              </a:rPr>
              <a:t>Marchandises :	+1.9% / an jusqu’à 2050 (+110% / 2010)</a:t>
            </a:r>
          </a:p>
          <a:p>
            <a:pPr marL="0" indent="190500"/>
            <a:r>
              <a:rPr lang="fr-FR" sz="1200" b="1" smtClean="0">
                <a:solidFill>
                  <a:srgbClr val="595959"/>
                </a:solidFill>
              </a:rPr>
              <a:t>Conservation des répartitions actuelles entre modes</a:t>
            </a:r>
          </a:p>
        </p:txBody>
      </p:sp>
      <p:sp>
        <p:nvSpPr>
          <p:cNvPr id="36869" name="Titre 1"/>
          <p:cNvSpPr>
            <a:spLocks/>
          </p:cNvSpPr>
          <p:nvPr/>
        </p:nvSpPr>
        <p:spPr bwMode="auto">
          <a:xfrm>
            <a:off x="1208314" y="13607"/>
            <a:ext cx="7954964" cy="909638"/>
          </a:xfrm>
          <a:prstGeom prst="rect">
            <a:avLst/>
          </a:prstGeom>
          <a:noFill/>
          <a:ln w="9525">
            <a:noFill/>
            <a:miter lim="800000"/>
            <a:headEnd/>
            <a:tailEnd/>
          </a:ln>
        </p:spPr>
        <p:txBody>
          <a:bodyPr anchor="ctr"/>
          <a:lstStyle/>
          <a:p>
            <a:r>
              <a:rPr lang="fr-FR" sz="2800" b="1" dirty="0">
                <a:solidFill>
                  <a:schemeClr val="bg1"/>
                </a:solidFill>
              </a:rPr>
              <a:t>Transport</a:t>
            </a:r>
          </a:p>
          <a:p>
            <a:r>
              <a:rPr lang="fr-FR" sz="2800" dirty="0">
                <a:solidFill>
                  <a:schemeClr val="bg1"/>
                </a:solidFill>
              </a:rPr>
              <a:t>Hypothèses de mobilité et transport de marchandises</a:t>
            </a:r>
          </a:p>
        </p:txBody>
      </p:sp>
      <p:sp>
        <p:nvSpPr>
          <p:cNvPr id="36870" name="Line 17"/>
          <p:cNvSpPr>
            <a:spLocks noChangeShapeType="1"/>
          </p:cNvSpPr>
          <p:nvPr/>
        </p:nvSpPr>
        <p:spPr bwMode="auto">
          <a:xfrm>
            <a:off x="4427538" y="1916113"/>
            <a:ext cx="0" cy="4321175"/>
          </a:xfrm>
          <a:prstGeom prst="line">
            <a:avLst/>
          </a:prstGeom>
          <a:noFill/>
          <a:ln w="9525">
            <a:solidFill>
              <a:schemeClr val="tx1"/>
            </a:solidFill>
            <a:round/>
            <a:headEnd/>
            <a:tailEnd/>
          </a:ln>
        </p:spPr>
        <p:txBody>
          <a:bodyPr/>
          <a:lstStyle/>
          <a:p>
            <a:endParaRPr lang="fr-FR"/>
          </a:p>
        </p:txBody>
      </p:sp>
      <p:pic>
        <p:nvPicPr>
          <p:cNvPr id="36871" name="Picture 19"/>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403350" y="3644900"/>
            <a:ext cx="3025775" cy="1814513"/>
          </a:xfrm>
          <a:prstGeom prst="rect">
            <a:avLst/>
          </a:prstGeom>
          <a:noFill/>
          <a:ln w="9525">
            <a:noFill/>
            <a:miter lim="800000"/>
            <a:headEnd/>
            <a:tailEnd/>
          </a:ln>
        </p:spPr>
      </p:pic>
      <p:sp>
        <p:nvSpPr>
          <p:cNvPr id="36872" name="Line 16"/>
          <p:cNvSpPr>
            <a:spLocks noChangeShapeType="1"/>
          </p:cNvSpPr>
          <p:nvPr/>
        </p:nvSpPr>
        <p:spPr bwMode="auto">
          <a:xfrm>
            <a:off x="1979613" y="4221163"/>
            <a:ext cx="1439862" cy="0"/>
          </a:xfrm>
          <a:prstGeom prst="line">
            <a:avLst/>
          </a:prstGeom>
          <a:noFill/>
          <a:ln w="19050">
            <a:solidFill>
              <a:srgbClr val="808080"/>
            </a:solidFill>
            <a:prstDash val="dash"/>
            <a:round/>
            <a:headEnd/>
            <a:tailEnd/>
          </a:ln>
        </p:spPr>
        <p:txBody>
          <a:bodyPr/>
          <a:lstStyle/>
          <a:p>
            <a:endParaRPr lang="fr-FR"/>
          </a:p>
        </p:txBody>
      </p:sp>
      <p:sp>
        <p:nvSpPr>
          <p:cNvPr id="36873" name="Line 17"/>
          <p:cNvSpPr>
            <a:spLocks noChangeShapeType="1"/>
          </p:cNvSpPr>
          <p:nvPr/>
        </p:nvSpPr>
        <p:spPr bwMode="auto">
          <a:xfrm flipH="1">
            <a:off x="1979613" y="4221163"/>
            <a:ext cx="0" cy="287337"/>
          </a:xfrm>
          <a:prstGeom prst="line">
            <a:avLst/>
          </a:prstGeom>
          <a:noFill/>
          <a:ln w="19050">
            <a:solidFill>
              <a:srgbClr val="808080"/>
            </a:solidFill>
            <a:round/>
            <a:headEnd type="triangle" w="med" len="med"/>
            <a:tailEnd type="triangle" w="med" len="med"/>
          </a:ln>
        </p:spPr>
        <p:txBody>
          <a:bodyPr/>
          <a:lstStyle/>
          <a:p>
            <a:endParaRPr lang="fr-FR"/>
          </a:p>
        </p:txBody>
      </p:sp>
      <p:sp>
        <p:nvSpPr>
          <p:cNvPr id="36874" name="Text Box 18"/>
          <p:cNvSpPr txBox="1">
            <a:spLocks noChangeArrowheads="1"/>
          </p:cNvSpPr>
          <p:nvPr/>
        </p:nvSpPr>
        <p:spPr bwMode="auto">
          <a:xfrm>
            <a:off x="1979613" y="4203700"/>
            <a:ext cx="936625" cy="304800"/>
          </a:xfrm>
          <a:prstGeom prst="rect">
            <a:avLst/>
          </a:prstGeom>
          <a:noFill/>
          <a:ln w="9525">
            <a:noFill/>
            <a:miter lim="800000"/>
            <a:headEnd/>
            <a:tailEnd/>
          </a:ln>
        </p:spPr>
        <p:txBody>
          <a:bodyPr>
            <a:spAutoFit/>
          </a:bodyPr>
          <a:lstStyle/>
          <a:p>
            <a:pPr>
              <a:spcBef>
                <a:spcPct val="50000"/>
              </a:spcBef>
            </a:pPr>
            <a:r>
              <a:rPr lang="fr-FR" sz="1400" b="1">
                <a:latin typeface="Calibri" pitchFamily="34" charset="0"/>
              </a:rPr>
              <a:t>+45%</a:t>
            </a:r>
          </a:p>
        </p:txBody>
      </p:sp>
      <p:sp>
        <p:nvSpPr>
          <p:cNvPr id="36875" name="Rectangle 3"/>
          <p:cNvSpPr>
            <a:spLocks noChangeArrowheads="1"/>
          </p:cNvSpPr>
          <p:nvPr/>
        </p:nvSpPr>
        <p:spPr bwMode="auto">
          <a:xfrm>
            <a:off x="0" y="5373688"/>
            <a:ext cx="4572000" cy="935037"/>
          </a:xfrm>
          <a:prstGeom prst="rect">
            <a:avLst/>
          </a:prstGeom>
          <a:noFill/>
          <a:ln w="9525">
            <a:noFill/>
            <a:miter lim="800000"/>
            <a:headEnd/>
            <a:tailEnd/>
          </a:ln>
        </p:spPr>
        <p:txBody>
          <a:bodyPr/>
          <a:lstStyle/>
          <a:p>
            <a:pPr indent="190500" eaLnBrk="0" hangingPunct="0">
              <a:spcBef>
                <a:spcPct val="20000"/>
              </a:spcBef>
              <a:buFontTx/>
              <a:buChar char="•"/>
            </a:pPr>
            <a:r>
              <a:rPr lang="fr-FR" sz="1200">
                <a:solidFill>
                  <a:srgbClr val="595959"/>
                </a:solidFill>
              </a:rPr>
              <a:t>Mobilité totale constante mais</a:t>
            </a:r>
            <a:r>
              <a:rPr lang="fr-FR" sz="1200" b="1">
                <a:solidFill>
                  <a:srgbClr val="595959"/>
                </a:solidFill>
              </a:rPr>
              <a:t> - 20% mobilité par personne</a:t>
            </a:r>
          </a:p>
          <a:p>
            <a:pPr indent="190500" eaLnBrk="0" hangingPunct="0">
              <a:spcBef>
                <a:spcPct val="20000"/>
              </a:spcBef>
              <a:buFontTx/>
              <a:buChar char="•"/>
            </a:pPr>
            <a:r>
              <a:rPr lang="fr-FR" sz="1200">
                <a:solidFill>
                  <a:srgbClr val="595959"/>
                </a:solidFill>
              </a:rPr>
              <a:t>Développement des modes alternatifs à la voiture</a:t>
            </a:r>
            <a:endParaRPr lang="fr-FR" sz="1200" b="1">
              <a:solidFill>
                <a:srgbClr val="595959"/>
              </a:solidFill>
            </a:endParaRPr>
          </a:p>
          <a:p>
            <a:pPr indent="190500" eaLnBrk="0" hangingPunct="0">
              <a:spcBef>
                <a:spcPct val="20000"/>
              </a:spcBef>
              <a:buFontTx/>
              <a:buChar char="•"/>
            </a:pPr>
            <a:r>
              <a:rPr lang="fr-FR" sz="1200" b="1">
                <a:solidFill>
                  <a:srgbClr val="595959"/>
                </a:solidFill>
              </a:rPr>
              <a:t>Augmentation modérée du trafic de marchandises</a:t>
            </a:r>
            <a:r>
              <a:rPr lang="fr-FR" sz="1200">
                <a:solidFill>
                  <a:srgbClr val="595959"/>
                </a:solidFill>
              </a:rPr>
              <a:t> et développement du ferroutage </a:t>
            </a:r>
            <a:r>
              <a:rPr lang="fr-FR" sz="1000">
                <a:solidFill>
                  <a:srgbClr val="595959"/>
                </a:solidFill>
              </a:rPr>
              <a:t>(15% du trafic, soit 75Gtkm en 2050)</a:t>
            </a:r>
          </a:p>
        </p:txBody>
      </p:sp>
      <p:sp>
        <p:nvSpPr>
          <p:cNvPr id="36876" name="Rectangle 24"/>
          <p:cNvSpPr>
            <a:spLocks noChangeArrowheads="1"/>
          </p:cNvSpPr>
          <p:nvPr/>
        </p:nvSpPr>
        <p:spPr bwMode="auto">
          <a:xfrm>
            <a:off x="1208314" y="1398588"/>
            <a:ext cx="1866900" cy="336550"/>
          </a:xfrm>
          <a:prstGeom prst="rect">
            <a:avLst/>
          </a:prstGeom>
          <a:noFill/>
          <a:ln w="9525">
            <a:noFill/>
            <a:miter lim="800000"/>
            <a:headEnd/>
            <a:tailEnd/>
          </a:ln>
        </p:spPr>
        <p:txBody>
          <a:bodyPr wrap="none">
            <a:spAutoFit/>
          </a:bodyPr>
          <a:lstStyle/>
          <a:p>
            <a:r>
              <a:rPr lang="fr-FR" sz="1400" b="1" dirty="0">
                <a:solidFill>
                  <a:srgbClr val="339966"/>
                </a:solidFill>
              </a:rPr>
              <a:t>Sobriété Renforcée</a:t>
            </a:r>
            <a:r>
              <a:rPr lang="fr-FR" sz="1600" b="1" dirty="0"/>
              <a:t> </a:t>
            </a:r>
          </a:p>
        </p:txBody>
      </p:sp>
      <p:sp>
        <p:nvSpPr>
          <p:cNvPr id="36877" name="Line 7"/>
          <p:cNvSpPr>
            <a:spLocks noChangeShapeType="1"/>
          </p:cNvSpPr>
          <p:nvPr/>
        </p:nvSpPr>
        <p:spPr bwMode="auto">
          <a:xfrm>
            <a:off x="5003800" y="2636838"/>
            <a:ext cx="1368425" cy="0"/>
          </a:xfrm>
          <a:prstGeom prst="line">
            <a:avLst/>
          </a:prstGeom>
          <a:noFill/>
          <a:ln w="19050">
            <a:solidFill>
              <a:srgbClr val="808080"/>
            </a:solidFill>
            <a:prstDash val="dash"/>
            <a:round/>
            <a:headEnd/>
            <a:tailEnd/>
          </a:ln>
        </p:spPr>
        <p:txBody>
          <a:bodyPr/>
          <a:lstStyle/>
          <a:p>
            <a:endParaRPr lang="fr-FR"/>
          </a:p>
        </p:txBody>
      </p:sp>
      <p:sp>
        <p:nvSpPr>
          <p:cNvPr id="36878" name="Line 8"/>
          <p:cNvSpPr>
            <a:spLocks noChangeShapeType="1"/>
          </p:cNvSpPr>
          <p:nvPr/>
        </p:nvSpPr>
        <p:spPr bwMode="auto">
          <a:xfrm>
            <a:off x="5003800" y="2636838"/>
            <a:ext cx="0" cy="198437"/>
          </a:xfrm>
          <a:prstGeom prst="line">
            <a:avLst/>
          </a:prstGeom>
          <a:noFill/>
          <a:ln w="19050">
            <a:solidFill>
              <a:srgbClr val="808080"/>
            </a:solidFill>
            <a:round/>
            <a:headEnd type="triangle" w="med" len="med"/>
            <a:tailEnd type="triangle" w="med" len="med"/>
          </a:ln>
        </p:spPr>
        <p:txBody>
          <a:bodyPr/>
          <a:lstStyle/>
          <a:p>
            <a:endParaRPr lang="fr-FR"/>
          </a:p>
        </p:txBody>
      </p:sp>
      <p:sp>
        <p:nvSpPr>
          <p:cNvPr id="36879" name="Text Box 9"/>
          <p:cNvSpPr txBox="1">
            <a:spLocks noChangeArrowheads="1"/>
          </p:cNvSpPr>
          <p:nvPr/>
        </p:nvSpPr>
        <p:spPr bwMode="auto">
          <a:xfrm>
            <a:off x="4992688" y="2565400"/>
            <a:ext cx="658812" cy="304800"/>
          </a:xfrm>
          <a:prstGeom prst="rect">
            <a:avLst/>
          </a:prstGeom>
          <a:noFill/>
          <a:ln w="9525">
            <a:noFill/>
            <a:miter lim="800000"/>
            <a:headEnd/>
            <a:tailEnd/>
          </a:ln>
        </p:spPr>
        <p:txBody>
          <a:bodyPr>
            <a:spAutoFit/>
          </a:bodyPr>
          <a:lstStyle/>
          <a:p>
            <a:pPr>
              <a:spcBef>
                <a:spcPct val="50000"/>
              </a:spcBef>
            </a:pPr>
            <a:r>
              <a:rPr lang="fr-FR" sz="1400" b="1">
                <a:latin typeface="Calibri" pitchFamily="34" charset="0"/>
              </a:rPr>
              <a:t>+25%</a:t>
            </a:r>
          </a:p>
        </p:txBody>
      </p:sp>
      <p:sp>
        <p:nvSpPr>
          <p:cNvPr id="36880" name="Line 16"/>
          <p:cNvSpPr>
            <a:spLocks noChangeShapeType="1"/>
          </p:cNvSpPr>
          <p:nvPr/>
        </p:nvSpPr>
        <p:spPr bwMode="auto">
          <a:xfrm>
            <a:off x="6732588" y="4149725"/>
            <a:ext cx="1508125" cy="0"/>
          </a:xfrm>
          <a:prstGeom prst="line">
            <a:avLst/>
          </a:prstGeom>
          <a:noFill/>
          <a:ln w="19050">
            <a:solidFill>
              <a:srgbClr val="808080"/>
            </a:solidFill>
            <a:prstDash val="dash"/>
            <a:round/>
            <a:headEnd/>
            <a:tailEnd/>
          </a:ln>
        </p:spPr>
        <p:txBody>
          <a:bodyPr/>
          <a:lstStyle/>
          <a:p>
            <a:endParaRPr lang="fr-FR"/>
          </a:p>
        </p:txBody>
      </p:sp>
      <p:sp>
        <p:nvSpPr>
          <p:cNvPr id="36881" name="Line 17"/>
          <p:cNvSpPr>
            <a:spLocks noChangeShapeType="1"/>
          </p:cNvSpPr>
          <p:nvPr/>
        </p:nvSpPr>
        <p:spPr bwMode="auto">
          <a:xfrm flipH="1">
            <a:off x="6770688" y="4221163"/>
            <a:ext cx="0" cy="431800"/>
          </a:xfrm>
          <a:prstGeom prst="line">
            <a:avLst/>
          </a:prstGeom>
          <a:noFill/>
          <a:ln w="19050">
            <a:solidFill>
              <a:srgbClr val="808080"/>
            </a:solidFill>
            <a:round/>
            <a:headEnd type="triangle" w="med" len="med"/>
            <a:tailEnd type="triangle" w="med" len="med"/>
          </a:ln>
        </p:spPr>
        <p:txBody>
          <a:bodyPr/>
          <a:lstStyle/>
          <a:p>
            <a:endParaRPr lang="fr-FR"/>
          </a:p>
        </p:txBody>
      </p:sp>
      <p:sp>
        <p:nvSpPr>
          <p:cNvPr id="36882" name="Text Box 18"/>
          <p:cNvSpPr txBox="1">
            <a:spLocks noChangeArrowheads="1"/>
          </p:cNvSpPr>
          <p:nvPr/>
        </p:nvSpPr>
        <p:spPr bwMode="auto">
          <a:xfrm>
            <a:off x="6842125" y="4221163"/>
            <a:ext cx="936625" cy="304800"/>
          </a:xfrm>
          <a:prstGeom prst="rect">
            <a:avLst/>
          </a:prstGeom>
          <a:noFill/>
          <a:ln w="9525">
            <a:noFill/>
            <a:miter lim="800000"/>
            <a:headEnd/>
            <a:tailEnd/>
          </a:ln>
        </p:spPr>
        <p:txBody>
          <a:bodyPr>
            <a:spAutoFit/>
          </a:bodyPr>
          <a:lstStyle/>
          <a:p>
            <a:pPr>
              <a:spcBef>
                <a:spcPct val="50000"/>
              </a:spcBef>
            </a:pPr>
            <a:r>
              <a:rPr lang="fr-FR" sz="1400" b="1">
                <a:latin typeface="Calibri" pitchFamily="34" charset="0"/>
              </a:rPr>
              <a:t>+110%</a:t>
            </a:r>
          </a:p>
        </p:txBody>
      </p:sp>
      <p:sp>
        <p:nvSpPr>
          <p:cNvPr id="36883" name="Rectangle 25"/>
          <p:cNvSpPr>
            <a:spLocks noChangeArrowheads="1"/>
          </p:cNvSpPr>
          <p:nvPr/>
        </p:nvSpPr>
        <p:spPr bwMode="auto">
          <a:xfrm>
            <a:off x="4932363" y="1370012"/>
            <a:ext cx="2160587" cy="517525"/>
          </a:xfrm>
          <a:prstGeom prst="rect">
            <a:avLst/>
          </a:prstGeom>
          <a:noFill/>
          <a:ln w="9525">
            <a:noFill/>
            <a:miter lim="800000"/>
            <a:headEnd/>
            <a:tailEnd/>
          </a:ln>
        </p:spPr>
        <p:txBody>
          <a:bodyPr>
            <a:spAutoFit/>
          </a:bodyPr>
          <a:lstStyle/>
          <a:p>
            <a:pPr algn="ctr"/>
            <a:r>
              <a:rPr lang="fr-FR" sz="1400" b="1" dirty="0" err="1">
                <a:solidFill>
                  <a:srgbClr val="003399"/>
                </a:solidFill>
              </a:rPr>
              <a:t>Décarbonisation</a:t>
            </a:r>
            <a:r>
              <a:rPr lang="fr-FR" sz="1400" b="1" dirty="0">
                <a:solidFill>
                  <a:srgbClr val="003399"/>
                </a:solidFill>
              </a:rPr>
              <a:t> par l’électricité</a:t>
            </a:r>
          </a:p>
        </p:txBody>
      </p:sp>
      <p:sp>
        <p:nvSpPr>
          <p:cNvPr id="36884" name="Rectangle 26"/>
          <p:cNvSpPr>
            <a:spLocks noChangeArrowheads="1"/>
          </p:cNvSpPr>
          <p:nvPr/>
        </p:nvSpPr>
        <p:spPr bwMode="auto">
          <a:xfrm>
            <a:off x="7148967" y="1398588"/>
            <a:ext cx="1655762" cy="517525"/>
          </a:xfrm>
          <a:prstGeom prst="rect">
            <a:avLst/>
          </a:prstGeom>
          <a:noFill/>
          <a:ln w="9525">
            <a:noFill/>
            <a:miter lim="800000"/>
            <a:headEnd/>
            <a:tailEnd/>
          </a:ln>
        </p:spPr>
        <p:txBody>
          <a:bodyPr>
            <a:spAutoFit/>
          </a:bodyPr>
          <a:lstStyle/>
          <a:p>
            <a:pPr eaLnBrk="0" hangingPunct="0">
              <a:spcBef>
                <a:spcPct val="20000"/>
              </a:spcBef>
            </a:pPr>
            <a:r>
              <a:rPr lang="fr-FR" sz="1400" b="1" dirty="0">
                <a:solidFill>
                  <a:srgbClr val="FF6600"/>
                </a:solidFill>
              </a:rPr>
              <a:t>Vecteurs diversifiés</a:t>
            </a:r>
          </a:p>
        </p:txBody>
      </p:sp>
      <p:sp>
        <p:nvSpPr>
          <p:cNvPr id="36885" name="Line 16"/>
          <p:cNvSpPr>
            <a:spLocks noChangeShapeType="1"/>
          </p:cNvSpPr>
          <p:nvPr/>
        </p:nvSpPr>
        <p:spPr bwMode="auto">
          <a:xfrm>
            <a:off x="611188" y="2565400"/>
            <a:ext cx="1368425" cy="0"/>
          </a:xfrm>
          <a:prstGeom prst="line">
            <a:avLst/>
          </a:prstGeom>
          <a:noFill/>
          <a:ln w="19050">
            <a:solidFill>
              <a:srgbClr val="808080"/>
            </a:solidFill>
            <a:prstDash val="dash"/>
            <a:round/>
            <a:headEnd/>
            <a:tailEnd/>
          </a:ln>
        </p:spPr>
        <p:txBody>
          <a:bodyPr/>
          <a:lstStyle/>
          <a:p>
            <a:endParaRPr lang="fr-FR"/>
          </a:p>
        </p:txBody>
      </p:sp>
      <p:sp>
        <p:nvSpPr>
          <p:cNvPr id="2" name="Rectangle à coins arrondis 10"/>
          <p:cNvSpPr>
            <a:spLocks noChangeArrowheads="1"/>
          </p:cNvSpPr>
          <p:nvPr/>
        </p:nvSpPr>
        <p:spPr bwMode="auto">
          <a:xfrm>
            <a:off x="2735262" y="1916113"/>
            <a:ext cx="1368425" cy="935037"/>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360363" eaLnBrk="0" hangingPunct="0">
              <a:spcBef>
                <a:spcPct val="20000"/>
              </a:spcBef>
              <a:defRPr/>
            </a:pPr>
            <a:r>
              <a:rPr lang="fr-FR" sz="1600" b="1">
                <a:solidFill>
                  <a:schemeClr val="bg1"/>
                </a:solidFill>
              </a:rPr>
              <a:t>2050</a:t>
            </a:r>
          </a:p>
          <a:p>
            <a:pPr algn="ctr" defTabSz="360363" eaLnBrk="0" hangingPunct="0">
              <a:spcBef>
                <a:spcPct val="20000"/>
              </a:spcBef>
              <a:defRPr/>
            </a:pPr>
            <a:r>
              <a:rPr lang="fr-FR" sz="1400" b="1">
                <a:solidFill>
                  <a:schemeClr val="bg1"/>
                </a:solidFill>
              </a:rPr>
              <a:t>PARC VP divisé par 2</a:t>
            </a:r>
            <a:endParaRPr lang="en-GB" sz="1400" b="1">
              <a:solidFill>
                <a:srgbClr val="FFFFFF"/>
              </a:solidFill>
            </a:endParaRPr>
          </a:p>
        </p:txBody>
      </p:sp>
    </p:spTree>
    <p:extLst>
      <p:ext uri="{BB962C8B-B14F-4D97-AF65-F5344CB8AC3E}">
        <p14:creationId xmlns:p14="http://schemas.microsoft.com/office/powerpoint/2010/main" xmlns="" val="16603752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98" name="Group 34"/>
          <p:cNvGraphicFramePr>
            <a:graphicFrameLocks noGrp="1"/>
          </p:cNvGraphicFramePr>
          <p:nvPr>
            <p:ph idx="4294967295"/>
          </p:nvPr>
        </p:nvGraphicFramePr>
        <p:xfrm>
          <a:off x="155575" y="1557338"/>
          <a:ext cx="8953500" cy="4714624"/>
        </p:xfrm>
        <a:graphic>
          <a:graphicData uri="http://schemas.openxmlformats.org/drawingml/2006/table">
            <a:tbl>
              <a:tblPr/>
              <a:tblGrid>
                <a:gridCol w="1392238"/>
                <a:gridCol w="2303462"/>
                <a:gridCol w="2881313"/>
                <a:gridCol w="2376487"/>
              </a:tblGrid>
              <a:tr h="355600">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endParaRPr kumimoji="0" lang="fr-FR" sz="1200" b="1"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chemeClr val="tx1"/>
                          </a:solidFill>
                          <a:effectLst/>
                          <a:latin typeface="Arial" charset="0"/>
                          <a:cs typeface="Arial" charset="0"/>
                        </a:rPr>
                        <a:t>Economiques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chemeClr val="tx1"/>
                          </a:solidFill>
                          <a:effectLst/>
                          <a:latin typeface="Arial" charset="0"/>
                          <a:cs typeface="Arial" charset="0"/>
                        </a:rPr>
                        <a:t>Organisationnels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chemeClr val="tx1"/>
                          </a:solidFill>
                          <a:effectLst/>
                          <a:latin typeface="Arial" charset="0"/>
                          <a:cs typeface="Arial" charset="0"/>
                        </a:rPr>
                        <a:t>Technologiques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868363">
                <a:tc>
                  <a:txBody>
                    <a:bodyPr/>
                    <a:lstStyle/>
                    <a:p>
                      <a:pPr marL="1588"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339966"/>
                          </a:solidFill>
                          <a:effectLst/>
                          <a:latin typeface="Arial" charset="0"/>
                          <a:cs typeface="Arial" charset="0"/>
                        </a:rPr>
                        <a:t>Sobriété Renforcée </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339966"/>
                          </a:solidFill>
                          <a:effectLst/>
                          <a:latin typeface="Arial" charset="0"/>
                          <a:cs typeface="Arial" charset="0"/>
                        </a:rPr>
                        <a:t>Incitations économiques à la sobriété</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339966"/>
                          </a:solidFill>
                          <a:effectLst/>
                          <a:latin typeface="Arial" charset="0"/>
                          <a:cs typeface="Arial" charset="0"/>
                        </a:rPr>
                        <a:t>Structuration d’une offre de service de mobilité multi-mode </a:t>
                      </a:r>
                      <a:r>
                        <a:rPr kumimoji="0" lang="fr-FR" sz="1200" b="0" i="0" u="none" strike="noStrike" cap="none" normalizeH="0" baseline="0" smtClean="0">
                          <a:ln>
                            <a:noFill/>
                          </a:ln>
                          <a:solidFill>
                            <a:srgbClr val="339966"/>
                          </a:solidFill>
                          <a:effectLst/>
                          <a:latin typeface="Arial" charset="0"/>
                          <a:cs typeface="Arial" charset="0"/>
                        </a:rPr>
                        <a:t>(pour les passagers et marchandises)</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500" b="0" i="0" u="none" strike="noStrike" cap="none" normalizeH="0" baseline="0" smtClean="0">
                        <a:ln>
                          <a:noFill/>
                        </a:ln>
                        <a:solidFill>
                          <a:srgbClr val="339966"/>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339966"/>
                          </a:solidFill>
                          <a:effectLst/>
                          <a:latin typeface="Arial" charset="0"/>
                          <a:cs typeface="Arial" charset="0"/>
                        </a:rPr>
                        <a:t>Modifications de l’aménagement urbain </a:t>
                      </a:r>
                      <a:r>
                        <a:rPr kumimoji="0" lang="fr-FR" sz="1200" b="0" i="0" u="none" strike="noStrike" cap="none" normalizeH="0" baseline="0" smtClean="0">
                          <a:ln>
                            <a:noFill/>
                          </a:ln>
                          <a:solidFill>
                            <a:srgbClr val="339966"/>
                          </a:solidFill>
                          <a:effectLst/>
                          <a:latin typeface="Arial" charset="0"/>
                          <a:cs typeface="Arial" charset="0"/>
                        </a:rPr>
                        <a:t>(voies de bus, piste cyclable...) et </a:t>
                      </a:r>
                      <a:r>
                        <a:rPr kumimoji="0" lang="fr-FR" sz="1200" b="1" i="0" u="none" strike="noStrike" cap="none" normalizeH="0" baseline="0" smtClean="0">
                          <a:ln>
                            <a:noFill/>
                          </a:ln>
                          <a:solidFill>
                            <a:srgbClr val="339966"/>
                          </a:solidFill>
                          <a:effectLst/>
                          <a:latin typeface="Arial" charset="0"/>
                          <a:cs typeface="Arial" charset="0"/>
                        </a:rPr>
                        <a:t>des infrastructures routières</a:t>
                      </a:r>
                      <a:endParaRPr kumimoji="0" lang="fr-FR" sz="800" b="1" i="0" u="none" strike="noStrike" cap="none" normalizeH="0" baseline="0" smtClean="0">
                        <a:ln>
                          <a:noFill/>
                        </a:ln>
                        <a:solidFill>
                          <a:srgbClr val="339966"/>
                        </a:solidFill>
                        <a:effectLst/>
                        <a:latin typeface="Arial" charset="0"/>
                        <a:cs typeface="Arial" charset="0"/>
                      </a:endParaRP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rgbClr val="339966"/>
                          </a:solidFill>
                          <a:effectLst/>
                          <a:latin typeface="Arial" charset="0"/>
                          <a:cs typeface="Arial" charset="0"/>
                        </a:rPr>
                        <a:t>Développement de véhicules adaptés  à l’usage (adaptation poids, motorisation et autonomie)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rgbClr val="339966"/>
                          </a:solidFill>
                          <a:effectLst/>
                          <a:latin typeface="Arial" charset="0"/>
                          <a:cs typeface="Arial" charset="0"/>
                        </a:rPr>
                        <a:t>Réduction de la consommation des véhicules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208088">
                <a:tc>
                  <a:txBody>
                    <a:bodyPr/>
                    <a:lstStyle/>
                    <a:p>
                      <a:pPr marL="1588"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003399"/>
                          </a:solidFill>
                          <a:effectLst/>
                          <a:latin typeface="Arial" charset="0"/>
                          <a:cs typeface="Arial" charset="0"/>
                        </a:rPr>
                        <a:t>Décarbonisation par l’électricité</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003399"/>
                          </a:solidFill>
                          <a:effectLst/>
                          <a:latin typeface="Arial" charset="0"/>
                          <a:cs typeface="Arial" charset="0"/>
                        </a:rPr>
                        <a:t>Investissements massifs dans les infrastructures </a:t>
                      </a:r>
                      <a:r>
                        <a:rPr kumimoji="0" lang="fr-FR" sz="1200" b="0" i="0" u="none" strike="noStrike" cap="none" normalizeH="0" baseline="0" smtClean="0">
                          <a:ln>
                            <a:noFill/>
                          </a:ln>
                          <a:solidFill>
                            <a:srgbClr val="003399"/>
                          </a:solidFill>
                          <a:effectLst/>
                          <a:latin typeface="Arial" charset="0"/>
                          <a:cs typeface="Arial" charset="0"/>
                        </a:rPr>
                        <a:t>de recharge des véhicules électrifiés et dans l’H2</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500" b="0"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003399"/>
                          </a:solidFill>
                          <a:effectLst/>
                          <a:latin typeface="Arial" charset="0"/>
                          <a:cs typeface="Arial" charset="0"/>
                        </a:rPr>
                        <a:t>Aide à la diffusion des nouvelles technologies </a:t>
                      </a:r>
                      <a:r>
                        <a:rPr kumimoji="0" lang="fr-FR" sz="1200" b="0" i="0" u="none" strike="noStrike" cap="none" normalizeH="0" baseline="0" smtClean="0">
                          <a:ln>
                            <a:noFill/>
                          </a:ln>
                          <a:solidFill>
                            <a:srgbClr val="003399"/>
                          </a:solidFill>
                          <a:effectLst/>
                          <a:latin typeface="Arial" charset="0"/>
                          <a:cs typeface="Arial" charset="0"/>
                        </a:rPr>
                        <a:t>(Electrique, H2)</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0" i="0" u="none" strike="noStrike" cap="none" normalizeH="0" baseline="0" smtClean="0">
                          <a:ln>
                            <a:noFill/>
                          </a:ln>
                          <a:solidFill>
                            <a:srgbClr val="003399"/>
                          </a:solidFill>
                          <a:effectLst/>
                          <a:latin typeface="Arial" charset="0"/>
                          <a:cs typeface="Arial" charset="0"/>
                        </a:rPr>
                        <a:t>Développements de réseaux électriques</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400" b="0"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0" i="0" u="none" strike="noStrike" cap="none" normalizeH="0" baseline="0" smtClean="0">
                          <a:ln>
                            <a:noFill/>
                          </a:ln>
                          <a:solidFill>
                            <a:srgbClr val="003399"/>
                          </a:solidFill>
                          <a:effectLst/>
                          <a:latin typeface="Arial" charset="0"/>
                          <a:cs typeface="Arial" charset="0"/>
                        </a:rPr>
                        <a:t>Développement d’une filière hydrogène carburant</a:t>
                      </a:r>
                      <a:r>
                        <a:rPr kumimoji="0" lang="fr-FR" sz="1200" b="1" i="0" u="none" strike="noStrike" cap="none" normalizeH="0" baseline="0" smtClean="0">
                          <a:ln>
                            <a:noFill/>
                          </a:ln>
                          <a:solidFill>
                            <a:srgbClr val="003399"/>
                          </a:solidFill>
                          <a:effectLst/>
                          <a:latin typeface="Arial" charset="0"/>
                          <a:cs typeface="Arial" charset="0"/>
                        </a:rPr>
                        <a:t> : </a:t>
                      </a:r>
                      <a:r>
                        <a:rPr kumimoji="0" lang="fr-FR" sz="1200" b="0" i="0" u="none" strike="noStrike" cap="none" normalizeH="0" baseline="0" smtClean="0">
                          <a:ln>
                            <a:noFill/>
                          </a:ln>
                          <a:solidFill>
                            <a:srgbClr val="003399"/>
                          </a:solidFill>
                          <a:effectLst/>
                          <a:latin typeface="Arial" charset="0"/>
                          <a:cs typeface="Arial" charset="0"/>
                        </a:rPr>
                        <a:t>production, transport, distribution</a:t>
                      </a:r>
                      <a:r>
                        <a:rPr kumimoji="0" lang="fr-FR" sz="1200" b="1" i="0" u="none" strike="noStrike" cap="none" normalizeH="0" baseline="0" smtClean="0">
                          <a:ln>
                            <a:noFill/>
                          </a:ln>
                          <a:solidFill>
                            <a:srgbClr val="003399"/>
                          </a:solidFill>
                          <a:effectLst/>
                          <a:latin typeface="Arial" charset="0"/>
                          <a:cs typeface="Arial" charset="0"/>
                        </a:rPr>
                        <a:t> </a:t>
                      </a:r>
                      <a:r>
                        <a:rPr kumimoji="0" lang="fr-FR" sz="1200" b="0" i="0" u="none" strike="noStrike" cap="none" normalizeH="0" baseline="0" smtClean="0">
                          <a:ln>
                            <a:noFill/>
                          </a:ln>
                          <a:solidFill>
                            <a:srgbClr val="003399"/>
                          </a:solidFill>
                          <a:effectLst/>
                          <a:latin typeface="Arial" charset="0"/>
                          <a:cs typeface="Arial" charset="0"/>
                        </a:rPr>
                        <a:t>(corridor et flotte captive dans un premier temps)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003399"/>
                          </a:solidFill>
                          <a:effectLst/>
                          <a:latin typeface="Arial" charset="0"/>
                          <a:cs typeface="Arial" charset="0"/>
                        </a:rPr>
                        <a:t>Baisse des coûts des PHEV, EV et FCEV</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400" b="1"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0" i="0" u="none" strike="noStrike" cap="none" normalizeH="0" baseline="0" smtClean="0">
                          <a:ln>
                            <a:noFill/>
                          </a:ln>
                          <a:solidFill>
                            <a:srgbClr val="003399"/>
                          </a:solidFill>
                          <a:effectLst/>
                          <a:latin typeface="Arial" charset="0"/>
                          <a:cs typeface="Arial" charset="0"/>
                        </a:rPr>
                        <a:t>Améliorations des performances des batteries (capacités, temps de recharge)</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003399"/>
                          </a:solidFill>
                          <a:effectLst/>
                          <a:latin typeface="Arial" charset="0"/>
                          <a:cs typeface="Arial" charset="0"/>
                        </a:rPr>
                        <a:t>Réduction de la consommation</a:t>
                      </a:r>
                      <a:r>
                        <a:rPr kumimoji="0" lang="fr-FR" sz="1200" b="0" i="0" u="none" strike="noStrike" cap="none" normalizeH="0" baseline="0" smtClean="0">
                          <a:ln>
                            <a:noFill/>
                          </a:ln>
                          <a:solidFill>
                            <a:srgbClr val="003399"/>
                          </a:solidFill>
                          <a:effectLst/>
                          <a:latin typeface="Arial" charset="0"/>
                          <a:cs typeface="Arial" charset="0"/>
                        </a:rPr>
                        <a:t> des véhicules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060450">
                <a:tc>
                  <a:txBody>
                    <a:bodyPr/>
                    <a:lstStyle/>
                    <a:p>
                      <a:pPr marL="1588"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FF6600"/>
                          </a:solidFill>
                          <a:effectLst/>
                          <a:latin typeface="Arial" charset="0"/>
                          <a:cs typeface="Arial" charset="0"/>
                        </a:rPr>
                        <a:t>Vecteurs diversifiés</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FF6600"/>
                          </a:solidFill>
                          <a:effectLst/>
                          <a:latin typeface="Arial" charset="0"/>
                          <a:cs typeface="Arial" charset="0"/>
                        </a:rPr>
                        <a:t>Investissements</a:t>
                      </a:r>
                      <a:r>
                        <a:rPr kumimoji="0" lang="fr-FR" sz="1200" b="0" i="0" u="none" strike="noStrike" cap="none" normalizeH="0" baseline="0" smtClean="0">
                          <a:ln>
                            <a:noFill/>
                          </a:ln>
                          <a:solidFill>
                            <a:srgbClr val="FF6600"/>
                          </a:solidFill>
                          <a:effectLst/>
                          <a:latin typeface="Arial" charset="0"/>
                          <a:cs typeface="Arial" charset="0"/>
                        </a:rPr>
                        <a:t> dans la </a:t>
                      </a:r>
                      <a:r>
                        <a:rPr kumimoji="0" lang="fr-FR" sz="1200" b="1" i="0" u="none" strike="noStrike" cap="none" normalizeH="0" baseline="0" smtClean="0">
                          <a:ln>
                            <a:noFill/>
                          </a:ln>
                          <a:solidFill>
                            <a:srgbClr val="FF6600"/>
                          </a:solidFill>
                          <a:effectLst/>
                          <a:latin typeface="Arial" charset="0"/>
                          <a:cs typeface="Arial" charset="0"/>
                        </a:rPr>
                        <a:t>production de biocarburants</a:t>
                      </a:r>
                      <a:r>
                        <a:rPr kumimoji="0" lang="fr-FR" sz="1200" b="0" i="0" u="none" strike="noStrike" cap="none" normalizeH="0" baseline="0" smtClean="0">
                          <a:ln>
                            <a:noFill/>
                          </a:ln>
                          <a:solidFill>
                            <a:srgbClr val="FF6600"/>
                          </a:solidFill>
                          <a:effectLst/>
                          <a:latin typeface="Arial" charset="0"/>
                          <a:cs typeface="Arial" charset="0"/>
                        </a:rPr>
                        <a:t> et la </a:t>
                      </a:r>
                      <a:r>
                        <a:rPr kumimoji="0" lang="fr-FR" sz="1200" b="1" i="0" u="none" strike="noStrike" cap="none" normalizeH="0" baseline="0" smtClean="0">
                          <a:ln>
                            <a:noFill/>
                          </a:ln>
                          <a:solidFill>
                            <a:srgbClr val="FF6600"/>
                          </a:solidFill>
                          <a:effectLst/>
                          <a:latin typeface="Arial" charset="0"/>
                          <a:cs typeface="Arial" charset="0"/>
                        </a:rPr>
                        <a:t>distribution de carburants</a:t>
                      </a:r>
                      <a:r>
                        <a:rPr kumimoji="0" lang="fr-FR" sz="1200" b="0" i="0" u="none" strike="noStrike" cap="none" normalizeH="0" baseline="0" smtClean="0">
                          <a:ln>
                            <a:noFill/>
                          </a:ln>
                          <a:solidFill>
                            <a:srgbClr val="FF6600"/>
                          </a:solidFill>
                          <a:effectLst/>
                          <a:latin typeface="Arial" charset="0"/>
                          <a:cs typeface="Arial" charset="0"/>
                        </a:rPr>
                        <a:t> </a:t>
                      </a:r>
                      <a:r>
                        <a:rPr kumimoji="0" lang="fr-FR" sz="1200" b="1" i="0" u="none" strike="noStrike" cap="none" normalizeH="0" baseline="0" smtClean="0">
                          <a:ln>
                            <a:noFill/>
                          </a:ln>
                          <a:solidFill>
                            <a:srgbClr val="FF6600"/>
                          </a:solidFill>
                          <a:effectLst/>
                          <a:latin typeface="Arial" charset="0"/>
                          <a:cs typeface="Arial" charset="0"/>
                        </a:rPr>
                        <a:t>gazeux</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600" b="1"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0" i="0" u="none" strike="noStrike" cap="none" normalizeH="0" baseline="0" smtClean="0">
                          <a:ln>
                            <a:noFill/>
                          </a:ln>
                          <a:solidFill>
                            <a:srgbClr val="FF6600"/>
                          </a:solidFill>
                          <a:effectLst/>
                          <a:latin typeface="Arial" charset="0"/>
                          <a:cs typeface="Arial" charset="0"/>
                        </a:rPr>
                        <a:t>Aide à la diffusion des nouvelles technologies</a:t>
                      </a:r>
                      <a:r>
                        <a:rPr kumimoji="0" lang="fr-FR" sz="1200" b="1" i="0" u="none" strike="noStrike" cap="none" normalizeH="0" baseline="0" smtClean="0">
                          <a:ln>
                            <a:noFill/>
                          </a:ln>
                          <a:solidFill>
                            <a:srgbClr val="FF6600"/>
                          </a:solidFill>
                          <a:effectLst/>
                          <a:latin typeface="Arial" charset="0"/>
                          <a:cs typeface="Arial" charset="0"/>
                        </a:rPr>
                        <a:t> </a:t>
                      </a:r>
                      <a:r>
                        <a:rPr kumimoji="0" lang="fr-FR" sz="1200" b="0" i="0" u="none" strike="noStrike" cap="none" normalizeH="0" baseline="0" smtClean="0">
                          <a:ln>
                            <a:noFill/>
                          </a:ln>
                          <a:solidFill>
                            <a:srgbClr val="FF6600"/>
                          </a:solidFill>
                          <a:effectLst/>
                          <a:latin typeface="Arial" charset="0"/>
                          <a:cs typeface="Arial" charset="0"/>
                        </a:rPr>
                        <a:t>(GNV, GNL)</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0" i="0" u="none" strike="noStrike" cap="none" normalizeH="0" baseline="0" smtClean="0">
                          <a:ln>
                            <a:noFill/>
                          </a:ln>
                          <a:solidFill>
                            <a:srgbClr val="FF6600"/>
                          </a:solidFill>
                          <a:effectLst/>
                          <a:latin typeface="Arial" charset="0"/>
                          <a:cs typeface="Arial" charset="0"/>
                        </a:rPr>
                        <a:t>Structuration d’une très importante</a:t>
                      </a:r>
                      <a:r>
                        <a:rPr kumimoji="0" lang="fr-FR" sz="1200" b="1" i="0" u="none" strike="noStrike" cap="none" normalizeH="0" baseline="0" smtClean="0">
                          <a:ln>
                            <a:noFill/>
                          </a:ln>
                          <a:solidFill>
                            <a:srgbClr val="FF6600"/>
                          </a:solidFill>
                          <a:effectLst/>
                          <a:latin typeface="Arial" charset="0"/>
                          <a:cs typeface="Arial" charset="0"/>
                        </a:rPr>
                        <a:t> filière biocarburant 2G liquide et gazeux</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400" b="1"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FF6600"/>
                          </a:solidFill>
                          <a:effectLst/>
                          <a:latin typeface="Arial" charset="0"/>
                          <a:cs typeface="Arial" charset="0"/>
                        </a:rPr>
                        <a:t>Développement d’une filière  GNV et GNL carburant : </a:t>
                      </a:r>
                      <a:r>
                        <a:rPr kumimoji="0" lang="fr-FR" sz="1200" b="0" i="0" u="none" strike="noStrike" cap="none" normalizeH="0" baseline="0" smtClean="0">
                          <a:ln>
                            <a:noFill/>
                          </a:ln>
                          <a:solidFill>
                            <a:srgbClr val="FF6600"/>
                          </a:solidFill>
                          <a:effectLst/>
                          <a:latin typeface="Arial" charset="0"/>
                          <a:cs typeface="Arial" charset="0"/>
                        </a:rPr>
                        <a:t>compression/liquéfaction, transport, distribution</a:t>
                      </a:r>
                      <a:r>
                        <a:rPr kumimoji="0" lang="fr-FR" sz="1200" b="1" i="0" u="none" strike="noStrike" cap="none" normalizeH="0" baseline="0" smtClean="0">
                          <a:ln>
                            <a:noFill/>
                          </a:ln>
                          <a:solidFill>
                            <a:srgbClr val="FF6600"/>
                          </a:solidFill>
                          <a:effectLst/>
                          <a:latin typeface="Arial" charset="0"/>
                          <a:cs typeface="Arial" charset="0"/>
                        </a:rPr>
                        <a:t> </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FF6600"/>
                          </a:solidFill>
                          <a:effectLst/>
                          <a:latin typeface="Arial" charset="0"/>
                          <a:cs typeface="Arial" charset="0"/>
                        </a:rPr>
                        <a:t>Réduction accélérée de la consommation </a:t>
                      </a:r>
                      <a:r>
                        <a:rPr kumimoji="0" lang="fr-FR" sz="1200" b="0" i="0" u="none" strike="noStrike" cap="none" normalizeH="0" baseline="0" smtClean="0">
                          <a:ln>
                            <a:noFill/>
                          </a:ln>
                          <a:solidFill>
                            <a:srgbClr val="FF6600"/>
                          </a:solidFill>
                          <a:effectLst/>
                          <a:latin typeface="Arial" charset="0"/>
                          <a:cs typeface="Arial" charset="0"/>
                        </a:rPr>
                        <a:t>des véhicules</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800" b="0"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0" i="0" u="none" strike="noStrike" cap="none" normalizeH="0" baseline="0" smtClean="0">
                          <a:ln>
                            <a:noFill/>
                          </a:ln>
                          <a:solidFill>
                            <a:srgbClr val="FF6600"/>
                          </a:solidFill>
                          <a:effectLst/>
                          <a:latin typeface="Arial" charset="0"/>
                          <a:cs typeface="Arial" charset="0"/>
                        </a:rPr>
                        <a:t>Amélioration des moteurs à allumage commandé fonctionnant au gaz pour les véhicules lourds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39965" name="Titre 1"/>
          <p:cNvSpPr>
            <a:spLocks/>
          </p:cNvSpPr>
          <p:nvPr/>
        </p:nvSpPr>
        <p:spPr bwMode="auto">
          <a:xfrm>
            <a:off x="971600" y="0"/>
            <a:ext cx="8172400" cy="909638"/>
          </a:xfrm>
          <a:prstGeom prst="rect">
            <a:avLst/>
          </a:prstGeom>
          <a:noFill/>
          <a:ln w="9525">
            <a:noFill/>
            <a:miter lim="800000"/>
            <a:headEnd/>
            <a:tailEnd/>
          </a:ln>
        </p:spPr>
        <p:txBody>
          <a:bodyPr anchor="ctr"/>
          <a:lstStyle/>
          <a:p>
            <a:r>
              <a:rPr lang="fr-FR" sz="2800" b="1" dirty="0">
                <a:solidFill>
                  <a:schemeClr val="bg1"/>
                </a:solidFill>
              </a:rPr>
              <a:t>Transports</a:t>
            </a:r>
          </a:p>
          <a:p>
            <a:r>
              <a:rPr lang="fr-FR" sz="2400" dirty="0">
                <a:solidFill>
                  <a:schemeClr val="bg1"/>
                </a:solidFill>
              </a:rPr>
              <a:t>Challenges technologiques, économiques et organisationnels</a:t>
            </a:r>
          </a:p>
        </p:txBody>
      </p:sp>
    </p:spTree>
    <p:extLst>
      <p:ext uri="{BB962C8B-B14F-4D97-AF65-F5344CB8AC3E}">
        <p14:creationId xmlns:p14="http://schemas.microsoft.com/office/powerpoint/2010/main" xmlns="" val="19635910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56" name="Group 20"/>
          <p:cNvGraphicFramePr>
            <a:graphicFrameLocks noGrp="1"/>
          </p:cNvGraphicFramePr>
          <p:nvPr>
            <p:ph idx="4294967295"/>
          </p:nvPr>
        </p:nvGraphicFramePr>
        <p:xfrm>
          <a:off x="323850" y="1628775"/>
          <a:ext cx="8640763" cy="4624009"/>
        </p:xfrm>
        <a:graphic>
          <a:graphicData uri="http://schemas.openxmlformats.org/drawingml/2006/table">
            <a:tbl>
              <a:tblPr/>
              <a:tblGrid>
                <a:gridCol w="2087563"/>
                <a:gridCol w="6553200"/>
              </a:tblGrid>
              <a:tr h="965200">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dirty="0" smtClean="0">
                          <a:ln>
                            <a:noFill/>
                          </a:ln>
                          <a:solidFill>
                            <a:srgbClr val="339966"/>
                          </a:solidFill>
                          <a:effectLst/>
                          <a:latin typeface="Arial" charset="0"/>
                          <a:cs typeface="Arial" charset="0"/>
                        </a:rPr>
                        <a:t>Sobriété Renforcée </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400" b="1" i="0" u="none" strike="noStrike" cap="none" normalizeH="0" baseline="0" dirty="0" smtClean="0">
                          <a:ln>
                            <a:noFill/>
                          </a:ln>
                          <a:solidFill>
                            <a:srgbClr val="339966"/>
                          </a:solidFill>
                          <a:effectLst/>
                          <a:latin typeface="Arial" charset="0"/>
                          <a:cs typeface="Arial" charset="0"/>
                        </a:rPr>
                        <a:t>Comportements plus sobres </a:t>
                      </a:r>
                      <a:r>
                        <a:rPr kumimoji="0" lang="fr-FR" sz="1400" b="0" i="0" u="none" strike="noStrike" cap="none" normalizeH="0" baseline="0" dirty="0" smtClean="0">
                          <a:ln>
                            <a:noFill/>
                          </a:ln>
                          <a:solidFill>
                            <a:srgbClr val="339966"/>
                          </a:solidFill>
                          <a:effectLst/>
                          <a:latin typeface="Arial" charset="0"/>
                          <a:cs typeface="Arial" charset="0"/>
                        </a:rPr>
                        <a:t>: tassement de la demande de surface (m²/</a:t>
                      </a:r>
                      <a:r>
                        <a:rPr kumimoji="0" lang="fr-FR" sz="1400" b="0" i="0" u="none" strike="noStrike" cap="none" normalizeH="0" baseline="0" dirty="0" err="1" smtClean="0">
                          <a:ln>
                            <a:noFill/>
                          </a:ln>
                          <a:solidFill>
                            <a:srgbClr val="339966"/>
                          </a:solidFill>
                          <a:effectLst/>
                          <a:latin typeface="Arial" charset="0"/>
                          <a:cs typeface="Arial" charset="0"/>
                        </a:rPr>
                        <a:t>hab</a:t>
                      </a:r>
                      <a:r>
                        <a:rPr kumimoji="0" lang="fr-FR" sz="1400" b="0" i="0" u="none" strike="noStrike" cap="none" normalizeH="0" baseline="0" dirty="0" smtClean="0">
                          <a:ln>
                            <a:noFill/>
                          </a:ln>
                          <a:solidFill>
                            <a:srgbClr val="339966"/>
                          </a:solidFill>
                          <a:effectLst/>
                          <a:latin typeface="Arial" charset="0"/>
                          <a:cs typeface="Arial" charset="0"/>
                        </a:rPr>
                        <a:t> et m²/emploi) et renouvellement urbain plus dense, pas d’effets-rebond, stabilisation puis réduction progressive de la demande d’électricité spécifique</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400" b="1" i="0" u="none" strike="noStrike" cap="none" normalizeH="0" baseline="0" dirty="0" smtClean="0">
                          <a:ln>
                            <a:noFill/>
                          </a:ln>
                          <a:solidFill>
                            <a:srgbClr val="339966"/>
                          </a:solidFill>
                          <a:effectLst/>
                          <a:latin typeface="Arial" charset="0"/>
                          <a:cs typeface="Arial" charset="0"/>
                        </a:rPr>
                        <a:t>Améliorations de l'efficacité énergétique </a:t>
                      </a:r>
                      <a:r>
                        <a:rPr kumimoji="0" lang="fr-FR" sz="1400" b="0" i="0" u="none" strike="noStrike" cap="none" normalizeH="0" baseline="0" dirty="0" smtClean="0">
                          <a:ln>
                            <a:noFill/>
                          </a:ln>
                          <a:solidFill>
                            <a:srgbClr val="339966"/>
                          </a:solidFill>
                          <a:effectLst/>
                          <a:latin typeface="Arial" charset="0"/>
                          <a:cs typeface="Arial" charset="0"/>
                        </a:rPr>
                        <a:t>: rénovation complète du parc existant en 2050 (x4 par rapport au rythme actuel)</a:t>
                      </a:r>
                      <a:r>
                        <a:rPr kumimoji="0" lang="fr-FR" sz="1400" b="0" i="0" u="none" strike="noStrike" cap="none" normalizeH="0" baseline="0" dirty="0" smtClean="0">
                          <a:ln>
                            <a:noFill/>
                          </a:ln>
                          <a:solidFill>
                            <a:srgbClr val="003399"/>
                          </a:solidFill>
                          <a:effectLst/>
                          <a:latin typeface="Arial" charset="0"/>
                          <a:cs typeface="Arial" charset="0"/>
                        </a:rPr>
                        <a:t> </a:t>
                      </a:r>
                      <a:r>
                        <a:rPr kumimoji="0" lang="fr-FR" sz="1400" b="0" i="0" u="none" strike="noStrike" cap="none" normalizeH="0" baseline="0" dirty="0" smtClean="0">
                          <a:ln>
                            <a:noFill/>
                          </a:ln>
                          <a:solidFill>
                            <a:srgbClr val="339966"/>
                          </a:solidFill>
                          <a:effectLst/>
                          <a:latin typeface="Arial" charset="0"/>
                          <a:cs typeface="Arial" charset="0"/>
                        </a:rPr>
                        <a:t>et constructions neuves très performantes</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400" b="1" i="0" u="none" strike="noStrike" cap="none" normalizeH="0" baseline="0" dirty="0" smtClean="0">
                          <a:ln>
                            <a:noFill/>
                          </a:ln>
                          <a:solidFill>
                            <a:srgbClr val="339966"/>
                          </a:solidFill>
                          <a:effectLst/>
                          <a:latin typeface="Arial" charset="0"/>
                          <a:cs typeface="Arial" charset="0"/>
                        </a:rPr>
                        <a:t>Disparition du fioul</a:t>
                      </a:r>
                      <a:r>
                        <a:rPr kumimoji="0" lang="fr-FR" sz="1400" b="0" i="0" u="none" strike="noStrike" cap="none" normalizeH="0" baseline="0" dirty="0" smtClean="0">
                          <a:ln>
                            <a:noFill/>
                          </a:ln>
                          <a:solidFill>
                            <a:srgbClr val="339966"/>
                          </a:solidFill>
                          <a:effectLst/>
                          <a:latin typeface="Arial" charset="0"/>
                          <a:cs typeface="Arial" charset="0"/>
                        </a:rPr>
                        <a:t> dans les usages de chauffage et ECS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535113">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rgbClr val="003399"/>
                          </a:solidFill>
                          <a:effectLst/>
                          <a:latin typeface="Arial" charset="0"/>
                          <a:cs typeface="Arial" charset="0"/>
                        </a:rPr>
                        <a:t>Décarbonisation par l’électricité</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400" b="1" i="0" u="none" strike="noStrike" cap="none" normalizeH="0" baseline="0" smtClean="0">
                          <a:ln>
                            <a:noFill/>
                          </a:ln>
                          <a:solidFill>
                            <a:srgbClr val="003399"/>
                          </a:solidFill>
                          <a:effectLst/>
                          <a:latin typeface="Arial" charset="0"/>
                          <a:cs typeface="Arial" charset="0"/>
                        </a:rPr>
                        <a:t>Poursuite tendance de la demande</a:t>
                      </a:r>
                      <a:r>
                        <a:rPr kumimoji="0" lang="fr-FR" sz="1400" b="0" i="0" u="none" strike="noStrike" cap="none" normalizeH="0" baseline="0" smtClean="0">
                          <a:ln>
                            <a:noFill/>
                          </a:ln>
                          <a:solidFill>
                            <a:srgbClr val="003399"/>
                          </a:solidFill>
                          <a:effectLst/>
                          <a:latin typeface="Arial" charset="0"/>
                          <a:cs typeface="Arial" charset="0"/>
                        </a:rPr>
                        <a:t> : surfaces, répartition habitat collectif/habitat individuel, électricité spécifique, etc. </a:t>
                      </a:r>
                      <a:endParaRPr kumimoji="0" lang="fr-FR" sz="1400" b="1"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400" b="1" i="0" u="none" strike="noStrike" cap="none" normalizeH="0" baseline="0" smtClean="0">
                          <a:ln>
                            <a:noFill/>
                          </a:ln>
                          <a:solidFill>
                            <a:srgbClr val="003399"/>
                          </a:solidFill>
                          <a:effectLst/>
                          <a:latin typeface="Arial" charset="0"/>
                          <a:cs typeface="Arial" charset="0"/>
                        </a:rPr>
                        <a:t>Amélioration de l’efficacité énergétique moins poussée : </a:t>
                      </a:r>
                      <a:r>
                        <a:rPr kumimoji="0" lang="fr-FR" sz="1400" b="0" i="0" u="none" strike="noStrike" cap="none" normalizeH="0" baseline="0" smtClean="0">
                          <a:ln>
                            <a:noFill/>
                          </a:ln>
                          <a:solidFill>
                            <a:srgbClr val="003399"/>
                          </a:solidFill>
                          <a:effectLst/>
                          <a:latin typeface="Arial" charset="0"/>
                          <a:cs typeface="Arial" charset="0"/>
                        </a:rPr>
                        <a:t>rénovation de la moitié du parc existant en 2050 (doublement par rapport au rythme actuel)</a:t>
                      </a:r>
                    </a:p>
                    <a:p>
                      <a:pPr marL="0" marR="0" lvl="0"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400" b="1" i="0" u="none" strike="noStrike" cap="none" normalizeH="0" baseline="0" smtClean="0">
                          <a:ln>
                            <a:noFill/>
                          </a:ln>
                          <a:solidFill>
                            <a:srgbClr val="003399"/>
                          </a:solidFill>
                          <a:effectLst/>
                          <a:latin typeface="Arial" charset="0"/>
                          <a:cs typeface="Arial" charset="0"/>
                        </a:rPr>
                        <a:t>Fortes substitutions des énergies carbonées par l’électricité</a:t>
                      </a:r>
                      <a:r>
                        <a:rPr kumimoji="0" lang="fr-FR" sz="1400" b="0" i="0" u="none" strike="noStrike" cap="none" normalizeH="0" baseline="0" smtClean="0">
                          <a:ln>
                            <a:noFill/>
                          </a:ln>
                          <a:solidFill>
                            <a:srgbClr val="003399"/>
                          </a:solidFill>
                          <a:effectLst/>
                          <a:latin typeface="Arial" charset="0"/>
                          <a:cs typeface="Arial" charset="0"/>
                        </a:rPr>
                        <a:t> (développement massif des pompes à chaleur  haute performance PAC)</a:t>
                      </a:r>
                      <a:endParaRPr kumimoji="0" lang="fr-FR" sz="900" b="0" i="0" u="none" strike="noStrike" cap="none" normalizeH="0" baseline="0" smtClean="0">
                        <a:ln>
                          <a:noFill/>
                        </a:ln>
                        <a:solidFill>
                          <a:srgbClr val="003399"/>
                        </a:solidFill>
                        <a:effectLst/>
                        <a:latin typeface="Arial" charset="0"/>
                        <a:cs typeface="Arial" charset="0"/>
                      </a:endParaRP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366838">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smtClean="0">
                          <a:ln>
                            <a:noFill/>
                          </a:ln>
                          <a:solidFill>
                            <a:srgbClr val="FF6600"/>
                          </a:solidFill>
                          <a:effectLst/>
                          <a:latin typeface="Arial" charset="0"/>
                          <a:cs typeface="Arial" charset="0"/>
                        </a:rPr>
                        <a:t>Vecteurs diversifiés</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400" b="1" i="0" u="none" strike="noStrike" cap="none" normalizeH="0" baseline="0" smtClean="0">
                          <a:ln>
                            <a:noFill/>
                          </a:ln>
                          <a:solidFill>
                            <a:srgbClr val="FF6600"/>
                          </a:solidFill>
                          <a:effectLst/>
                          <a:latin typeface="Arial" charset="0"/>
                          <a:cs typeface="Arial" charset="0"/>
                        </a:rPr>
                        <a:t>Poursuite tendance de la demande et améliorations de l’efficacité énergétique moins poussée</a:t>
                      </a:r>
                      <a:r>
                        <a:rPr kumimoji="0" lang="fr-FR" sz="1400" b="0" i="0" u="none" strike="noStrike" cap="none" normalizeH="0" baseline="0" smtClean="0">
                          <a:ln>
                            <a:noFill/>
                          </a:ln>
                          <a:solidFill>
                            <a:srgbClr val="FF6600"/>
                          </a:solidFill>
                          <a:effectLst/>
                          <a:latin typeface="Arial" charset="0"/>
                          <a:cs typeface="Arial" charset="0"/>
                        </a:rPr>
                        <a:t> (idem ELE sauf demande en électricité spécifique plus faible)</a:t>
                      </a:r>
                      <a:endParaRPr kumimoji="0" lang="fr-FR" sz="1400" b="1"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sz="1400" b="1" i="0" u="none" strike="noStrike" cap="none" normalizeH="0" baseline="0" smtClean="0">
                          <a:ln>
                            <a:noFill/>
                          </a:ln>
                          <a:solidFill>
                            <a:srgbClr val="FF6600"/>
                          </a:solidFill>
                          <a:effectLst/>
                          <a:latin typeface="Arial" charset="0"/>
                          <a:cs typeface="Arial" charset="0"/>
                        </a:rPr>
                        <a:t>Fortes substitutions des énergies carbonées par la biomasse, les réseaux de chaleur </a:t>
                      </a:r>
                      <a:r>
                        <a:rPr kumimoji="0" lang="fr-FR" sz="1400" b="0" i="0" u="none" strike="noStrike" cap="none" normalizeH="0" baseline="0" smtClean="0">
                          <a:ln>
                            <a:noFill/>
                          </a:ln>
                          <a:solidFill>
                            <a:srgbClr val="FF6600"/>
                          </a:solidFill>
                          <a:effectLst/>
                          <a:latin typeface="Arial" charset="0"/>
                          <a:cs typeface="Arial" charset="0"/>
                        </a:rPr>
                        <a:t>et dans une moindre mesure le solaire</a:t>
                      </a:r>
                      <a:r>
                        <a:rPr kumimoji="0" lang="fr-FR" sz="1400" b="1" i="0" u="none" strike="noStrike" cap="none" normalizeH="0" baseline="0" smtClean="0">
                          <a:ln>
                            <a:noFill/>
                          </a:ln>
                          <a:solidFill>
                            <a:srgbClr val="FF6600"/>
                          </a:solidFill>
                          <a:effectLst/>
                          <a:latin typeface="Arial" charset="0"/>
                          <a:cs typeface="Arial" charset="0"/>
                        </a:rPr>
                        <a:t> </a:t>
                      </a:r>
                      <a:r>
                        <a:rPr kumimoji="0" lang="fr-FR" sz="1400" b="0" i="0" u="none" strike="noStrike" cap="none" normalizeH="0" baseline="0" smtClean="0">
                          <a:ln>
                            <a:noFill/>
                          </a:ln>
                          <a:solidFill>
                            <a:srgbClr val="FF6600"/>
                          </a:solidFill>
                          <a:effectLst/>
                          <a:latin typeface="Arial" charset="0"/>
                          <a:cs typeface="Arial" charset="0"/>
                        </a:rPr>
                        <a:t>; le gaz issu de la biomasse se substitue partiellement au gaz naturel</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43024" name="Titre 1"/>
          <p:cNvSpPr>
            <a:spLocks/>
          </p:cNvSpPr>
          <p:nvPr/>
        </p:nvSpPr>
        <p:spPr bwMode="auto">
          <a:xfrm>
            <a:off x="4427538" y="260350"/>
            <a:ext cx="4321175" cy="909638"/>
          </a:xfrm>
          <a:prstGeom prst="rect">
            <a:avLst/>
          </a:prstGeom>
          <a:noFill/>
          <a:ln w="9525">
            <a:noFill/>
            <a:miter lim="800000"/>
            <a:headEnd/>
            <a:tailEnd/>
          </a:ln>
        </p:spPr>
        <p:txBody>
          <a:bodyPr anchor="ctr"/>
          <a:lstStyle/>
          <a:p>
            <a:r>
              <a:rPr lang="fr-FR" sz="2800" b="1">
                <a:solidFill>
                  <a:srgbClr val="FFFFFF"/>
                </a:solidFill>
              </a:rPr>
              <a:t>Résidentiel/tertiaire</a:t>
            </a:r>
          </a:p>
          <a:p>
            <a:r>
              <a:rPr lang="fr-FR" sz="2800">
                <a:solidFill>
                  <a:srgbClr val="FFFFFF"/>
                </a:solidFill>
              </a:rPr>
              <a:t>3 scénarios différenciés</a:t>
            </a:r>
          </a:p>
          <a:p>
            <a:endParaRPr lang="fr-FR" sz="2800">
              <a:solidFill>
                <a:srgbClr val="FFFFFF"/>
              </a:solidFill>
            </a:endParaRPr>
          </a:p>
        </p:txBody>
      </p:sp>
      <p:sp>
        <p:nvSpPr>
          <p:cNvPr id="43025" name="Rectangle 3"/>
          <p:cNvSpPr>
            <a:spLocks noChangeArrowheads="1"/>
          </p:cNvSpPr>
          <p:nvPr/>
        </p:nvSpPr>
        <p:spPr bwMode="auto">
          <a:xfrm>
            <a:off x="-144463" y="1485900"/>
            <a:ext cx="4429126" cy="935038"/>
          </a:xfrm>
          <a:prstGeom prst="rect">
            <a:avLst/>
          </a:prstGeom>
          <a:noFill/>
          <a:ln w="9525">
            <a:noFill/>
            <a:miter lim="800000"/>
            <a:headEnd/>
            <a:tailEnd/>
          </a:ln>
        </p:spPr>
        <p:txBody>
          <a:bodyPr/>
          <a:lstStyle/>
          <a:p>
            <a:pPr indent="190500" eaLnBrk="0" hangingPunct="0">
              <a:spcBef>
                <a:spcPct val="20000"/>
              </a:spcBef>
            </a:pPr>
            <a:endParaRPr lang="fr-FR" sz="1200" u="sng">
              <a:solidFill>
                <a:srgbClr val="000000"/>
              </a:solidFill>
            </a:endParaRPr>
          </a:p>
        </p:txBody>
      </p:sp>
      <p:sp>
        <p:nvSpPr>
          <p:cNvPr id="43026" name="Text Box 20"/>
          <p:cNvSpPr txBox="1">
            <a:spLocks noChangeArrowheads="1"/>
          </p:cNvSpPr>
          <p:nvPr/>
        </p:nvSpPr>
        <p:spPr bwMode="auto">
          <a:xfrm>
            <a:off x="6046788" y="6380163"/>
            <a:ext cx="2413000" cy="304800"/>
          </a:xfrm>
          <a:prstGeom prst="rect">
            <a:avLst/>
          </a:prstGeom>
          <a:noFill/>
          <a:ln w="9525">
            <a:noFill/>
            <a:miter lim="800000"/>
            <a:headEnd/>
            <a:tailEnd/>
          </a:ln>
        </p:spPr>
        <p:txBody>
          <a:bodyPr wrap="none">
            <a:spAutoFit/>
          </a:bodyPr>
          <a:lstStyle/>
          <a:p>
            <a:r>
              <a:rPr lang="fr-FR" sz="1400" i="1"/>
              <a:t>*ECS : eau chaude sanitaire</a:t>
            </a:r>
          </a:p>
        </p:txBody>
      </p:sp>
    </p:spTree>
    <p:extLst>
      <p:ext uri="{BB962C8B-B14F-4D97-AF65-F5344CB8AC3E}">
        <p14:creationId xmlns:p14="http://schemas.microsoft.com/office/powerpoint/2010/main" xmlns="" val="1534718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p:cNvPicPr>
            <a:picLocks noChangeAspect="1" noChangeArrowheads="1"/>
          </p:cNvPicPr>
          <p:nvPr/>
        </p:nvPicPr>
        <p:blipFill>
          <a:blip r:embed="rId3" cstate="print"/>
          <a:srcRect l="2097" t="4817" r="20432" b="3574"/>
          <a:stretch>
            <a:fillRect/>
          </a:stretch>
        </p:blipFill>
        <p:spPr bwMode="auto">
          <a:xfrm>
            <a:off x="179512" y="1484784"/>
            <a:ext cx="4106863" cy="2911475"/>
          </a:xfrm>
          <a:prstGeom prst="rect">
            <a:avLst/>
          </a:prstGeom>
          <a:noFill/>
          <a:ln w="9525">
            <a:noFill/>
            <a:miter lim="800000"/>
            <a:headEnd/>
            <a:tailEnd/>
          </a:ln>
        </p:spPr>
      </p:pic>
      <p:sp>
        <p:nvSpPr>
          <p:cNvPr id="47106" name="Line 12"/>
          <p:cNvSpPr>
            <a:spLocks noChangeShapeType="1"/>
          </p:cNvSpPr>
          <p:nvPr/>
        </p:nvSpPr>
        <p:spPr bwMode="auto">
          <a:xfrm flipV="1">
            <a:off x="4140200" y="2133600"/>
            <a:ext cx="0" cy="2590800"/>
          </a:xfrm>
          <a:prstGeom prst="line">
            <a:avLst/>
          </a:prstGeom>
          <a:noFill/>
          <a:ln w="31750">
            <a:solidFill>
              <a:schemeClr val="bg2"/>
            </a:solidFill>
            <a:round/>
            <a:headEnd/>
            <a:tailEnd/>
          </a:ln>
        </p:spPr>
        <p:txBody>
          <a:bodyPr/>
          <a:lstStyle/>
          <a:p>
            <a:endParaRPr lang="fr-FR"/>
          </a:p>
        </p:txBody>
      </p:sp>
      <p:sp>
        <p:nvSpPr>
          <p:cNvPr id="47107" name="Rectangle 3"/>
          <p:cNvSpPr>
            <a:spLocks noGrp="1" noChangeArrowheads="1"/>
          </p:cNvSpPr>
          <p:nvPr>
            <p:ph type="body" idx="4294967295"/>
          </p:nvPr>
        </p:nvSpPr>
        <p:spPr>
          <a:xfrm>
            <a:off x="4284663" y="908720"/>
            <a:ext cx="4859337" cy="5400600"/>
          </a:xfrm>
        </p:spPr>
        <p:txBody>
          <a:bodyPr/>
          <a:lstStyle/>
          <a:p>
            <a:pPr marL="0" indent="174625" algn="ctr">
              <a:spcBef>
                <a:spcPts val="300"/>
              </a:spcBef>
              <a:buFontTx/>
              <a:buNone/>
            </a:pPr>
            <a:r>
              <a:rPr lang="fr-FR" sz="1800" b="1" u="sng" dirty="0" smtClean="0"/>
              <a:t>Hypothèses communes</a:t>
            </a:r>
          </a:p>
          <a:p>
            <a:pPr marL="0" indent="174625">
              <a:spcBef>
                <a:spcPts val="300"/>
              </a:spcBef>
            </a:pPr>
            <a:r>
              <a:rPr lang="fr-FR" sz="1600" b="1" dirty="0" smtClean="0">
                <a:solidFill>
                  <a:srgbClr val="595959"/>
                </a:solidFill>
              </a:rPr>
              <a:t>Rythmes identiques de constructions neuves</a:t>
            </a:r>
            <a:r>
              <a:rPr lang="fr-FR" sz="1600" dirty="0" smtClean="0">
                <a:solidFill>
                  <a:srgbClr val="595959"/>
                </a:solidFill>
              </a:rPr>
              <a:t> et destructions (dans la fourchette des scénarios INSEE) sauf scénario SOB (moindre besoin construction malgré destruction accélérée)</a:t>
            </a:r>
          </a:p>
          <a:p>
            <a:pPr marL="0" indent="174625">
              <a:spcBef>
                <a:spcPts val="300"/>
              </a:spcBef>
            </a:pPr>
            <a:r>
              <a:rPr lang="fr-FR" sz="1600" b="1" dirty="0" smtClean="0">
                <a:solidFill>
                  <a:srgbClr val="595959"/>
                </a:solidFill>
              </a:rPr>
              <a:t>Rupture en terme de rénovation du parc</a:t>
            </a:r>
            <a:r>
              <a:rPr lang="fr-FR" sz="1600" dirty="0" smtClean="0">
                <a:solidFill>
                  <a:srgbClr val="595959"/>
                </a:solidFill>
              </a:rPr>
              <a:t> (2 à 5 fois plus selon scénarios)</a:t>
            </a:r>
          </a:p>
          <a:p>
            <a:pPr marL="0" indent="174625" algn="ctr">
              <a:spcBef>
                <a:spcPts val="300"/>
              </a:spcBef>
              <a:buFontTx/>
              <a:buNone/>
            </a:pPr>
            <a:r>
              <a:rPr lang="fr-FR" sz="1800" b="1" u="sng" dirty="0" smtClean="0"/>
              <a:t>2050</a:t>
            </a:r>
            <a:endParaRPr lang="fr-FR" sz="1800" b="1" u="sng" dirty="0" smtClean="0">
              <a:solidFill>
                <a:srgbClr val="FF0000"/>
              </a:solidFill>
            </a:endParaRPr>
          </a:p>
          <a:p>
            <a:pPr marL="0" indent="174625">
              <a:spcBef>
                <a:spcPts val="300"/>
              </a:spcBef>
            </a:pPr>
            <a:r>
              <a:rPr lang="fr-FR" sz="1600" b="1" dirty="0" smtClean="0">
                <a:solidFill>
                  <a:srgbClr val="9900CC"/>
                </a:solidFill>
              </a:rPr>
              <a:t>TEND</a:t>
            </a:r>
            <a:r>
              <a:rPr lang="fr-FR" sz="1600" dirty="0" smtClean="0"/>
              <a:t> : </a:t>
            </a:r>
          </a:p>
          <a:p>
            <a:pPr marL="742950" lvl="1">
              <a:spcBef>
                <a:spcPts val="300"/>
              </a:spcBef>
              <a:buFont typeface="Wingdings" pitchFamily="2" charset="2"/>
              <a:buChar char="q"/>
            </a:pPr>
            <a:r>
              <a:rPr lang="fr-FR" sz="1400" dirty="0" smtClean="0">
                <a:solidFill>
                  <a:srgbClr val="595959"/>
                </a:solidFill>
              </a:rPr>
              <a:t>la part du neuf est de 35% (résidentiel) – 25% (tertiaire)</a:t>
            </a:r>
          </a:p>
          <a:p>
            <a:pPr marL="742950" lvl="1">
              <a:spcBef>
                <a:spcPts val="300"/>
              </a:spcBef>
              <a:buFont typeface="Wingdings" pitchFamily="2" charset="2"/>
              <a:buChar char="q"/>
            </a:pPr>
            <a:r>
              <a:rPr lang="fr-FR" sz="1400" dirty="0" smtClean="0">
                <a:solidFill>
                  <a:srgbClr val="595959"/>
                </a:solidFill>
              </a:rPr>
              <a:t>45% du parc est de l’ancien non rénové </a:t>
            </a:r>
            <a:endParaRPr lang="fr-FR" sz="1400" b="1" dirty="0" smtClean="0">
              <a:solidFill>
                <a:srgbClr val="595959"/>
              </a:solidFill>
            </a:endParaRPr>
          </a:p>
          <a:p>
            <a:pPr marL="0" indent="174625">
              <a:spcBef>
                <a:spcPts val="300"/>
              </a:spcBef>
            </a:pPr>
            <a:r>
              <a:rPr lang="fr-FR" sz="1600" b="1" dirty="0" smtClean="0">
                <a:solidFill>
                  <a:srgbClr val="00B050"/>
                </a:solidFill>
              </a:rPr>
              <a:t>SOB :</a:t>
            </a:r>
            <a:r>
              <a:rPr lang="fr-FR" sz="1600" dirty="0" smtClean="0">
                <a:solidFill>
                  <a:srgbClr val="00B050"/>
                </a:solidFill>
              </a:rPr>
              <a:t> </a:t>
            </a:r>
          </a:p>
          <a:p>
            <a:pPr marL="742950" lvl="1">
              <a:spcBef>
                <a:spcPts val="300"/>
              </a:spcBef>
            </a:pPr>
            <a:r>
              <a:rPr lang="fr-FR" sz="1400" dirty="0" smtClean="0">
                <a:solidFill>
                  <a:srgbClr val="595959"/>
                </a:solidFill>
              </a:rPr>
              <a:t>la part du neuf est de 35% (résidentiel) – 20% (tertiaire)</a:t>
            </a:r>
          </a:p>
          <a:p>
            <a:pPr marL="742950" lvl="1">
              <a:spcBef>
                <a:spcPts val="300"/>
              </a:spcBef>
            </a:pPr>
            <a:r>
              <a:rPr lang="fr-FR" sz="1400" b="1" dirty="0" smtClean="0">
                <a:solidFill>
                  <a:srgbClr val="595959"/>
                </a:solidFill>
              </a:rPr>
              <a:t>la totalité du parc existant est rénovée</a:t>
            </a:r>
            <a:r>
              <a:rPr lang="fr-FR" sz="1400" dirty="0" smtClean="0">
                <a:solidFill>
                  <a:srgbClr val="595959"/>
                </a:solidFill>
              </a:rPr>
              <a:t>, soit 650 000 logements/an contre 125 000 aujourd’hui</a:t>
            </a:r>
            <a:endParaRPr lang="fr-FR" sz="1400" b="1" dirty="0" smtClean="0">
              <a:solidFill>
                <a:srgbClr val="595959"/>
              </a:solidFill>
            </a:endParaRPr>
          </a:p>
          <a:p>
            <a:pPr marL="0" indent="174625">
              <a:spcBef>
                <a:spcPts val="300"/>
              </a:spcBef>
            </a:pPr>
            <a:r>
              <a:rPr lang="fr-FR" sz="1600" b="1" dirty="0" smtClean="0">
                <a:solidFill>
                  <a:srgbClr val="262699"/>
                </a:solidFill>
              </a:rPr>
              <a:t>ELE </a:t>
            </a:r>
            <a:r>
              <a:rPr lang="fr-FR" sz="1600" b="1" dirty="0" smtClean="0">
                <a:solidFill>
                  <a:srgbClr val="595959"/>
                </a:solidFill>
              </a:rPr>
              <a:t>et</a:t>
            </a:r>
            <a:r>
              <a:rPr lang="fr-FR" sz="1600" b="1" dirty="0" smtClean="0">
                <a:solidFill>
                  <a:srgbClr val="262699"/>
                </a:solidFill>
              </a:rPr>
              <a:t> </a:t>
            </a:r>
            <a:r>
              <a:rPr lang="fr-FR" sz="1600" b="1" dirty="0" smtClean="0">
                <a:solidFill>
                  <a:srgbClr val="FF6600"/>
                </a:solidFill>
              </a:rPr>
              <a:t>DIV </a:t>
            </a:r>
            <a:r>
              <a:rPr lang="fr-FR" sz="1600" b="1" dirty="0" smtClean="0">
                <a:solidFill>
                  <a:srgbClr val="595959"/>
                </a:solidFill>
              </a:rPr>
              <a:t>:</a:t>
            </a:r>
            <a:r>
              <a:rPr lang="fr-FR" sz="1600" dirty="0" smtClean="0">
                <a:solidFill>
                  <a:srgbClr val="595959"/>
                </a:solidFill>
              </a:rPr>
              <a:t> </a:t>
            </a:r>
          </a:p>
          <a:p>
            <a:pPr marL="742950" lvl="1">
              <a:spcBef>
                <a:spcPts val="300"/>
              </a:spcBef>
            </a:pPr>
            <a:r>
              <a:rPr lang="fr-FR" sz="1400" dirty="0" smtClean="0">
                <a:solidFill>
                  <a:srgbClr val="595959"/>
                </a:solidFill>
              </a:rPr>
              <a:t>la part du neuf est de 35% (résidentiel) – 25% (tertiaire)</a:t>
            </a:r>
          </a:p>
          <a:p>
            <a:pPr marL="742950" lvl="1">
              <a:spcBef>
                <a:spcPts val="300"/>
              </a:spcBef>
            </a:pPr>
            <a:r>
              <a:rPr lang="fr-FR" sz="1400" dirty="0" smtClean="0">
                <a:solidFill>
                  <a:srgbClr val="595959"/>
                </a:solidFill>
              </a:rPr>
              <a:t>30% du parc est de l’ancien non rénové </a:t>
            </a:r>
          </a:p>
          <a:p>
            <a:pPr marL="0" indent="174625">
              <a:spcBef>
                <a:spcPts val="300"/>
              </a:spcBef>
            </a:pPr>
            <a:endParaRPr lang="fr-FR" sz="1600" b="1" dirty="0" smtClean="0">
              <a:solidFill>
                <a:srgbClr val="595959"/>
              </a:solidFill>
            </a:endParaRPr>
          </a:p>
          <a:p>
            <a:pPr marL="0" indent="174625">
              <a:spcBef>
                <a:spcPts val="300"/>
              </a:spcBef>
              <a:buFontTx/>
              <a:buNone/>
            </a:pPr>
            <a:endParaRPr lang="fr-FR" sz="1600" b="1" dirty="0" smtClean="0"/>
          </a:p>
        </p:txBody>
      </p:sp>
      <p:sp>
        <p:nvSpPr>
          <p:cNvPr id="47108" name="Titre 1"/>
          <p:cNvSpPr>
            <a:spLocks/>
          </p:cNvSpPr>
          <p:nvPr/>
        </p:nvSpPr>
        <p:spPr bwMode="auto">
          <a:xfrm>
            <a:off x="1259632" y="0"/>
            <a:ext cx="7704981" cy="836712"/>
          </a:xfrm>
          <a:prstGeom prst="rect">
            <a:avLst/>
          </a:prstGeom>
          <a:noFill/>
          <a:ln w="9525">
            <a:noFill/>
            <a:miter lim="800000"/>
            <a:headEnd/>
            <a:tailEnd/>
          </a:ln>
        </p:spPr>
        <p:txBody>
          <a:bodyPr anchor="ctr"/>
          <a:lstStyle/>
          <a:p>
            <a:r>
              <a:rPr lang="fr-FR" sz="2800" b="1" dirty="0">
                <a:solidFill>
                  <a:schemeClr val="bg1"/>
                </a:solidFill>
              </a:rPr>
              <a:t>Résidentiel/tertiaire</a:t>
            </a:r>
          </a:p>
          <a:p>
            <a:r>
              <a:rPr lang="fr-FR" sz="2800" dirty="0">
                <a:solidFill>
                  <a:schemeClr val="bg1"/>
                </a:solidFill>
              </a:rPr>
              <a:t>Hypothèses d’évolution des parcs de bâtiments</a:t>
            </a:r>
          </a:p>
        </p:txBody>
      </p:sp>
      <p:sp>
        <p:nvSpPr>
          <p:cNvPr id="8" name="Ellipse 7"/>
          <p:cNvSpPr>
            <a:spLocks noChangeArrowheads="1"/>
          </p:cNvSpPr>
          <p:nvPr/>
        </p:nvSpPr>
        <p:spPr bwMode="auto">
          <a:xfrm>
            <a:off x="2987675" y="1700808"/>
            <a:ext cx="431800" cy="2520280"/>
          </a:xfrm>
          <a:prstGeom prst="ellipse">
            <a:avLst/>
          </a:prstGeom>
          <a:noFill/>
          <a:ln w="25400" algn="ctr">
            <a:solidFill>
              <a:srgbClr val="FF0000"/>
            </a:solidFill>
            <a:round/>
            <a:headEnd/>
            <a:tailEnd/>
          </a:ln>
        </p:spPr>
        <p:txBody>
          <a:bodyPr anchor="ctr"/>
          <a:lstStyle/>
          <a:p>
            <a:pPr algn="ctr">
              <a:defRPr/>
            </a:pPr>
            <a:endParaRPr lang="en-GB">
              <a:solidFill>
                <a:schemeClr val="lt1"/>
              </a:solidFill>
              <a:latin typeface="+mn-lt"/>
              <a:cs typeface="+mn-cs"/>
            </a:endParaRPr>
          </a:p>
        </p:txBody>
      </p:sp>
      <p:pic>
        <p:nvPicPr>
          <p:cNvPr id="47110" name="Picture 2"/>
          <p:cNvPicPr>
            <a:picLocks noChangeAspect="1" noChangeArrowheads="1"/>
          </p:cNvPicPr>
          <p:nvPr/>
        </p:nvPicPr>
        <p:blipFill>
          <a:blip r:embed="rId3" cstate="print"/>
          <a:srcRect l="78819" t="45627" r="2794" b="24953"/>
          <a:stretch>
            <a:fillRect/>
          </a:stretch>
        </p:blipFill>
        <p:spPr bwMode="auto">
          <a:xfrm>
            <a:off x="251520" y="4509120"/>
            <a:ext cx="974725" cy="935038"/>
          </a:xfrm>
          <a:prstGeom prst="rect">
            <a:avLst/>
          </a:prstGeom>
          <a:noFill/>
          <a:ln w="9525">
            <a:noFill/>
            <a:miter lim="800000"/>
            <a:headEnd/>
            <a:tailEnd/>
          </a:ln>
        </p:spPr>
      </p:pic>
      <p:sp>
        <p:nvSpPr>
          <p:cNvPr id="47111" name="Line 12"/>
          <p:cNvSpPr>
            <a:spLocks noChangeShapeType="1"/>
          </p:cNvSpPr>
          <p:nvPr/>
        </p:nvSpPr>
        <p:spPr bwMode="auto">
          <a:xfrm flipV="1">
            <a:off x="2700338" y="2133600"/>
            <a:ext cx="0" cy="2590800"/>
          </a:xfrm>
          <a:prstGeom prst="line">
            <a:avLst/>
          </a:prstGeom>
          <a:noFill/>
          <a:ln w="31750">
            <a:solidFill>
              <a:schemeClr val="bg2"/>
            </a:solidFill>
            <a:round/>
            <a:headEnd/>
            <a:tailEnd/>
          </a:ln>
        </p:spPr>
        <p:txBody>
          <a:bodyPr/>
          <a:lstStyle/>
          <a:p>
            <a:endParaRPr lang="fr-FR"/>
          </a:p>
        </p:txBody>
      </p:sp>
      <p:sp>
        <p:nvSpPr>
          <p:cNvPr id="47112" name="Line 12"/>
          <p:cNvSpPr>
            <a:spLocks noChangeShapeType="1"/>
          </p:cNvSpPr>
          <p:nvPr/>
        </p:nvSpPr>
        <p:spPr bwMode="auto">
          <a:xfrm flipV="1">
            <a:off x="1187450" y="2133600"/>
            <a:ext cx="0" cy="2590800"/>
          </a:xfrm>
          <a:prstGeom prst="line">
            <a:avLst/>
          </a:prstGeom>
          <a:noFill/>
          <a:ln w="31750">
            <a:solidFill>
              <a:schemeClr val="bg2"/>
            </a:solidFill>
            <a:round/>
            <a:headEnd/>
            <a:tailEnd/>
          </a:ln>
        </p:spPr>
        <p:txBody>
          <a:bodyPr/>
          <a:lstStyle/>
          <a:p>
            <a:endParaRPr lang="fr-FR"/>
          </a:p>
        </p:txBody>
      </p:sp>
      <p:sp>
        <p:nvSpPr>
          <p:cNvPr id="2" name="Rectangle à coins arrondis 10"/>
          <p:cNvSpPr>
            <a:spLocks noChangeArrowheads="1"/>
          </p:cNvSpPr>
          <p:nvPr/>
        </p:nvSpPr>
        <p:spPr bwMode="auto">
          <a:xfrm>
            <a:off x="179513" y="5661248"/>
            <a:ext cx="3960440" cy="576263"/>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nchor="ctr" anchorCtr="1"/>
          <a:lstStyle/>
          <a:p>
            <a:pPr marL="342900" indent="-342900" algn="ctr" eaLnBrk="0" hangingPunct="0">
              <a:spcBef>
                <a:spcPct val="20000"/>
              </a:spcBef>
              <a:defRPr/>
            </a:pPr>
            <a:r>
              <a:rPr lang="fr-FR" sz="1400" b="1">
                <a:solidFill>
                  <a:schemeClr val="bg1"/>
                </a:solidFill>
              </a:rPr>
              <a:t>Mutation du secteur d’activité</a:t>
            </a:r>
            <a:endParaRPr lang="en-GB" sz="1400" b="1">
              <a:solidFill>
                <a:schemeClr val="bg1"/>
              </a:solidFill>
            </a:endParaRPr>
          </a:p>
        </p:txBody>
      </p:sp>
    </p:spTree>
    <p:extLst>
      <p:ext uri="{BB962C8B-B14F-4D97-AF65-F5344CB8AC3E}">
        <p14:creationId xmlns:p14="http://schemas.microsoft.com/office/powerpoint/2010/main" xmlns="" val="41787260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type="body" idx="4294967295"/>
          </p:nvPr>
        </p:nvSpPr>
        <p:spPr>
          <a:xfrm>
            <a:off x="4716463" y="3068638"/>
            <a:ext cx="4248150" cy="3103562"/>
          </a:xfrm>
        </p:spPr>
        <p:txBody>
          <a:bodyPr/>
          <a:lstStyle/>
          <a:p>
            <a:pPr marL="0" indent="179388">
              <a:spcBef>
                <a:spcPts val="600"/>
              </a:spcBef>
              <a:defRPr/>
            </a:pPr>
            <a:r>
              <a:rPr lang="fr-FR" sz="1600" b="1" dirty="0" smtClean="0">
                <a:solidFill>
                  <a:srgbClr val="9900CC"/>
                </a:solidFill>
              </a:rPr>
              <a:t>TEND :</a:t>
            </a:r>
            <a:r>
              <a:rPr lang="fr-FR" sz="1600" dirty="0" smtClean="0"/>
              <a:t> </a:t>
            </a:r>
            <a:r>
              <a:rPr lang="fr-FR" sz="1600" b="1" dirty="0" smtClean="0">
                <a:solidFill>
                  <a:schemeClr val="tx1">
                    <a:lumMod val="65000"/>
                    <a:lumOff val="35000"/>
                  </a:schemeClr>
                </a:solidFill>
              </a:rPr>
              <a:t>pas d’évolution</a:t>
            </a:r>
            <a:r>
              <a:rPr lang="fr-FR" sz="1600" dirty="0" smtClean="0">
                <a:solidFill>
                  <a:schemeClr val="tx1">
                    <a:lumMod val="65000"/>
                    <a:lumOff val="35000"/>
                  </a:schemeClr>
                </a:solidFill>
              </a:rPr>
              <a:t> des parts de marché (sauf fioul)</a:t>
            </a:r>
          </a:p>
          <a:p>
            <a:pPr marL="0" indent="179388">
              <a:spcBef>
                <a:spcPts val="600"/>
              </a:spcBef>
              <a:defRPr/>
            </a:pPr>
            <a:r>
              <a:rPr lang="fr-FR" sz="1600" b="1" dirty="0" smtClean="0">
                <a:solidFill>
                  <a:srgbClr val="00B050"/>
                </a:solidFill>
              </a:rPr>
              <a:t>SOB :</a:t>
            </a:r>
            <a:r>
              <a:rPr lang="fr-FR" sz="1600" dirty="0" smtClean="0">
                <a:solidFill>
                  <a:srgbClr val="00B050"/>
                </a:solidFill>
              </a:rPr>
              <a:t> </a:t>
            </a:r>
            <a:r>
              <a:rPr lang="fr-FR" sz="1600" b="1" dirty="0" smtClean="0">
                <a:solidFill>
                  <a:schemeClr val="tx1">
                    <a:lumMod val="65000"/>
                    <a:lumOff val="35000"/>
                  </a:schemeClr>
                </a:solidFill>
              </a:rPr>
              <a:t>parts de marché peu modifiées.</a:t>
            </a:r>
            <a:r>
              <a:rPr lang="fr-FR" sz="1600" dirty="0" smtClean="0">
                <a:solidFill>
                  <a:schemeClr val="tx1">
                    <a:lumMod val="65000"/>
                    <a:lumOff val="35000"/>
                  </a:schemeClr>
                </a:solidFill>
              </a:rPr>
              <a:t> </a:t>
            </a:r>
          </a:p>
          <a:p>
            <a:pPr marL="0" indent="179388">
              <a:spcBef>
                <a:spcPts val="600"/>
              </a:spcBef>
              <a:defRPr/>
            </a:pPr>
            <a:r>
              <a:rPr lang="fr-FR" sz="1600" b="1" dirty="0" smtClean="0">
                <a:solidFill>
                  <a:srgbClr val="0070C0"/>
                </a:solidFill>
              </a:rPr>
              <a:t>ELE :</a:t>
            </a:r>
            <a:r>
              <a:rPr lang="fr-FR" sz="1600" dirty="0" smtClean="0">
                <a:solidFill>
                  <a:srgbClr val="0070C0"/>
                </a:solidFill>
              </a:rPr>
              <a:t> </a:t>
            </a:r>
            <a:r>
              <a:rPr lang="fr-FR" sz="1600" b="1" dirty="0">
                <a:solidFill>
                  <a:schemeClr val="tx1">
                    <a:lumMod val="65000"/>
                    <a:lumOff val="35000"/>
                  </a:schemeClr>
                </a:solidFill>
              </a:rPr>
              <a:t>forte augmentation </a:t>
            </a:r>
            <a:r>
              <a:rPr lang="fr-FR" sz="1600" b="1" dirty="0" smtClean="0">
                <a:solidFill>
                  <a:schemeClr val="tx1">
                    <a:lumMod val="65000"/>
                    <a:lumOff val="35000"/>
                  </a:schemeClr>
                </a:solidFill>
              </a:rPr>
              <a:t>des parts de marché de l’électricité</a:t>
            </a:r>
            <a:r>
              <a:rPr lang="fr-FR" sz="1600" dirty="0" smtClean="0">
                <a:solidFill>
                  <a:schemeClr val="tx1">
                    <a:lumMod val="65000"/>
                    <a:lumOff val="35000"/>
                  </a:schemeClr>
                </a:solidFill>
              </a:rPr>
              <a:t> pour chauffage et ECS (de 20 % à 60 %)</a:t>
            </a:r>
          </a:p>
          <a:p>
            <a:pPr marL="0" indent="179388">
              <a:spcBef>
                <a:spcPts val="600"/>
              </a:spcBef>
              <a:defRPr/>
            </a:pPr>
            <a:r>
              <a:rPr lang="fr-FR" sz="1600" b="1" dirty="0" smtClean="0">
                <a:solidFill>
                  <a:srgbClr val="FF6600"/>
                </a:solidFill>
              </a:rPr>
              <a:t>DIV :</a:t>
            </a:r>
            <a:r>
              <a:rPr lang="fr-FR" sz="1600" dirty="0" smtClean="0">
                <a:solidFill>
                  <a:srgbClr val="FF6600"/>
                </a:solidFill>
              </a:rPr>
              <a:t> </a:t>
            </a:r>
            <a:r>
              <a:rPr lang="fr-FR" sz="1600" b="1" dirty="0" smtClean="0">
                <a:solidFill>
                  <a:schemeClr val="tx1">
                    <a:lumMod val="65000"/>
                    <a:lumOff val="35000"/>
                  </a:schemeClr>
                </a:solidFill>
              </a:rPr>
              <a:t>augmentation des parts de marché de la chaleur et des sources renouvelables</a:t>
            </a:r>
            <a:r>
              <a:rPr lang="fr-FR" sz="1600" dirty="0" smtClean="0">
                <a:solidFill>
                  <a:schemeClr val="tx1">
                    <a:lumMod val="65000"/>
                    <a:lumOff val="35000"/>
                  </a:schemeClr>
                </a:solidFill>
              </a:rPr>
              <a:t> (solaire thermique, biomasse) </a:t>
            </a:r>
          </a:p>
        </p:txBody>
      </p:sp>
      <p:sp>
        <p:nvSpPr>
          <p:cNvPr id="49154" name="Titre 1"/>
          <p:cNvSpPr>
            <a:spLocks/>
          </p:cNvSpPr>
          <p:nvPr/>
        </p:nvSpPr>
        <p:spPr bwMode="auto">
          <a:xfrm>
            <a:off x="4425950" y="260350"/>
            <a:ext cx="4608513" cy="909638"/>
          </a:xfrm>
          <a:prstGeom prst="rect">
            <a:avLst/>
          </a:prstGeom>
          <a:noFill/>
          <a:ln w="9525">
            <a:noFill/>
            <a:miter lim="800000"/>
            <a:headEnd/>
            <a:tailEnd/>
          </a:ln>
        </p:spPr>
        <p:txBody>
          <a:bodyPr anchor="ctr"/>
          <a:lstStyle/>
          <a:p>
            <a:r>
              <a:rPr lang="fr-FR" sz="2800" b="1">
                <a:solidFill>
                  <a:schemeClr val="bg1"/>
                </a:solidFill>
              </a:rPr>
              <a:t>Résidentiel/tertiaire</a:t>
            </a:r>
          </a:p>
          <a:p>
            <a:r>
              <a:rPr lang="fr-FR" sz="2800">
                <a:solidFill>
                  <a:schemeClr val="bg1"/>
                </a:solidFill>
              </a:rPr>
              <a:t>Part des différentes énergies finales</a:t>
            </a:r>
          </a:p>
        </p:txBody>
      </p:sp>
      <p:sp>
        <p:nvSpPr>
          <p:cNvPr id="2" name="Rectangle à coins arrondis 10"/>
          <p:cNvSpPr>
            <a:spLocks noChangeArrowheads="1"/>
          </p:cNvSpPr>
          <p:nvPr/>
        </p:nvSpPr>
        <p:spPr bwMode="auto">
          <a:xfrm>
            <a:off x="4787900" y="1627188"/>
            <a:ext cx="4032250" cy="1154112"/>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marL="342900" indent="-342900" eaLnBrk="0" hangingPunct="0">
              <a:spcBef>
                <a:spcPct val="20000"/>
              </a:spcBef>
              <a:defRPr/>
            </a:pPr>
            <a:endParaRPr lang="fr-FR" sz="500" b="1">
              <a:solidFill>
                <a:schemeClr val="bg1"/>
              </a:solidFill>
            </a:endParaRPr>
          </a:p>
          <a:p>
            <a:pPr marL="342900" indent="-342900">
              <a:defRPr/>
            </a:pPr>
            <a:r>
              <a:rPr lang="fr-FR" sz="1400" b="1">
                <a:solidFill>
                  <a:schemeClr val="bg1"/>
                </a:solidFill>
              </a:rPr>
              <a:t>Disparition du fioul</a:t>
            </a:r>
          </a:p>
          <a:p>
            <a:pPr marL="342900" indent="-342900">
              <a:defRPr/>
            </a:pPr>
            <a:endParaRPr lang="fr-FR" sz="400" b="1">
              <a:solidFill>
                <a:schemeClr val="bg1"/>
              </a:solidFill>
            </a:endParaRPr>
          </a:p>
          <a:p>
            <a:pPr marL="342900" indent="-342900">
              <a:defRPr/>
            </a:pPr>
            <a:r>
              <a:rPr lang="fr-FR" sz="1400" b="1">
                <a:solidFill>
                  <a:schemeClr val="bg1"/>
                </a:solidFill>
              </a:rPr>
              <a:t>Recul modéré du gaz</a:t>
            </a:r>
          </a:p>
          <a:p>
            <a:pPr marL="342900" indent="-342900">
              <a:defRPr/>
            </a:pPr>
            <a:endParaRPr lang="fr-FR" sz="200" b="1">
              <a:solidFill>
                <a:schemeClr val="bg1"/>
              </a:solidFill>
            </a:endParaRPr>
          </a:p>
          <a:p>
            <a:pPr marL="342900" indent="-342900">
              <a:defRPr/>
            </a:pPr>
            <a:r>
              <a:rPr lang="fr-FR" sz="1400" b="1">
                <a:solidFill>
                  <a:schemeClr val="bg1"/>
                </a:solidFill>
              </a:rPr>
              <a:t>Croissance de la part de l’électricité </a:t>
            </a:r>
            <a:endParaRPr lang="en-GB" sz="1400" b="1">
              <a:solidFill>
                <a:schemeClr val="bg1"/>
              </a:solidFill>
            </a:endParaRPr>
          </a:p>
        </p:txBody>
      </p:sp>
      <p:pic>
        <p:nvPicPr>
          <p:cNvPr id="49156" name="Picture 2"/>
          <p:cNvPicPr>
            <a:picLocks noChangeAspect="1" noChangeArrowheads="1"/>
          </p:cNvPicPr>
          <p:nvPr/>
        </p:nvPicPr>
        <p:blipFill>
          <a:blip r:embed="rId3" cstate="print"/>
          <a:srcRect b="7339"/>
          <a:stretch>
            <a:fillRect/>
          </a:stretch>
        </p:blipFill>
        <p:spPr bwMode="auto">
          <a:xfrm>
            <a:off x="134938" y="1817688"/>
            <a:ext cx="4581525" cy="3627437"/>
          </a:xfrm>
          <a:prstGeom prst="rect">
            <a:avLst/>
          </a:prstGeom>
          <a:noFill/>
          <a:ln w="9525">
            <a:noFill/>
            <a:miter lim="800000"/>
            <a:headEnd/>
            <a:tailEnd/>
          </a:ln>
        </p:spPr>
      </p:pic>
      <p:sp>
        <p:nvSpPr>
          <p:cNvPr id="49157" name="Line 12"/>
          <p:cNvSpPr>
            <a:spLocks noChangeShapeType="1"/>
          </p:cNvSpPr>
          <p:nvPr/>
        </p:nvSpPr>
        <p:spPr bwMode="auto">
          <a:xfrm flipV="1">
            <a:off x="1042988" y="2205038"/>
            <a:ext cx="0" cy="2519362"/>
          </a:xfrm>
          <a:prstGeom prst="line">
            <a:avLst/>
          </a:prstGeom>
          <a:noFill/>
          <a:ln w="31750">
            <a:solidFill>
              <a:schemeClr val="bg2"/>
            </a:solidFill>
            <a:round/>
            <a:headEnd/>
            <a:tailEnd/>
          </a:ln>
        </p:spPr>
        <p:txBody>
          <a:bodyPr/>
          <a:lstStyle/>
          <a:p>
            <a:endParaRPr lang="fr-FR"/>
          </a:p>
        </p:txBody>
      </p:sp>
      <p:sp>
        <p:nvSpPr>
          <p:cNvPr id="49158" name="Line 12"/>
          <p:cNvSpPr>
            <a:spLocks noChangeShapeType="1"/>
          </p:cNvSpPr>
          <p:nvPr/>
        </p:nvSpPr>
        <p:spPr bwMode="auto">
          <a:xfrm flipV="1">
            <a:off x="2700338" y="2205038"/>
            <a:ext cx="0" cy="2519362"/>
          </a:xfrm>
          <a:prstGeom prst="line">
            <a:avLst/>
          </a:prstGeom>
          <a:noFill/>
          <a:ln w="31750">
            <a:solidFill>
              <a:schemeClr val="bg2"/>
            </a:solidFill>
            <a:round/>
            <a:headEnd/>
            <a:tailEnd/>
          </a:ln>
        </p:spPr>
        <p:txBody>
          <a:bodyPr/>
          <a:lstStyle/>
          <a:p>
            <a:endParaRPr lang="fr-FR"/>
          </a:p>
        </p:txBody>
      </p:sp>
      <p:sp>
        <p:nvSpPr>
          <p:cNvPr id="49159" name="Line 12"/>
          <p:cNvSpPr>
            <a:spLocks noChangeShapeType="1"/>
          </p:cNvSpPr>
          <p:nvPr/>
        </p:nvSpPr>
        <p:spPr bwMode="auto">
          <a:xfrm flipV="1">
            <a:off x="4284663" y="2205038"/>
            <a:ext cx="0" cy="2519362"/>
          </a:xfrm>
          <a:prstGeom prst="line">
            <a:avLst/>
          </a:prstGeom>
          <a:noFill/>
          <a:ln w="31750">
            <a:solidFill>
              <a:schemeClr val="bg2"/>
            </a:solidFill>
            <a:round/>
            <a:headEnd/>
            <a:tailEnd/>
          </a:ln>
        </p:spPr>
        <p:txBody>
          <a:bodyPr/>
          <a:lstStyle/>
          <a:p>
            <a:endParaRPr lang="fr-FR"/>
          </a:p>
        </p:txBody>
      </p:sp>
    </p:spTree>
    <p:extLst>
      <p:ext uri="{BB962C8B-B14F-4D97-AF65-F5344CB8AC3E}">
        <p14:creationId xmlns:p14="http://schemas.microsoft.com/office/powerpoint/2010/main" xmlns="" val="12048322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697" name="Group 33"/>
          <p:cNvGraphicFramePr>
            <a:graphicFrameLocks noGrp="1"/>
          </p:cNvGraphicFramePr>
          <p:nvPr>
            <p:ph idx="4294967295"/>
          </p:nvPr>
        </p:nvGraphicFramePr>
        <p:xfrm>
          <a:off x="155575" y="1682750"/>
          <a:ext cx="8880475" cy="4400680"/>
        </p:xfrm>
        <a:graphic>
          <a:graphicData uri="http://schemas.openxmlformats.org/drawingml/2006/table">
            <a:tbl>
              <a:tblPr/>
              <a:tblGrid>
                <a:gridCol w="1463675"/>
                <a:gridCol w="2305050"/>
                <a:gridCol w="2400300"/>
                <a:gridCol w="2711450"/>
              </a:tblGrid>
              <a:tr h="355600">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endParaRPr kumimoji="0" lang="fr-FR" sz="1200" b="1" i="0" u="none" strike="noStrike" cap="none" normalizeH="0" baseline="0" smtClean="0">
                        <a:ln>
                          <a:noFill/>
                        </a:ln>
                        <a:solidFill>
                          <a:schemeClr val="tx1"/>
                        </a:solidFill>
                        <a:effectLst/>
                        <a:latin typeface="Arial" charset="0"/>
                        <a:cs typeface="Arial" charset="0"/>
                      </a:endParaRP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chemeClr val="tx1"/>
                          </a:solidFill>
                          <a:effectLst/>
                          <a:latin typeface="Arial" charset="0"/>
                          <a:cs typeface="Arial" charset="0"/>
                        </a:rPr>
                        <a:t>Economiques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chemeClr val="tx1"/>
                          </a:solidFill>
                          <a:effectLst/>
                          <a:latin typeface="Arial" charset="0"/>
                          <a:cs typeface="Arial" charset="0"/>
                        </a:rPr>
                        <a:t>Organisationnels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chemeClr val="tx1"/>
                          </a:solidFill>
                          <a:effectLst/>
                          <a:latin typeface="Arial" charset="0"/>
                          <a:cs typeface="Arial" charset="0"/>
                        </a:rPr>
                        <a:t>Technologiques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012825">
                <a:tc>
                  <a:txBody>
                    <a:bodyPr/>
                    <a:lstStyle/>
                    <a:p>
                      <a:pPr marL="71438"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339966"/>
                          </a:solidFill>
                          <a:effectLst/>
                          <a:latin typeface="Arial" charset="0"/>
                          <a:cs typeface="Arial" charset="0"/>
                        </a:rPr>
                        <a:t>Sobriété Renforcée </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rgbClr val="339966"/>
                          </a:solidFill>
                          <a:effectLst/>
                          <a:latin typeface="Arial" charset="0"/>
                          <a:cs typeface="Arial" charset="0"/>
                        </a:rPr>
                        <a:t>Investissements massifs </a:t>
                      </a:r>
                      <a:r>
                        <a:rPr kumimoji="0" lang="fr-FR" sz="1100" b="0" i="0" u="none" strike="noStrike" cap="none" normalizeH="0" baseline="0" smtClean="0">
                          <a:ln>
                            <a:noFill/>
                          </a:ln>
                          <a:solidFill>
                            <a:srgbClr val="339966"/>
                          </a:solidFill>
                          <a:effectLst/>
                          <a:latin typeface="Arial" charset="0"/>
                          <a:cs typeface="Arial" charset="0"/>
                        </a:rPr>
                        <a:t>dans la rénovation (+530 G€ / tendanciel), instruments d’incitation à identifier</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00" b="0" i="0" u="none" strike="noStrike" cap="none" normalizeH="0" baseline="0" smtClean="0">
                        <a:ln>
                          <a:noFill/>
                        </a:ln>
                        <a:solidFill>
                          <a:srgbClr val="339966"/>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0" i="0" u="none" strike="noStrike" cap="none" normalizeH="0" baseline="0" smtClean="0">
                          <a:ln>
                            <a:noFill/>
                          </a:ln>
                          <a:solidFill>
                            <a:srgbClr val="339966"/>
                          </a:solidFill>
                          <a:effectLst/>
                          <a:latin typeface="Arial" charset="0"/>
                          <a:cs typeface="Arial" charset="0"/>
                        </a:rPr>
                        <a:t>Tarification adaptée pour limiter les effets rebonds </a:t>
                      </a: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100" b="1" i="0" u="none" strike="noStrike" cap="none" normalizeH="0" baseline="0" smtClean="0">
                          <a:ln>
                            <a:noFill/>
                          </a:ln>
                          <a:solidFill>
                            <a:srgbClr val="339966"/>
                          </a:solidFill>
                          <a:effectLst/>
                          <a:latin typeface="Arial" charset="0"/>
                          <a:cs typeface="Arial" charset="0"/>
                        </a:rPr>
                        <a:t>Mutation du secteur d’activité, en volume (x4)</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700" b="1" i="0" u="none" strike="noStrike" cap="none" normalizeH="0" baseline="0" smtClean="0">
                        <a:ln>
                          <a:noFill/>
                        </a:ln>
                        <a:solidFill>
                          <a:srgbClr val="339966"/>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rgbClr val="339966"/>
                          </a:solidFill>
                          <a:effectLst/>
                          <a:latin typeface="Arial" charset="0"/>
                          <a:cs typeface="Arial" charset="0"/>
                        </a:rPr>
                        <a:t>Nécessité d’améliorer qualifications et performance (Formation)</a:t>
                      </a: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rgbClr val="339966"/>
                          </a:solidFill>
                          <a:effectLst/>
                          <a:latin typeface="Arial" charset="0"/>
                          <a:cs typeface="Arial" charset="0"/>
                        </a:rPr>
                        <a:t>Solutions de rénovations complètes adaptées </a:t>
                      </a:r>
                      <a:r>
                        <a:rPr kumimoji="0" lang="fr-FR" sz="1100" b="0" i="0" u="none" strike="noStrike" cap="none" normalizeH="0" baseline="0" smtClean="0">
                          <a:ln>
                            <a:noFill/>
                          </a:ln>
                          <a:solidFill>
                            <a:srgbClr val="339966"/>
                          </a:solidFill>
                          <a:effectLst/>
                          <a:latin typeface="Arial" charset="0"/>
                          <a:cs typeface="Arial" charset="0"/>
                        </a:rPr>
                        <a:t>au contexte (matériaux, équipements, etc.).</a:t>
                      </a:r>
                      <a:r>
                        <a:rPr kumimoji="0" lang="fr-FR" sz="1100" b="1" i="0" u="none" strike="noStrike" cap="none" normalizeH="0" baseline="0" smtClean="0">
                          <a:ln>
                            <a:noFill/>
                          </a:ln>
                          <a:solidFill>
                            <a:srgbClr val="339966"/>
                          </a:solidFill>
                          <a:effectLst/>
                          <a:latin typeface="Arial" charset="0"/>
                          <a:cs typeface="Arial" charset="0"/>
                        </a:rPr>
                        <a:t> </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sz="100" b="1" i="0" u="none" strike="noStrike" cap="none" normalizeH="0" baseline="0" smtClean="0">
                        <a:ln>
                          <a:noFill/>
                        </a:ln>
                        <a:solidFill>
                          <a:srgbClr val="339966"/>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1" i="0" u="none" strike="noStrike" cap="none" normalizeH="0" baseline="0" smtClean="0">
                          <a:ln>
                            <a:noFill/>
                          </a:ln>
                          <a:solidFill>
                            <a:srgbClr val="339966"/>
                          </a:solidFill>
                          <a:effectLst/>
                          <a:latin typeface="Arial" charset="0"/>
                          <a:cs typeface="Arial" charset="0"/>
                        </a:rPr>
                        <a:t>Equipements performants </a:t>
                      </a:r>
                      <a:r>
                        <a:rPr kumimoji="0" lang="fr-FR" sz="1100" b="0" i="0" u="none" strike="noStrike" cap="none" normalizeH="0" baseline="0" smtClean="0">
                          <a:ln>
                            <a:noFill/>
                          </a:ln>
                          <a:solidFill>
                            <a:srgbClr val="339966"/>
                          </a:solidFill>
                          <a:effectLst/>
                          <a:latin typeface="Arial" charset="0"/>
                          <a:cs typeface="Arial" charset="0"/>
                        </a:rPr>
                        <a:t>pour chaud, froid, ECS, ventilation, … et usages spécifiques</a:t>
                      </a:r>
                      <a:r>
                        <a:rPr kumimoji="0" lang="fr-FR" sz="1100" b="1" i="0" u="none" strike="noStrike" cap="none" normalizeH="0" baseline="0" smtClean="0">
                          <a:ln>
                            <a:noFill/>
                          </a:ln>
                          <a:solidFill>
                            <a:srgbClr val="339966"/>
                          </a:solidFill>
                          <a:effectLst/>
                          <a:latin typeface="Arial" charset="0"/>
                          <a:cs typeface="Arial"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100" b="0" i="0" u="none" strike="noStrike" cap="none" normalizeH="0" baseline="0" smtClean="0">
                          <a:ln>
                            <a:noFill/>
                          </a:ln>
                          <a:solidFill>
                            <a:srgbClr val="339966"/>
                          </a:solidFill>
                          <a:effectLst/>
                          <a:latin typeface="Arial" charset="0"/>
                          <a:cs typeface="Arial" charset="0"/>
                        </a:rPr>
                        <a:t>Smart grids pour intégration ENR intermittentes</a:t>
                      </a: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935038">
                <a:tc>
                  <a:txBody>
                    <a:bodyPr/>
                    <a:lstStyle/>
                    <a:p>
                      <a:pPr marL="71438"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003399"/>
                          </a:solidFill>
                          <a:effectLst/>
                          <a:latin typeface="Arial" charset="0"/>
                          <a:cs typeface="Arial" charset="0"/>
                        </a:rPr>
                        <a:t>Décarbonisation par l’électricité</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003399"/>
                          </a:solidFill>
                          <a:effectLst/>
                          <a:latin typeface="Arial" charset="0"/>
                          <a:cs typeface="Arial" charset="0"/>
                        </a:rPr>
                        <a:t>Investissements importants dans la rénovation du parc bâti (+210 G€ / tendanciel), instruments d’incitation à identifier </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100" b="0"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1" i="0" u="none" strike="noStrike" cap="none" normalizeH="0" baseline="0" smtClean="0">
                          <a:ln>
                            <a:noFill/>
                          </a:ln>
                          <a:solidFill>
                            <a:srgbClr val="003399"/>
                          </a:solidFill>
                          <a:effectLst/>
                          <a:latin typeface="Arial" charset="0"/>
                          <a:cs typeface="Arial" charset="0"/>
                        </a:rPr>
                        <a:t>Incitation appropriées à l’installation de PAC</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tab pos="179388" algn="l"/>
                        </a:tabLst>
                      </a:pPr>
                      <a:r>
                        <a:rPr kumimoji="0" lang="fr-FR" sz="1100" b="0" i="0" u="none" strike="noStrike" cap="none" normalizeH="0" baseline="0" smtClean="0">
                          <a:ln>
                            <a:noFill/>
                          </a:ln>
                          <a:solidFill>
                            <a:srgbClr val="003399"/>
                          </a:solidFill>
                          <a:effectLst/>
                          <a:latin typeface="Arial" charset="0"/>
                          <a:cs typeface="Arial" charset="0"/>
                        </a:rPr>
                        <a:t>Montée en puissance</a:t>
                      </a:r>
                    </a:p>
                    <a:p>
                      <a:pPr marL="0" marR="0" lvl="0" indent="0" algn="l" defTabSz="914400" rtl="0" eaLnBrk="0" fontAlgn="base" latinLnBrk="0" hangingPunct="0">
                        <a:lnSpc>
                          <a:spcPct val="100000"/>
                        </a:lnSpc>
                        <a:spcBef>
                          <a:spcPct val="0"/>
                        </a:spcBef>
                        <a:spcAft>
                          <a:spcPct val="0"/>
                        </a:spcAft>
                        <a:buClrTx/>
                        <a:buSzTx/>
                        <a:buFontTx/>
                        <a:buNone/>
                        <a:tabLst>
                          <a:tab pos="179388" algn="l"/>
                        </a:tabLst>
                      </a:pPr>
                      <a:r>
                        <a:rPr kumimoji="0" lang="fr-FR" sz="1100" b="0" i="0" u="none" strike="noStrike" cap="none" normalizeH="0" baseline="0" smtClean="0">
                          <a:ln>
                            <a:noFill/>
                          </a:ln>
                          <a:solidFill>
                            <a:srgbClr val="003399"/>
                          </a:solidFill>
                          <a:effectLst/>
                          <a:latin typeface="Arial" charset="0"/>
                          <a:cs typeface="Arial" charset="0"/>
                        </a:rPr>
                        <a:t>du secteur, en volume (x2).</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600" b="0"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003399"/>
                          </a:solidFill>
                          <a:effectLst/>
                          <a:latin typeface="Arial" charset="0"/>
                          <a:cs typeface="Arial" charset="0"/>
                        </a:rPr>
                        <a:t>Nécessité d’améliorer qualifications et performance (Formation)</a:t>
                      </a: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003399"/>
                          </a:solidFill>
                          <a:effectLst/>
                          <a:latin typeface="Arial" charset="0"/>
                          <a:cs typeface="Arial" charset="0"/>
                        </a:rPr>
                        <a:t>Développement de</a:t>
                      </a:r>
                      <a:r>
                        <a:rPr kumimoji="0" lang="fr-FR" sz="1100" b="1" i="0" u="none" strike="noStrike" cap="none" normalizeH="0" baseline="0" smtClean="0">
                          <a:ln>
                            <a:noFill/>
                          </a:ln>
                          <a:solidFill>
                            <a:srgbClr val="003399"/>
                          </a:solidFill>
                          <a:effectLst/>
                          <a:latin typeface="Arial" charset="0"/>
                          <a:cs typeface="Arial" charset="0"/>
                        </a:rPr>
                        <a:t> solutions performantes de PAC, </a:t>
                      </a:r>
                      <a:r>
                        <a:rPr kumimoji="0" lang="fr-FR" sz="1100" b="0" i="0" u="none" strike="noStrike" cap="none" normalizeH="0" baseline="0" smtClean="0">
                          <a:ln>
                            <a:noFill/>
                          </a:ln>
                          <a:solidFill>
                            <a:srgbClr val="003399"/>
                          </a:solidFill>
                          <a:effectLst/>
                          <a:latin typeface="Arial" charset="0"/>
                          <a:cs typeface="Arial" charset="0"/>
                        </a:rPr>
                        <a:t>pour le neuf et l’existant (chauffage)</a:t>
                      </a:r>
                      <a:r>
                        <a:rPr kumimoji="0" lang="fr-FR" sz="1100" b="1" i="0" u="none" strike="noStrike" cap="none" normalizeH="0" baseline="0" smtClean="0">
                          <a:ln>
                            <a:noFill/>
                          </a:ln>
                          <a:solidFill>
                            <a:srgbClr val="003399"/>
                          </a:solidFill>
                          <a:effectLst/>
                          <a:latin typeface="Arial" charset="0"/>
                          <a:cs typeface="Arial" charset="0"/>
                        </a:rPr>
                        <a:t> et chauffe-eau thermodynamiques </a:t>
                      </a:r>
                      <a:r>
                        <a:rPr kumimoji="0" lang="fr-FR" sz="1100" b="0" i="0" u="none" strike="noStrike" cap="none" normalizeH="0" baseline="0" smtClean="0">
                          <a:ln>
                            <a:noFill/>
                          </a:ln>
                          <a:solidFill>
                            <a:srgbClr val="003399"/>
                          </a:solidFill>
                          <a:effectLst/>
                          <a:latin typeface="Arial" charset="0"/>
                          <a:cs typeface="Arial" charset="0"/>
                        </a:rPr>
                        <a:t>(ECS)</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100" b="1"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003399"/>
                          </a:solidFill>
                          <a:effectLst/>
                          <a:latin typeface="Arial" charset="0"/>
                          <a:cs typeface="Arial" charset="0"/>
                        </a:rPr>
                        <a:t>Gestion de la pointe électrique</a:t>
                      </a: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77800">
                <a:tc>
                  <a:txBody>
                    <a:bodyPr/>
                    <a:lstStyle/>
                    <a:p>
                      <a:pPr marL="71438"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FF6600"/>
                          </a:solidFill>
                          <a:effectLst/>
                          <a:latin typeface="Arial" charset="0"/>
                          <a:cs typeface="Arial" charset="0"/>
                        </a:rPr>
                        <a:t>Vecteurs diversifiés</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FF6600"/>
                          </a:solidFill>
                          <a:effectLst/>
                          <a:latin typeface="Arial" charset="0"/>
                          <a:cs typeface="Arial" charset="0"/>
                        </a:rPr>
                        <a:t>Investissements importants dans la rénovation du bâti (+210 G€ / tendanciel) instruments d’incitation à identifier</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100" b="0"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1" i="0" u="none" strike="noStrike" cap="none" normalizeH="0" baseline="0" smtClean="0">
                          <a:ln>
                            <a:noFill/>
                          </a:ln>
                          <a:solidFill>
                            <a:srgbClr val="FF6600"/>
                          </a:solidFill>
                          <a:effectLst/>
                          <a:latin typeface="Arial" charset="0"/>
                          <a:cs typeface="Arial" charset="0"/>
                        </a:rPr>
                        <a:t>Investissement important dans les réseaux énergétiques locaux</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FF6600"/>
                          </a:solidFill>
                          <a:effectLst/>
                          <a:latin typeface="Arial" charset="0"/>
                          <a:cs typeface="Arial" charset="0"/>
                        </a:rPr>
                        <a:t>Montée en puissance du secteur, en volume (x2).</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200" b="0"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FF6600"/>
                          </a:solidFill>
                          <a:effectLst/>
                          <a:latin typeface="Arial" charset="0"/>
                          <a:cs typeface="Arial" charset="0"/>
                        </a:rPr>
                        <a:t>Nécessité d’améliorer qualifications et performance (Formation)</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100" b="0"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1" i="0" u="none" strike="noStrike" cap="none" normalizeH="0" baseline="0" smtClean="0">
                          <a:ln>
                            <a:noFill/>
                          </a:ln>
                          <a:solidFill>
                            <a:srgbClr val="FF6600"/>
                          </a:solidFill>
                          <a:effectLst/>
                          <a:latin typeface="Arial" charset="0"/>
                          <a:cs typeface="Arial" charset="0"/>
                        </a:rPr>
                        <a:t>Disponibilité des ressources en biomasse</a:t>
                      </a:r>
                      <a:endParaRPr kumimoji="0" lang="fr-FR" sz="900" b="0" i="0" u="none" strike="noStrike" cap="none" normalizeH="0" baseline="0" smtClean="0">
                        <a:ln>
                          <a:noFill/>
                        </a:ln>
                        <a:solidFill>
                          <a:srgbClr val="FF6600"/>
                        </a:solidFill>
                        <a:effectLst/>
                        <a:latin typeface="Arial" charset="0"/>
                        <a:cs typeface="Arial" charset="0"/>
                      </a:endParaRP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1" i="0" u="none" strike="noStrike" cap="none" normalizeH="0" baseline="0" smtClean="0">
                          <a:ln>
                            <a:noFill/>
                          </a:ln>
                          <a:solidFill>
                            <a:srgbClr val="FF6600"/>
                          </a:solidFill>
                          <a:effectLst/>
                          <a:latin typeface="Arial" charset="0"/>
                          <a:cs typeface="Arial" charset="0"/>
                        </a:rPr>
                        <a:t>Solutions technologiques performantes en biomasse, chaleur, </a:t>
                      </a:r>
                      <a:r>
                        <a:rPr kumimoji="0" lang="fr-FR" sz="1100" b="0" i="0" u="none" strike="noStrike" cap="none" normalizeH="0" baseline="0" smtClean="0">
                          <a:ln>
                            <a:noFill/>
                          </a:ln>
                          <a:solidFill>
                            <a:srgbClr val="FF6600"/>
                          </a:solidFill>
                          <a:effectLst/>
                          <a:latin typeface="Arial" charset="0"/>
                          <a:cs typeface="Arial" charset="0"/>
                        </a:rPr>
                        <a:t>solaire (thermique). </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400" b="0" i="0" u="none" strike="noStrike" cap="none" normalizeH="0" baseline="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100" b="0" i="0" u="none" strike="noStrike" cap="none" normalizeH="0" baseline="0" smtClean="0">
                          <a:ln>
                            <a:noFill/>
                          </a:ln>
                          <a:solidFill>
                            <a:srgbClr val="FF6600"/>
                          </a:solidFill>
                          <a:effectLst/>
                          <a:latin typeface="Arial" charset="0"/>
                          <a:cs typeface="Arial" charset="0"/>
                        </a:rPr>
                        <a:t>Développement des réseaux chaleur (vers réseaux intelligents) avec</a:t>
                      </a:r>
                      <a:r>
                        <a:rPr kumimoji="0" lang="fr-FR" sz="1100" b="1" i="0" u="none" strike="noStrike" cap="none" normalizeH="0" baseline="0" smtClean="0">
                          <a:ln>
                            <a:noFill/>
                          </a:ln>
                          <a:solidFill>
                            <a:srgbClr val="FF6600"/>
                          </a:solidFill>
                          <a:effectLst/>
                          <a:latin typeface="Arial" charset="0"/>
                          <a:cs typeface="Arial" charset="0"/>
                        </a:rPr>
                        <a:t> solutions approv. intégrées à l’échelle quartier / ville</a:t>
                      </a:r>
                      <a:endParaRPr kumimoji="0" lang="fr-FR" sz="900" b="0" i="0" u="none" strike="noStrike" cap="none" normalizeH="0" baseline="0" smtClean="0">
                        <a:ln>
                          <a:noFill/>
                        </a:ln>
                        <a:solidFill>
                          <a:srgbClr val="FF6600"/>
                        </a:solidFill>
                        <a:effectLst/>
                        <a:latin typeface="Arial" charset="0"/>
                        <a:cs typeface="Arial" charset="0"/>
                      </a:endParaRPr>
                    </a:p>
                  </a:txBody>
                  <a:tcPr marL="90000" marR="90000" marT="46800" marB="46800"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51229" name="Titre 1"/>
          <p:cNvSpPr>
            <a:spLocks/>
          </p:cNvSpPr>
          <p:nvPr/>
        </p:nvSpPr>
        <p:spPr bwMode="auto">
          <a:xfrm>
            <a:off x="4284663" y="260350"/>
            <a:ext cx="5111750" cy="909638"/>
          </a:xfrm>
          <a:prstGeom prst="rect">
            <a:avLst/>
          </a:prstGeom>
          <a:noFill/>
          <a:ln w="9525">
            <a:noFill/>
            <a:miter lim="800000"/>
            <a:headEnd/>
            <a:tailEnd/>
          </a:ln>
        </p:spPr>
        <p:txBody>
          <a:bodyPr anchor="ctr"/>
          <a:lstStyle/>
          <a:p>
            <a:r>
              <a:rPr lang="fr-FR" sz="2800" b="1">
                <a:solidFill>
                  <a:schemeClr val="bg1"/>
                </a:solidFill>
              </a:rPr>
              <a:t>Résidentiel/tertiaire</a:t>
            </a:r>
          </a:p>
          <a:p>
            <a:r>
              <a:rPr lang="fr-FR" sz="2400">
                <a:solidFill>
                  <a:schemeClr val="bg1"/>
                </a:solidFill>
              </a:rPr>
              <a:t>Challenges technologiques, économiques et organisationnels</a:t>
            </a:r>
          </a:p>
        </p:txBody>
      </p:sp>
    </p:spTree>
    <p:extLst>
      <p:ext uri="{BB962C8B-B14F-4D97-AF65-F5344CB8AC3E}">
        <p14:creationId xmlns:p14="http://schemas.microsoft.com/office/powerpoint/2010/main" xmlns="" val="6050529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re 1"/>
          <p:cNvSpPr>
            <a:spLocks/>
          </p:cNvSpPr>
          <p:nvPr/>
        </p:nvSpPr>
        <p:spPr bwMode="auto">
          <a:xfrm>
            <a:off x="2915816" y="0"/>
            <a:ext cx="5832897" cy="908720"/>
          </a:xfrm>
          <a:prstGeom prst="rect">
            <a:avLst/>
          </a:prstGeom>
          <a:noFill/>
          <a:ln w="9525">
            <a:noFill/>
            <a:miter lim="800000"/>
            <a:headEnd/>
            <a:tailEnd/>
          </a:ln>
        </p:spPr>
        <p:txBody>
          <a:bodyPr anchor="ctr"/>
          <a:lstStyle/>
          <a:p>
            <a:pPr algn="l"/>
            <a:r>
              <a:rPr lang="fr-FR" sz="2800" b="1" dirty="0">
                <a:solidFill>
                  <a:schemeClr val="bg1"/>
                </a:solidFill>
              </a:rPr>
              <a:t>Industrie</a:t>
            </a:r>
          </a:p>
          <a:p>
            <a:pPr algn="l"/>
            <a:r>
              <a:rPr lang="fr-FR" sz="2800" dirty="0">
                <a:solidFill>
                  <a:schemeClr val="bg1"/>
                </a:solidFill>
              </a:rPr>
              <a:t>3 scénarios différenciés</a:t>
            </a:r>
          </a:p>
        </p:txBody>
      </p:sp>
      <p:sp>
        <p:nvSpPr>
          <p:cNvPr id="54274" name="Rectangle 3"/>
          <p:cNvSpPr>
            <a:spLocks noChangeArrowheads="1"/>
          </p:cNvSpPr>
          <p:nvPr/>
        </p:nvSpPr>
        <p:spPr bwMode="auto">
          <a:xfrm>
            <a:off x="-144463" y="1485900"/>
            <a:ext cx="4429126" cy="935038"/>
          </a:xfrm>
          <a:prstGeom prst="rect">
            <a:avLst/>
          </a:prstGeom>
          <a:noFill/>
          <a:ln w="9525">
            <a:noFill/>
            <a:miter lim="800000"/>
            <a:headEnd/>
            <a:tailEnd/>
          </a:ln>
        </p:spPr>
        <p:txBody>
          <a:bodyPr/>
          <a:lstStyle/>
          <a:p>
            <a:pPr indent="190500" eaLnBrk="0" hangingPunct="0">
              <a:spcBef>
                <a:spcPct val="20000"/>
              </a:spcBef>
            </a:pPr>
            <a:endParaRPr lang="fr-FR" sz="1200" u="sng"/>
          </a:p>
        </p:txBody>
      </p:sp>
      <p:graphicFrame>
        <p:nvGraphicFramePr>
          <p:cNvPr id="51220" name="Group 20"/>
          <p:cNvGraphicFramePr>
            <a:graphicFrameLocks noGrp="1"/>
          </p:cNvGraphicFramePr>
          <p:nvPr/>
        </p:nvGraphicFramePr>
        <p:xfrm>
          <a:off x="683568" y="2420888"/>
          <a:ext cx="8064500" cy="3301176"/>
        </p:xfrm>
        <a:graphic>
          <a:graphicData uri="http://schemas.openxmlformats.org/drawingml/2006/table">
            <a:tbl>
              <a:tblPr/>
              <a:tblGrid>
                <a:gridCol w="2330450"/>
                <a:gridCol w="5734050"/>
              </a:tblGrid>
              <a:tr h="257175">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dirty="0" smtClean="0">
                          <a:ln>
                            <a:noFill/>
                          </a:ln>
                          <a:solidFill>
                            <a:srgbClr val="339966"/>
                          </a:solidFill>
                          <a:effectLst/>
                          <a:latin typeface="Arial" charset="0"/>
                          <a:cs typeface="Arial" charset="0"/>
                        </a:rPr>
                        <a:t>Sobriété Renforcée </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dirty="0" smtClean="0">
                          <a:ln>
                            <a:noFill/>
                          </a:ln>
                          <a:solidFill>
                            <a:srgbClr val="00B050"/>
                          </a:solidFill>
                          <a:effectLst/>
                          <a:latin typeface="Arial" charset="0"/>
                          <a:cs typeface="Arial" charset="0"/>
                        </a:rPr>
                        <a:t>Amélioration poussée de l’efficacité énergétique </a:t>
                      </a:r>
                      <a:r>
                        <a:rPr kumimoji="0" lang="fr-FR" sz="1600" b="0" i="0" u="none" strike="noStrike" cap="none" normalizeH="0" baseline="0" dirty="0" smtClean="0">
                          <a:ln>
                            <a:noFill/>
                          </a:ln>
                          <a:solidFill>
                            <a:srgbClr val="00B050"/>
                          </a:solidFill>
                          <a:effectLst/>
                          <a:latin typeface="Arial" charset="0"/>
                          <a:cs typeface="Arial" charset="0"/>
                        </a:rPr>
                        <a:t>/</a:t>
                      </a:r>
                      <a:r>
                        <a:rPr kumimoji="0" lang="fr-FR" sz="1600" b="1" i="0" u="none" strike="noStrike" cap="none" normalizeH="0" baseline="0" dirty="0" smtClean="0">
                          <a:ln>
                            <a:noFill/>
                          </a:ln>
                          <a:solidFill>
                            <a:srgbClr val="00B050"/>
                          </a:solidFill>
                          <a:effectLst/>
                          <a:latin typeface="Arial" charset="0"/>
                          <a:cs typeface="Arial" charset="0"/>
                        </a:rPr>
                        <a:t> </a:t>
                      </a:r>
                      <a:r>
                        <a:rPr kumimoji="0" lang="fr-FR" sz="1600" b="0" i="0" u="none" strike="noStrike" cap="none" normalizeH="0" baseline="0" dirty="0" smtClean="0">
                          <a:ln>
                            <a:noFill/>
                          </a:ln>
                          <a:solidFill>
                            <a:srgbClr val="00B050"/>
                          </a:solidFill>
                          <a:effectLst/>
                          <a:latin typeface="Arial" charset="0"/>
                          <a:cs typeface="Arial" charset="0"/>
                        </a:rPr>
                        <a:t>électricité et combustibles:</a:t>
                      </a:r>
                      <a:r>
                        <a:rPr kumimoji="0" lang="fr-FR" sz="1600" b="1" i="0" u="none" strike="noStrike" cap="none" normalizeH="0" baseline="0" dirty="0" smtClean="0">
                          <a:ln>
                            <a:noFill/>
                          </a:ln>
                          <a:solidFill>
                            <a:srgbClr val="00B050"/>
                          </a:solidFill>
                          <a:effectLst/>
                          <a:latin typeface="Arial" charset="0"/>
                          <a:cs typeface="Arial" charset="0"/>
                        </a:rPr>
                        <a:t> </a:t>
                      </a:r>
                      <a:r>
                        <a:rPr kumimoji="0" lang="fr-FR" sz="1600" b="0" i="0" u="none" strike="noStrike" cap="none" normalizeH="0" baseline="0" dirty="0" smtClean="0">
                          <a:ln>
                            <a:noFill/>
                          </a:ln>
                          <a:solidFill>
                            <a:srgbClr val="00B050"/>
                          </a:solidFill>
                          <a:effectLst/>
                          <a:latin typeface="Arial" charset="0"/>
                          <a:cs typeface="Arial" charset="0"/>
                        </a:rPr>
                        <a:t>jusqu’à 95% du maximum  </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285875">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3399"/>
                          </a:solidFill>
                          <a:effectLst/>
                          <a:latin typeface="Arial" charset="0"/>
                          <a:cs typeface="Arial" charset="0"/>
                        </a:rPr>
                        <a:t>Décarbonisation par l’électricité</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600" b="1" i="0" u="none" strike="noStrike" cap="none" normalizeH="0" baseline="0" dirty="0" smtClean="0">
                          <a:ln>
                            <a:noFill/>
                          </a:ln>
                          <a:solidFill>
                            <a:srgbClr val="191966"/>
                          </a:solidFill>
                          <a:effectLst/>
                          <a:latin typeface="Arial" charset="0"/>
                          <a:cs typeface="Arial" charset="0"/>
                        </a:rPr>
                        <a:t>Bascules énergétiques des combustibles fossiles vers électricité</a:t>
                      </a:r>
                      <a:r>
                        <a:rPr kumimoji="0" lang="fr-FR" sz="1600" b="0" i="0" u="none" strike="noStrike" cap="none" normalizeH="0" baseline="0" dirty="0" smtClean="0">
                          <a:ln>
                            <a:noFill/>
                          </a:ln>
                          <a:solidFill>
                            <a:srgbClr val="191966"/>
                          </a:solidFill>
                          <a:effectLst/>
                          <a:latin typeface="Arial" charset="0"/>
                          <a:cs typeface="Arial" charset="0"/>
                        </a:rPr>
                        <a:t> (+15%</a:t>
                      </a:r>
                      <a:r>
                        <a:rPr kumimoji="0" lang="fr-FR" sz="1600" b="0" i="0" u="none" strike="noStrike" cap="none" normalizeH="0" baseline="0" dirty="0" smtClean="0">
                          <a:ln>
                            <a:noFill/>
                          </a:ln>
                          <a:solidFill>
                            <a:srgbClr val="FF0000"/>
                          </a:solidFill>
                          <a:effectLst/>
                          <a:latin typeface="Arial" charset="0"/>
                          <a:cs typeface="Arial" charset="0"/>
                        </a:rPr>
                        <a:t> </a:t>
                      </a:r>
                      <a:r>
                        <a:rPr kumimoji="0" lang="fr-FR" sz="1600" b="0" i="0" u="none" strike="noStrike" cap="none" normalizeH="0" baseline="0" dirty="0" smtClean="0">
                          <a:ln>
                            <a:noFill/>
                          </a:ln>
                          <a:solidFill>
                            <a:srgbClr val="191966"/>
                          </a:solidFill>
                          <a:effectLst/>
                          <a:latin typeface="Arial" charset="0"/>
                          <a:cs typeface="Arial" charset="0"/>
                        </a:rPr>
                        <a:t>dans l’industrie au total, à l’horizon 2050 par rapport au scénario SOB)+ développement de l’acier électrique (de 1/4 à 1/3 en énergie)</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500" b="0" i="0" u="none" strike="noStrike" cap="none" normalizeH="0" baseline="0" dirty="0" smtClean="0">
                        <a:ln>
                          <a:noFill/>
                        </a:ln>
                        <a:solidFill>
                          <a:srgbClr val="191966"/>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600" b="1" i="0" u="none" strike="noStrike" cap="none" normalizeH="0" baseline="0" dirty="0" smtClean="0">
                          <a:ln>
                            <a:noFill/>
                          </a:ln>
                          <a:solidFill>
                            <a:srgbClr val="191966"/>
                          </a:solidFill>
                          <a:effectLst/>
                          <a:latin typeface="Arial" charset="0"/>
                          <a:cs typeface="Arial" charset="0"/>
                        </a:rPr>
                        <a:t>Efficacités énergétiques moindres que SOB</a:t>
                      </a:r>
                      <a:r>
                        <a:rPr kumimoji="0" lang="fr-FR" sz="1600" b="0" i="0" u="none" strike="noStrike" cap="none" normalizeH="0" baseline="0" dirty="0" smtClean="0">
                          <a:ln>
                            <a:noFill/>
                          </a:ln>
                          <a:solidFill>
                            <a:srgbClr val="191966"/>
                          </a:solidFill>
                          <a:effectLst/>
                          <a:latin typeface="Arial" charset="0"/>
                          <a:cs typeface="Arial" charset="0"/>
                        </a:rPr>
                        <a:t> (facteur 0,9)</a:t>
                      </a:r>
                      <a:endParaRPr kumimoji="0" lang="fr-FR" sz="1000" b="0" i="0" u="none" strike="noStrike" cap="none" normalizeH="0" baseline="0" dirty="0" smtClean="0">
                        <a:ln>
                          <a:noFill/>
                        </a:ln>
                        <a:solidFill>
                          <a:srgbClr val="003399"/>
                        </a:solidFill>
                        <a:effectLst/>
                        <a:latin typeface="Arial" charset="0"/>
                        <a:cs typeface="Arial" charset="0"/>
                      </a:endParaRP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208088">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6600"/>
                          </a:solidFill>
                          <a:effectLst/>
                          <a:latin typeface="Arial" charset="0"/>
                          <a:cs typeface="Arial" charset="0"/>
                        </a:rPr>
                        <a:t/>
                      </a:r>
                      <a:br>
                        <a:rPr kumimoji="0" lang="fr-FR" sz="1600" b="0" i="0" u="none" strike="noStrike" cap="none" normalizeH="0" baseline="0" smtClean="0">
                          <a:ln>
                            <a:noFill/>
                          </a:ln>
                          <a:solidFill>
                            <a:srgbClr val="FF6600"/>
                          </a:solidFill>
                          <a:effectLst/>
                          <a:latin typeface="Arial" charset="0"/>
                          <a:cs typeface="Arial" charset="0"/>
                        </a:rPr>
                      </a:br>
                      <a:r>
                        <a:rPr kumimoji="0" lang="fr-FR" sz="1800" b="1" i="0" u="none" strike="noStrike" cap="none" normalizeH="0" baseline="0" smtClean="0">
                          <a:ln>
                            <a:noFill/>
                          </a:ln>
                          <a:solidFill>
                            <a:srgbClr val="FF6600"/>
                          </a:solidFill>
                          <a:effectLst/>
                          <a:latin typeface="Arial" charset="0"/>
                          <a:cs typeface="Arial" charset="0"/>
                        </a:rPr>
                        <a:t>Vecteurs diversifiés</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FF6600"/>
                          </a:solidFill>
                          <a:effectLst/>
                          <a:latin typeface="Arial" charset="0"/>
                          <a:cs typeface="Arial" charset="0"/>
                        </a:rPr>
                        <a:t>Bascules énergétiques des combustibles fossiles vers vecteurs énergétiques renouvelables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500" b="0" i="0" u="none" strike="noStrike" cap="none" normalizeH="0" baseline="0" dirty="0" smtClean="0">
                        <a:ln>
                          <a:noFill/>
                        </a:ln>
                        <a:solidFill>
                          <a:srgbClr val="FF6600"/>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FF6600"/>
                          </a:solidFill>
                          <a:effectLst/>
                          <a:latin typeface="Arial" charset="0"/>
                          <a:cs typeface="Arial" charset="0"/>
                        </a:rPr>
                        <a:t>Efficacités énergétiques moindres que SOB</a:t>
                      </a:r>
                      <a:r>
                        <a:rPr kumimoji="0" lang="fr-FR" sz="1600" b="0" i="0" u="none" strike="noStrike" cap="none" normalizeH="0" baseline="0" dirty="0" smtClean="0">
                          <a:ln>
                            <a:noFill/>
                          </a:ln>
                          <a:solidFill>
                            <a:srgbClr val="FF6600"/>
                          </a:solidFill>
                          <a:effectLst/>
                          <a:latin typeface="Arial" charset="0"/>
                          <a:cs typeface="Arial" charset="0"/>
                        </a:rPr>
                        <a:t> (facteur 0,9)</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51218" name="ZoneTexte 8"/>
          <p:cNvSpPr txBox="1">
            <a:spLocks noChangeArrowheads="1"/>
          </p:cNvSpPr>
          <p:nvPr/>
        </p:nvSpPr>
        <p:spPr bwMode="auto">
          <a:xfrm>
            <a:off x="683568" y="1052736"/>
            <a:ext cx="8064500" cy="1016000"/>
          </a:xfrm>
          <a:prstGeom prst="rect">
            <a:avLst/>
          </a:prstGeom>
          <a:noFill/>
          <a:ln w="9525">
            <a:noFill/>
            <a:miter lim="800000"/>
            <a:headEnd/>
            <a:tailEnd/>
          </a:ln>
        </p:spPr>
        <p:txBody>
          <a:bodyPr>
            <a:spAutoFit/>
          </a:bodyPr>
          <a:lstStyle/>
          <a:p>
            <a:pPr indent="182563">
              <a:defRPr/>
            </a:pPr>
            <a:r>
              <a:rPr lang="fr-FR" sz="1400" b="1" dirty="0">
                <a:solidFill>
                  <a:schemeClr val="tx1">
                    <a:lumMod val="65000"/>
                    <a:lumOff val="35000"/>
                  </a:schemeClr>
                </a:solidFill>
              </a:rPr>
              <a:t>Hypothèses communes</a:t>
            </a:r>
          </a:p>
          <a:p>
            <a:pPr indent="182563">
              <a:defRPr/>
            </a:pPr>
            <a:endParaRPr lang="fr-FR" sz="400" b="1" dirty="0">
              <a:solidFill>
                <a:schemeClr val="tx1">
                  <a:lumMod val="65000"/>
                  <a:lumOff val="35000"/>
                </a:schemeClr>
              </a:solidFill>
            </a:endParaRPr>
          </a:p>
          <a:p>
            <a:pPr marL="742950" lvl="1" indent="-285750">
              <a:buFontTx/>
              <a:buChar char="•"/>
              <a:defRPr/>
            </a:pPr>
            <a:r>
              <a:rPr lang="fr-FR" sz="1400" b="1" dirty="0">
                <a:solidFill>
                  <a:schemeClr val="tx1">
                    <a:lumMod val="65000"/>
                    <a:lumOff val="35000"/>
                  </a:schemeClr>
                </a:solidFill>
              </a:rPr>
              <a:t>Évolutions des productions industrielles identiques</a:t>
            </a:r>
            <a:r>
              <a:rPr lang="fr-FR" sz="1400" dirty="0">
                <a:solidFill>
                  <a:schemeClr val="tx1">
                    <a:lumMod val="65000"/>
                    <a:lumOff val="35000"/>
                  </a:schemeClr>
                </a:solidFill>
              </a:rPr>
              <a:t> pour les 3 scénarios </a:t>
            </a:r>
          </a:p>
          <a:p>
            <a:pPr marL="742950" lvl="1" indent="-285750">
              <a:buFontTx/>
              <a:buChar char="•"/>
              <a:defRPr/>
            </a:pPr>
            <a:r>
              <a:rPr lang="fr-FR" sz="1400" dirty="0">
                <a:solidFill>
                  <a:schemeClr val="tx1">
                    <a:lumMod val="65000"/>
                    <a:lumOff val="35000"/>
                  </a:schemeClr>
                </a:solidFill>
              </a:rPr>
              <a:t>Prise en compte d’un </a:t>
            </a:r>
            <a:r>
              <a:rPr lang="fr-FR" sz="1400" b="1" dirty="0">
                <a:solidFill>
                  <a:schemeClr val="tx1">
                    <a:lumMod val="65000"/>
                    <a:lumOff val="35000"/>
                  </a:schemeClr>
                </a:solidFill>
              </a:rPr>
              <a:t>développement nécessaire du CCS à partir de 2030</a:t>
            </a:r>
            <a:r>
              <a:rPr lang="fr-FR" sz="1400" dirty="0">
                <a:solidFill>
                  <a:schemeClr val="tx1">
                    <a:lumMod val="65000"/>
                    <a:lumOff val="35000"/>
                  </a:schemeClr>
                </a:solidFill>
              </a:rPr>
              <a:t> ( montée progressive) pour respecter trajectoire d’émissions de CO2  </a:t>
            </a:r>
          </a:p>
        </p:txBody>
      </p:sp>
    </p:spTree>
    <p:extLst>
      <p:ext uri="{BB962C8B-B14F-4D97-AF65-F5344CB8AC3E}">
        <p14:creationId xmlns:p14="http://schemas.microsoft.com/office/powerpoint/2010/main" xmlns="" val="8521055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ChangeArrowheads="1"/>
          </p:cNvSpPr>
          <p:nvPr/>
        </p:nvSpPr>
        <p:spPr bwMode="auto">
          <a:xfrm>
            <a:off x="1403648" y="1"/>
            <a:ext cx="7559377" cy="909638"/>
          </a:xfrm>
          <a:prstGeom prst="rect">
            <a:avLst/>
          </a:prstGeom>
          <a:noFill/>
          <a:ln w="9525">
            <a:noFill/>
            <a:miter lim="800000"/>
            <a:headEnd/>
            <a:tailEnd/>
          </a:ln>
        </p:spPr>
        <p:txBody>
          <a:bodyPr anchor="ctr"/>
          <a:lstStyle/>
          <a:p>
            <a:pPr eaLnBrk="0" hangingPunct="0"/>
            <a:r>
              <a:rPr lang="fr-FR" sz="2800" b="1" dirty="0">
                <a:solidFill>
                  <a:schemeClr val="bg1"/>
                </a:solidFill>
              </a:rPr>
              <a:t>Industrie</a:t>
            </a:r>
            <a:br>
              <a:rPr lang="fr-FR" sz="2800" b="1" dirty="0">
                <a:solidFill>
                  <a:schemeClr val="bg1"/>
                </a:solidFill>
              </a:rPr>
            </a:br>
            <a:r>
              <a:rPr lang="fr-FR" sz="2800" dirty="0">
                <a:solidFill>
                  <a:schemeClr val="bg1"/>
                </a:solidFill>
              </a:rPr>
              <a:t>Hypothèses d’efficacité énergétique</a:t>
            </a:r>
          </a:p>
        </p:txBody>
      </p:sp>
      <p:sp>
        <p:nvSpPr>
          <p:cNvPr id="58370" name="Rectangle 10"/>
          <p:cNvSpPr>
            <a:spLocks noChangeArrowheads="1"/>
          </p:cNvSpPr>
          <p:nvPr/>
        </p:nvSpPr>
        <p:spPr bwMode="auto">
          <a:xfrm>
            <a:off x="358775" y="1268760"/>
            <a:ext cx="4321175" cy="336550"/>
          </a:xfrm>
          <a:prstGeom prst="rect">
            <a:avLst/>
          </a:prstGeom>
          <a:noFill/>
          <a:ln w="9525">
            <a:noFill/>
            <a:miter lim="800000"/>
            <a:headEnd/>
            <a:tailEnd/>
          </a:ln>
        </p:spPr>
        <p:txBody>
          <a:bodyPr>
            <a:spAutoFit/>
          </a:bodyPr>
          <a:lstStyle/>
          <a:p>
            <a:pPr algn="ctr"/>
            <a:r>
              <a:rPr lang="fr-FR" sz="1600" b="1" u="sng" dirty="0"/>
              <a:t>IGCE</a:t>
            </a:r>
          </a:p>
        </p:txBody>
      </p:sp>
      <p:sp>
        <p:nvSpPr>
          <p:cNvPr id="58371" name="Rectangle 11"/>
          <p:cNvSpPr>
            <a:spLocks noChangeArrowheads="1"/>
          </p:cNvSpPr>
          <p:nvPr/>
        </p:nvSpPr>
        <p:spPr bwMode="auto">
          <a:xfrm>
            <a:off x="4572000" y="1268760"/>
            <a:ext cx="4572000" cy="336550"/>
          </a:xfrm>
          <a:prstGeom prst="rect">
            <a:avLst/>
          </a:prstGeom>
          <a:noFill/>
          <a:ln w="9525">
            <a:noFill/>
            <a:miter lim="800000"/>
            <a:headEnd/>
            <a:tailEnd/>
          </a:ln>
        </p:spPr>
        <p:txBody>
          <a:bodyPr>
            <a:spAutoFit/>
          </a:bodyPr>
          <a:lstStyle/>
          <a:p>
            <a:pPr algn="ctr"/>
            <a:r>
              <a:rPr lang="fr-FR" sz="1600" b="1" u="sng">
                <a:solidFill>
                  <a:schemeClr val="tx2"/>
                </a:solidFill>
              </a:rPr>
              <a:t>AI</a:t>
            </a:r>
          </a:p>
        </p:txBody>
      </p:sp>
      <p:sp>
        <p:nvSpPr>
          <p:cNvPr id="58372" name="Line 14"/>
          <p:cNvSpPr>
            <a:spLocks noChangeShapeType="1"/>
          </p:cNvSpPr>
          <p:nvPr/>
        </p:nvSpPr>
        <p:spPr bwMode="auto">
          <a:xfrm>
            <a:off x="4643438" y="1916113"/>
            <a:ext cx="0" cy="2952750"/>
          </a:xfrm>
          <a:prstGeom prst="line">
            <a:avLst/>
          </a:prstGeom>
          <a:noFill/>
          <a:ln w="9525">
            <a:solidFill>
              <a:schemeClr val="bg2"/>
            </a:solidFill>
            <a:round/>
            <a:headEnd/>
            <a:tailEnd/>
          </a:ln>
        </p:spPr>
        <p:txBody>
          <a:bodyPr/>
          <a:lstStyle/>
          <a:p>
            <a:endParaRPr lang="fr-FR"/>
          </a:p>
        </p:txBody>
      </p:sp>
      <p:sp>
        <p:nvSpPr>
          <p:cNvPr id="55301" name="ZoneTexte 11"/>
          <p:cNvSpPr txBox="1">
            <a:spLocks noChangeArrowheads="1"/>
          </p:cNvSpPr>
          <p:nvPr/>
        </p:nvSpPr>
        <p:spPr bwMode="auto">
          <a:xfrm>
            <a:off x="323528" y="4581128"/>
            <a:ext cx="8820472" cy="1754326"/>
          </a:xfrm>
          <a:prstGeom prst="rect">
            <a:avLst/>
          </a:prstGeom>
          <a:noFill/>
          <a:ln w="9525">
            <a:noFill/>
            <a:miter lim="800000"/>
            <a:headEnd/>
            <a:tailEnd/>
          </a:ln>
        </p:spPr>
        <p:txBody>
          <a:bodyPr wrap="square">
            <a:spAutoFit/>
          </a:bodyPr>
          <a:lstStyle/>
          <a:p>
            <a:pPr algn="l">
              <a:defRPr/>
            </a:pPr>
            <a:r>
              <a:rPr lang="fr-FR" sz="1800" b="1" dirty="0">
                <a:solidFill>
                  <a:schemeClr val="tx1">
                    <a:lumMod val="65000"/>
                    <a:lumOff val="35000"/>
                  </a:schemeClr>
                </a:solidFill>
              </a:rPr>
              <a:t>L’amélioration potentielle de l’efficacité énergétique est de 10 à 40 % </a:t>
            </a:r>
            <a:r>
              <a:rPr lang="fr-FR" sz="1800" dirty="0">
                <a:solidFill>
                  <a:schemeClr val="tx1">
                    <a:lumMod val="65000"/>
                    <a:lumOff val="35000"/>
                  </a:schemeClr>
                </a:solidFill>
              </a:rPr>
              <a:t>selon les secteurs (enquête CEREN auprès des industriels)</a:t>
            </a:r>
          </a:p>
          <a:p>
            <a:pPr algn="l">
              <a:defRPr/>
            </a:pPr>
            <a:r>
              <a:rPr lang="fr-FR" sz="1800" b="1" dirty="0">
                <a:solidFill>
                  <a:schemeClr val="tx1">
                    <a:lumMod val="65000"/>
                    <a:lumOff val="35000"/>
                  </a:schemeClr>
                </a:solidFill>
              </a:rPr>
              <a:t>L’amélioration est plus rapide pour les IGCE qui ont un intérêt économique immédiat</a:t>
            </a:r>
          </a:p>
          <a:p>
            <a:pPr algn="l">
              <a:defRPr/>
            </a:pPr>
            <a:endParaRPr lang="fr-FR" sz="1800" u="sng" dirty="0"/>
          </a:p>
          <a:p>
            <a:pPr algn="l">
              <a:defRPr/>
            </a:pPr>
            <a:r>
              <a:rPr lang="fr-FR" sz="1800" b="1" dirty="0">
                <a:solidFill>
                  <a:srgbClr val="339966"/>
                </a:solidFill>
              </a:rPr>
              <a:t>SOB </a:t>
            </a:r>
            <a:r>
              <a:rPr lang="fr-FR" sz="1800" b="1" dirty="0"/>
              <a:t>:</a:t>
            </a:r>
            <a:r>
              <a:rPr lang="fr-FR" sz="1800" b="1" dirty="0">
                <a:solidFill>
                  <a:srgbClr val="339966"/>
                </a:solidFill>
              </a:rPr>
              <a:t> </a:t>
            </a:r>
            <a:r>
              <a:rPr lang="fr-FR" sz="1800" b="1" dirty="0">
                <a:solidFill>
                  <a:schemeClr val="tx1">
                    <a:lumMod val="65000"/>
                    <a:lumOff val="35000"/>
                  </a:schemeClr>
                </a:solidFill>
              </a:rPr>
              <a:t>95% du « gisement » atteint en 2050</a:t>
            </a:r>
          </a:p>
          <a:p>
            <a:pPr algn="l">
              <a:defRPr/>
            </a:pPr>
            <a:r>
              <a:rPr lang="fr-FR" sz="1800" b="1" dirty="0">
                <a:solidFill>
                  <a:srgbClr val="003399"/>
                </a:solidFill>
              </a:rPr>
              <a:t>ELE </a:t>
            </a:r>
            <a:r>
              <a:rPr lang="fr-FR" sz="1800" b="1" dirty="0"/>
              <a:t>et </a:t>
            </a:r>
            <a:r>
              <a:rPr lang="fr-FR" sz="1800" b="1" dirty="0">
                <a:solidFill>
                  <a:srgbClr val="FF6600"/>
                </a:solidFill>
              </a:rPr>
              <a:t>DIV</a:t>
            </a:r>
            <a:r>
              <a:rPr lang="fr-FR" sz="1800" b="1" dirty="0">
                <a:solidFill>
                  <a:srgbClr val="003399"/>
                </a:solidFill>
              </a:rPr>
              <a:t> </a:t>
            </a:r>
            <a:r>
              <a:rPr lang="fr-FR" sz="1800" b="1" dirty="0"/>
              <a:t>: </a:t>
            </a:r>
            <a:r>
              <a:rPr lang="fr-FR" sz="1800" b="1" dirty="0">
                <a:solidFill>
                  <a:schemeClr val="tx1">
                    <a:lumMod val="65000"/>
                    <a:lumOff val="35000"/>
                  </a:schemeClr>
                </a:solidFill>
              </a:rPr>
              <a:t>90% des gains atteints pour le scénario  </a:t>
            </a:r>
            <a:r>
              <a:rPr lang="fr-FR" sz="1800" b="1" dirty="0">
                <a:solidFill>
                  <a:srgbClr val="339966"/>
                </a:solidFill>
              </a:rPr>
              <a:t>SOB </a:t>
            </a:r>
            <a:r>
              <a:rPr lang="fr-FR" sz="1800" b="1" dirty="0">
                <a:solidFill>
                  <a:schemeClr val="tx1">
                    <a:lumMod val="65000"/>
                    <a:lumOff val="35000"/>
                  </a:schemeClr>
                </a:solidFill>
              </a:rPr>
              <a:t>en 2050</a:t>
            </a:r>
          </a:p>
        </p:txBody>
      </p:sp>
      <p:pic>
        <p:nvPicPr>
          <p:cNvPr id="58374" name="Picture 2"/>
          <p:cNvPicPr>
            <a:picLocks noChangeAspect="1" noChangeArrowheads="1"/>
          </p:cNvPicPr>
          <p:nvPr/>
        </p:nvPicPr>
        <p:blipFill>
          <a:blip r:embed="rId2" cstate="print"/>
          <a:srcRect/>
          <a:stretch>
            <a:fillRect/>
          </a:stretch>
        </p:blipFill>
        <p:spPr bwMode="auto">
          <a:xfrm>
            <a:off x="430212" y="1627535"/>
            <a:ext cx="4249738" cy="2862262"/>
          </a:xfrm>
          <a:prstGeom prst="rect">
            <a:avLst/>
          </a:prstGeom>
          <a:noFill/>
          <a:ln w="9525">
            <a:noFill/>
            <a:miter lim="800000"/>
            <a:headEnd/>
            <a:tailEnd/>
          </a:ln>
        </p:spPr>
      </p:pic>
      <p:pic>
        <p:nvPicPr>
          <p:cNvPr id="58375" name="Picture 3"/>
          <p:cNvPicPr>
            <a:picLocks noChangeAspect="1" noChangeArrowheads="1"/>
          </p:cNvPicPr>
          <p:nvPr/>
        </p:nvPicPr>
        <p:blipFill>
          <a:blip r:embed="rId3" cstate="print"/>
          <a:srcRect/>
          <a:stretch>
            <a:fillRect/>
          </a:stretch>
        </p:blipFill>
        <p:spPr bwMode="auto">
          <a:xfrm>
            <a:off x="4895850" y="1627535"/>
            <a:ext cx="4248150" cy="2876550"/>
          </a:xfrm>
          <a:prstGeom prst="rect">
            <a:avLst/>
          </a:prstGeom>
          <a:noFill/>
          <a:ln w="9525">
            <a:noFill/>
            <a:miter lim="800000"/>
            <a:headEnd/>
            <a:tailEnd/>
          </a:ln>
        </p:spPr>
      </p:pic>
      <p:sp>
        <p:nvSpPr>
          <p:cNvPr id="58376" name="ZoneTexte 8"/>
          <p:cNvSpPr txBox="1">
            <a:spLocks noChangeArrowheads="1"/>
          </p:cNvSpPr>
          <p:nvPr/>
        </p:nvSpPr>
        <p:spPr bwMode="auto">
          <a:xfrm>
            <a:off x="2411760" y="908720"/>
            <a:ext cx="4680520" cy="369332"/>
          </a:xfrm>
          <a:prstGeom prst="rect">
            <a:avLst/>
          </a:prstGeom>
          <a:noFill/>
          <a:ln w="9525">
            <a:noFill/>
            <a:miter lim="800000"/>
            <a:headEnd/>
            <a:tailEnd/>
          </a:ln>
        </p:spPr>
        <p:txBody>
          <a:bodyPr wrap="square">
            <a:spAutoFit/>
          </a:bodyPr>
          <a:lstStyle/>
          <a:p>
            <a:r>
              <a:rPr lang="fr-FR" sz="1800" i="1" dirty="0"/>
              <a:t>(Exemples scénarios SOB)</a:t>
            </a:r>
          </a:p>
        </p:txBody>
      </p:sp>
    </p:spTree>
    <p:extLst>
      <p:ext uri="{BB962C8B-B14F-4D97-AF65-F5344CB8AC3E}">
        <p14:creationId xmlns:p14="http://schemas.microsoft.com/office/powerpoint/2010/main" xmlns="" val="28918050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re 1"/>
          <p:cNvSpPr>
            <a:spLocks/>
          </p:cNvSpPr>
          <p:nvPr/>
        </p:nvSpPr>
        <p:spPr bwMode="auto">
          <a:xfrm>
            <a:off x="1187624" y="0"/>
            <a:ext cx="7200800" cy="909018"/>
          </a:xfrm>
          <a:prstGeom prst="rect">
            <a:avLst/>
          </a:prstGeom>
          <a:noFill/>
          <a:ln w="9525">
            <a:noFill/>
            <a:miter lim="800000"/>
            <a:headEnd/>
            <a:tailEnd/>
          </a:ln>
        </p:spPr>
        <p:txBody>
          <a:bodyPr anchor="ctr"/>
          <a:lstStyle/>
          <a:p>
            <a:r>
              <a:rPr lang="fr-FR" sz="2800" b="1" dirty="0">
                <a:solidFill>
                  <a:schemeClr val="bg1"/>
                </a:solidFill>
              </a:rPr>
              <a:t>Industrie</a:t>
            </a:r>
          </a:p>
          <a:p>
            <a:r>
              <a:rPr lang="fr-FR" sz="2800" dirty="0">
                <a:solidFill>
                  <a:schemeClr val="bg1"/>
                </a:solidFill>
              </a:rPr>
              <a:t>Challenges technologiques</a:t>
            </a:r>
          </a:p>
        </p:txBody>
      </p:sp>
      <p:sp>
        <p:nvSpPr>
          <p:cNvPr id="61442" name="Rectangle 3"/>
          <p:cNvSpPr txBox="1">
            <a:spLocks noChangeArrowheads="1"/>
          </p:cNvSpPr>
          <p:nvPr/>
        </p:nvSpPr>
        <p:spPr bwMode="auto">
          <a:xfrm>
            <a:off x="179388" y="908720"/>
            <a:ext cx="8964612" cy="5760640"/>
          </a:xfrm>
          <a:prstGeom prst="rect">
            <a:avLst/>
          </a:prstGeom>
          <a:solidFill>
            <a:schemeClr val="bg1"/>
          </a:solidFill>
          <a:ln w="9525">
            <a:noFill/>
            <a:miter lim="800000"/>
            <a:headEnd/>
            <a:tailEnd/>
          </a:ln>
        </p:spPr>
        <p:txBody>
          <a:bodyPr/>
          <a:lstStyle/>
          <a:p>
            <a:pPr marL="182563" algn="l" eaLnBrk="0" hangingPunct="0">
              <a:spcBef>
                <a:spcPct val="20000"/>
              </a:spcBef>
            </a:pPr>
            <a:r>
              <a:rPr lang="fr-FR" sz="2000" b="1" dirty="0">
                <a:solidFill>
                  <a:schemeClr val="accent2"/>
                </a:solidFill>
              </a:rPr>
              <a:t>Réduction de la consommation des composants et des procédés</a:t>
            </a:r>
          </a:p>
          <a:p>
            <a:pPr marL="361950" lvl="1" indent="171450" algn="l" eaLnBrk="0" hangingPunct="0">
              <a:spcBef>
                <a:spcPct val="20000"/>
              </a:spcBef>
              <a:buFontTx/>
              <a:buChar char="•"/>
            </a:pPr>
            <a:r>
              <a:rPr lang="fr-FR" sz="1600" dirty="0">
                <a:solidFill>
                  <a:srgbClr val="595959"/>
                </a:solidFill>
              </a:rPr>
              <a:t>Amélioration des </a:t>
            </a:r>
            <a:r>
              <a:rPr lang="fr-FR" sz="1600" b="1" dirty="0">
                <a:solidFill>
                  <a:srgbClr val="595959"/>
                </a:solidFill>
              </a:rPr>
              <a:t>composants et/ou procédés </a:t>
            </a:r>
            <a:r>
              <a:rPr lang="fr-FR" sz="1600" dirty="0">
                <a:solidFill>
                  <a:srgbClr val="595959"/>
                </a:solidFill>
              </a:rPr>
              <a:t>avec un impact crucial sur la consommation énergétique : fours, moteurs, procédés de séchage, de séparation et de production de froid...</a:t>
            </a:r>
          </a:p>
          <a:p>
            <a:pPr marL="361950" lvl="1" indent="171450" algn="l" eaLnBrk="0" hangingPunct="0">
              <a:spcBef>
                <a:spcPct val="20000"/>
              </a:spcBef>
              <a:buFontTx/>
              <a:buChar char="•"/>
            </a:pPr>
            <a:r>
              <a:rPr lang="fr-FR" sz="1600" dirty="0">
                <a:solidFill>
                  <a:srgbClr val="595959"/>
                </a:solidFill>
              </a:rPr>
              <a:t>Amélioration des </a:t>
            </a:r>
            <a:r>
              <a:rPr lang="fr-FR" sz="1600" b="1" dirty="0">
                <a:solidFill>
                  <a:srgbClr val="595959"/>
                </a:solidFill>
              </a:rPr>
              <a:t>connaissances des phénomènes </a:t>
            </a:r>
            <a:r>
              <a:rPr lang="fr-FR" sz="1600" dirty="0">
                <a:solidFill>
                  <a:srgbClr val="595959"/>
                </a:solidFill>
              </a:rPr>
              <a:t>physiques et chimiques mis en œuvre, modélisation,</a:t>
            </a:r>
          </a:p>
          <a:p>
            <a:pPr marL="361950" lvl="1" indent="171450" algn="l" eaLnBrk="0" hangingPunct="0">
              <a:spcBef>
                <a:spcPct val="20000"/>
              </a:spcBef>
              <a:buFontTx/>
              <a:buChar char="•"/>
            </a:pPr>
            <a:r>
              <a:rPr lang="fr-FR" sz="1600" dirty="0">
                <a:solidFill>
                  <a:srgbClr val="595959"/>
                </a:solidFill>
              </a:rPr>
              <a:t>Amélioration du </a:t>
            </a:r>
            <a:r>
              <a:rPr lang="fr-FR" sz="1600" b="1" dirty="0">
                <a:solidFill>
                  <a:srgbClr val="595959"/>
                </a:solidFill>
              </a:rPr>
              <a:t>pilotage des installations </a:t>
            </a:r>
            <a:r>
              <a:rPr lang="fr-FR" sz="1600" dirty="0">
                <a:solidFill>
                  <a:srgbClr val="595959"/>
                </a:solidFill>
              </a:rPr>
              <a:t>ce qui implique le développement de capteurs, d'actuateurs et de logiciels ou de systèmes de contrôle/commande fiables et à coûts réduits</a:t>
            </a:r>
            <a:r>
              <a:rPr lang="fr-FR" sz="1600" dirty="0" smtClean="0">
                <a:solidFill>
                  <a:srgbClr val="595959"/>
                </a:solidFill>
              </a:rPr>
              <a:t>.</a:t>
            </a:r>
            <a:endParaRPr lang="fr-FR" sz="1800" dirty="0">
              <a:solidFill>
                <a:srgbClr val="595959"/>
              </a:solidFill>
            </a:endParaRPr>
          </a:p>
          <a:p>
            <a:pPr marL="182563" algn="l" eaLnBrk="0" hangingPunct="0">
              <a:spcBef>
                <a:spcPct val="20000"/>
              </a:spcBef>
            </a:pPr>
            <a:r>
              <a:rPr lang="fr-FR" sz="2000" b="1" dirty="0">
                <a:solidFill>
                  <a:schemeClr val="accent2"/>
                </a:solidFill>
              </a:rPr>
              <a:t>Réduction et récupération des pertes énergétiques et des matériaux</a:t>
            </a:r>
          </a:p>
          <a:p>
            <a:pPr marL="361950" lvl="1" indent="171450" algn="l" eaLnBrk="0" hangingPunct="0">
              <a:spcBef>
                <a:spcPct val="20000"/>
              </a:spcBef>
              <a:buFontTx/>
              <a:buChar char="•"/>
            </a:pPr>
            <a:r>
              <a:rPr lang="fr-FR" sz="1600" b="1" dirty="0">
                <a:solidFill>
                  <a:srgbClr val="595959"/>
                </a:solidFill>
              </a:rPr>
              <a:t>Recyclage</a:t>
            </a:r>
            <a:r>
              <a:rPr lang="fr-FR" sz="1600" dirty="0">
                <a:solidFill>
                  <a:srgbClr val="595959"/>
                </a:solidFill>
              </a:rPr>
              <a:t>, en particulier des métaux non ferreux et du verre</a:t>
            </a:r>
          </a:p>
          <a:p>
            <a:pPr marL="361950" lvl="1" indent="171450" algn="l" eaLnBrk="0" hangingPunct="0">
              <a:spcBef>
                <a:spcPct val="20000"/>
              </a:spcBef>
              <a:buFontTx/>
              <a:buChar char="•"/>
            </a:pPr>
            <a:r>
              <a:rPr lang="fr-FR" sz="1600" dirty="0">
                <a:solidFill>
                  <a:srgbClr val="595959"/>
                </a:solidFill>
              </a:rPr>
              <a:t>Minimisation des </a:t>
            </a:r>
            <a:r>
              <a:rPr lang="fr-FR" sz="1600" b="1" dirty="0">
                <a:solidFill>
                  <a:srgbClr val="595959"/>
                </a:solidFill>
              </a:rPr>
              <a:t>pertes thermiques </a:t>
            </a:r>
            <a:r>
              <a:rPr lang="fr-FR" sz="1600" dirty="0">
                <a:solidFill>
                  <a:srgbClr val="595959"/>
                </a:solidFill>
              </a:rPr>
              <a:t>(isolants) ou </a:t>
            </a:r>
            <a:r>
              <a:rPr lang="fr-FR" sz="1600" b="1" dirty="0">
                <a:solidFill>
                  <a:srgbClr val="595959"/>
                </a:solidFill>
              </a:rPr>
              <a:t>valorisation </a:t>
            </a:r>
            <a:r>
              <a:rPr lang="fr-FR" sz="1600" dirty="0">
                <a:solidFill>
                  <a:srgbClr val="595959"/>
                </a:solidFill>
              </a:rPr>
              <a:t>en réutilisation directe (échangeurs thermiques, intégration énergétique) ou après transformation (chaleur en électricité ou en énergie mécanique par exemple),  </a:t>
            </a:r>
          </a:p>
          <a:p>
            <a:pPr marL="361950" lvl="1" indent="171450" algn="l" eaLnBrk="0" hangingPunct="0">
              <a:spcBef>
                <a:spcPct val="20000"/>
              </a:spcBef>
              <a:buFontTx/>
              <a:buChar char="•"/>
            </a:pPr>
            <a:r>
              <a:rPr lang="fr-FR" sz="1600" dirty="0">
                <a:solidFill>
                  <a:srgbClr val="595959"/>
                </a:solidFill>
              </a:rPr>
              <a:t>Développement de </a:t>
            </a:r>
            <a:r>
              <a:rPr lang="fr-FR" sz="1600" b="1" dirty="0">
                <a:solidFill>
                  <a:srgbClr val="595959"/>
                </a:solidFill>
              </a:rPr>
              <a:t>composants et/ou procédés avancés </a:t>
            </a:r>
            <a:r>
              <a:rPr lang="fr-FR" sz="1600" dirty="0">
                <a:solidFill>
                  <a:srgbClr val="595959"/>
                </a:solidFill>
              </a:rPr>
              <a:t>: pompes à chaleur (</a:t>
            </a:r>
            <a:r>
              <a:rPr lang="fr-FR" sz="1600" dirty="0" err="1">
                <a:solidFill>
                  <a:srgbClr val="595959"/>
                </a:solidFill>
              </a:rPr>
              <a:t>yc</a:t>
            </a:r>
            <a:r>
              <a:rPr lang="fr-FR" sz="1600" dirty="0">
                <a:solidFill>
                  <a:srgbClr val="595959"/>
                </a:solidFill>
              </a:rPr>
              <a:t> haute température), cycles thermodynamiques, thermo- ou piézo-électricité... </a:t>
            </a:r>
          </a:p>
          <a:p>
            <a:pPr marL="361950" lvl="1" indent="171450" algn="l" eaLnBrk="0" hangingPunct="0">
              <a:spcBef>
                <a:spcPct val="20000"/>
              </a:spcBef>
              <a:buFontTx/>
              <a:buChar char="•"/>
            </a:pPr>
            <a:r>
              <a:rPr lang="fr-FR" sz="1600" dirty="0">
                <a:solidFill>
                  <a:srgbClr val="595959"/>
                </a:solidFill>
              </a:rPr>
              <a:t>Valorisation des </a:t>
            </a:r>
            <a:r>
              <a:rPr lang="fr-FR" sz="1600" b="1" dirty="0">
                <a:solidFill>
                  <a:srgbClr val="595959"/>
                </a:solidFill>
              </a:rPr>
              <a:t>sources de chaleur diffuses et basse température</a:t>
            </a:r>
            <a:r>
              <a:rPr lang="fr-FR" sz="1600" dirty="0">
                <a:solidFill>
                  <a:srgbClr val="595959"/>
                </a:solidFill>
              </a:rPr>
              <a:t>. </a:t>
            </a:r>
            <a:endParaRPr lang="fr-FR" sz="1800" dirty="0">
              <a:solidFill>
                <a:srgbClr val="595959"/>
              </a:solidFill>
            </a:endParaRPr>
          </a:p>
          <a:p>
            <a:pPr marL="182563" algn="l"/>
            <a:r>
              <a:rPr lang="fr-FR" sz="1800" b="1" dirty="0">
                <a:solidFill>
                  <a:schemeClr val="accent2"/>
                </a:solidFill>
              </a:rPr>
              <a:t>Intégration et mutualisation énergétique</a:t>
            </a:r>
            <a:r>
              <a:rPr lang="fr-FR" sz="1800" b="1" dirty="0">
                <a:solidFill>
                  <a:srgbClr val="7878DE"/>
                </a:solidFill>
              </a:rPr>
              <a:t> </a:t>
            </a:r>
          </a:p>
          <a:p>
            <a:pPr marL="361950" lvl="1" indent="171450" algn="l" eaLnBrk="0" hangingPunct="0">
              <a:buFont typeface="Arial" charset="0"/>
              <a:buChar char="•"/>
            </a:pPr>
            <a:r>
              <a:rPr lang="fr-FR" sz="1800" b="1" dirty="0"/>
              <a:t> </a:t>
            </a:r>
            <a:r>
              <a:rPr lang="fr-FR" sz="1600" b="1" dirty="0">
                <a:solidFill>
                  <a:srgbClr val="595959"/>
                </a:solidFill>
              </a:rPr>
              <a:t>Intégration énergétique </a:t>
            </a:r>
            <a:r>
              <a:rPr lang="fr-FR" sz="1600" dirty="0">
                <a:solidFill>
                  <a:srgbClr val="595959"/>
                </a:solidFill>
              </a:rPr>
              <a:t>pour la conception / </a:t>
            </a:r>
            <a:r>
              <a:rPr lang="fr-FR" sz="1600" dirty="0" err="1">
                <a:solidFill>
                  <a:srgbClr val="595959"/>
                </a:solidFill>
              </a:rPr>
              <a:t>re</a:t>
            </a:r>
            <a:r>
              <a:rPr lang="fr-FR" sz="1600" dirty="0">
                <a:solidFill>
                  <a:srgbClr val="595959"/>
                </a:solidFill>
              </a:rPr>
              <a:t>-conception de procédés (analyse </a:t>
            </a:r>
            <a:r>
              <a:rPr lang="fr-FR" sz="1600" dirty="0" err="1">
                <a:solidFill>
                  <a:srgbClr val="595959"/>
                </a:solidFill>
              </a:rPr>
              <a:t>exergétique</a:t>
            </a:r>
            <a:r>
              <a:rPr lang="fr-FR" sz="1600" dirty="0">
                <a:solidFill>
                  <a:srgbClr val="595959"/>
                </a:solidFill>
              </a:rPr>
              <a:t>, pincements...) : procédés, usines, mais aussi sites industriels et territoires,</a:t>
            </a:r>
          </a:p>
          <a:p>
            <a:pPr marL="361950" lvl="1" indent="171450" algn="l" eaLnBrk="0" hangingPunct="0">
              <a:buFontTx/>
              <a:buChar char="•"/>
            </a:pPr>
            <a:r>
              <a:rPr lang="fr-FR" sz="1600" dirty="0">
                <a:solidFill>
                  <a:srgbClr val="595959"/>
                </a:solidFill>
              </a:rPr>
              <a:t> </a:t>
            </a:r>
            <a:r>
              <a:rPr lang="fr-FR" sz="1600" b="1" dirty="0">
                <a:solidFill>
                  <a:srgbClr val="595959"/>
                </a:solidFill>
              </a:rPr>
              <a:t>Mutualisation de la production d'utilités</a:t>
            </a:r>
          </a:p>
          <a:p>
            <a:pPr marL="361950" lvl="1" indent="171450" algn="l" eaLnBrk="0" hangingPunct="0">
              <a:buFontTx/>
              <a:buChar char="•"/>
            </a:pPr>
            <a:r>
              <a:rPr lang="fr-FR" sz="1600" dirty="0">
                <a:solidFill>
                  <a:srgbClr val="595959"/>
                </a:solidFill>
              </a:rPr>
              <a:t> </a:t>
            </a:r>
            <a:r>
              <a:rPr lang="fr-FR" sz="1600" b="1" dirty="0">
                <a:solidFill>
                  <a:srgbClr val="595959"/>
                </a:solidFill>
              </a:rPr>
              <a:t>Composants et/ou procédés </a:t>
            </a:r>
            <a:r>
              <a:rPr lang="fr-FR" sz="1600" dirty="0">
                <a:solidFill>
                  <a:srgbClr val="595959"/>
                </a:solidFill>
              </a:rPr>
              <a:t>: vapeur/chaleur, air comprimé, H2,  groupes froid, ..., à l'échelle d'une usine ou d'un site, et réseaux, capacités de stockages adaptées, interfaces entre les </a:t>
            </a:r>
            <a:r>
              <a:rPr lang="fr-FR" sz="1600" dirty="0" smtClean="0">
                <a:solidFill>
                  <a:srgbClr val="595959"/>
                </a:solidFill>
              </a:rPr>
              <a:t>réseaux.</a:t>
            </a:r>
            <a:endParaRPr lang="fr-FR" sz="1600" dirty="0">
              <a:solidFill>
                <a:srgbClr val="595959"/>
              </a:solidFill>
            </a:endParaRPr>
          </a:p>
        </p:txBody>
      </p:sp>
    </p:spTree>
    <p:extLst>
      <p:ext uri="{BB962C8B-B14F-4D97-AF65-F5344CB8AC3E}">
        <p14:creationId xmlns:p14="http://schemas.microsoft.com/office/powerpoint/2010/main" xmlns="" val="32289418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507" name="Group 19"/>
          <p:cNvGraphicFramePr>
            <a:graphicFrameLocks noGrp="1"/>
          </p:cNvGraphicFramePr>
          <p:nvPr>
            <p:ph idx="4294967295"/>
          </p:nvPr>
        </p:nvGraphicFramePr>
        <p:xfrm>
          <a:off x="684213" y="1628775"/>
          <a:ext cx="7991475" cy="4710558"/>
        </p:xfrm>
        <a:graphic>
          <a:graphicData uri="http://schemas.openxmlformats.org/drawingml/2006/table">
            <a:tbl>
              <a:tblPr/>
              <a:tblGrid>
                <a:gridCol w="2308225"/>
                <a:gridCol w="5683250"/>
              </a:tblGrid>
              <a:tr h="1584325">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339966"/>
                          </a:solidFill>
                          <a:effectLst/>
                          <a:latin typeface="Arial" charset="0"/>
                          <a:cs typeface="Arial" charset="0"/>
                        </a:rPr>
                        <a:t>Sobriété renforcée </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B050"/>
                          </a:solidFill>
                          <a:effectLst/>
                          <a:latin typeface="Arial" charset="0"/>
                          <a:cs typeface="Arial" charset="0"/>
                        </a:rPr>
                        <a:t>Développement rapide des EnR « électriques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B050"/>
                          </a:solidFill>
                          <a:effectLst/>
                          <a:latin typeface="Arial" charset="0"/>
                          <a:cs typeface="Arial" charset="0"/>
                        </a:rPr>
                        <a:t>Nucléaire à 50% en 2025</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00B050"/>
                          </a:solidFill>
                          <a:effectLst/>
                          <a:latin typeface="Arial" charset="0"/>
                          <a:cs typeface="Arial" charset="0"/>
                        </a:rPr>
                        <a:t>Technologie</a:t>
                      </a:r>
                      <a:r>
                        <a:rPr kumimoji="0" lang="fr-FR" sz="1800" b="0" i="0" u="none" strike="noStrike" cap="none" normalizeH="0" baseline="0" smtClean="0">
                          <a:ln>
                            <a:noFill/>
                          </a:ln>
                          <a:solidFill>
                            <a:srgbClr val="339966"/>
                          </a:solidFill>
                          <a:effectLst/>
                          <a:latin typeface="Arial" charset="0"/>
                          <a:cs typeface="Arial" charset="0"/>
                        </a:rPr>
                        <a:t>s </a:t>
                      </a:r>
                      <a:r>
                        <a:rPr kumimoji="0" lang="fr-FR" sz="1800" b="0" i="0" u="none" strike="noStrike" cap="none" normalizeH="0" baseline="0" smtClean="0">
                          <a:ln>
                            <a:noFill/>
                          </a:ln>
                          <a:solidFill>
                            <a:srgbClr val="00B050"/>
                          </a:solidFill>
                          <a:effectLst/>
                          <a:latin typeface="Arial" charset="0"/>
                          <a:cs typeface="Arial" charset="0"/>
                        </a:rPr>
                        <a:t>de rupture : Capture et Stockage du CO</a:t>
                      </a:r>
                      <a:r>
                        <a:rPr kumimoji="0" lang="fr-FR" sz="1800" b="0" i="0" u="none" strike="noStrike" cap="none" normalizeH="0" baseline="-25000" smtClean="0">
                          <a:ln>
                            <a:noFill/>
                          </a:ln>
                          <a:solidFill>
                            <a:srgbClr val="00B050"/>
                          </a:solidFill>
                          <a:effectLst/>
                          <a:latin typeface="Arial" charset="0"/>
                          <a:cs typeface="Arial" charset="0"/>
                        </a:rPr>
                        <a:t>2</a:t>
                      </a:r>
                      <a:r>
                        <a:rPr kumimoji="0" lang="fr-FR" sz="1800" b="0" i="0" u="none" strike="noStrike" cap="none" normalizeH="0" baseline="0" smtClean="0">
                          <a:ln>
                            <a:noFill/>
                          </a:ln>
                          <a:solidFill>
                            <a:srgbClr val="00B050"/>
                          </a:solidFill>
                          <a:effectLst/>
                          <a:latin typeface="Arial" charset="0"/>
                          <a:cs typeface="Arial" charset="0"/>
                        </a:rPr>
                        <a:t> (40 Mt) et gestion de réseau pour limiter les besoins de soutien aux EnR intermittentes</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031875">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3399"/>
                          </a:solidFill>
                          <a:effectLst/>
                          <a:latin typeface="Arial" charset="0"/>
                          <a:cs typeface="Arial" charset="0"/>
                        </a:rPr>
                        <a:t>Décarbonisation par l’électricité</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262699"/>
                          </a:solidFill>
                          <a:effectLst/>
                          <a:latin typeface="Arial" charset="0"/>
                          <a:cs typeface="Arial" charset="0"/>
                        </a:rPr>
                        <a:t>Développement rapide des EnR « électriques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262699"/>
                          </a:solidFill>
                          <a:effectLst/>
                          <a:latin typeface="Arial" charset="0"/>
                          <a:cs typeface="Arial" charset="0"/>
                        </a:rPr>
                        <a:t>Nucléaire à 50% en 2025</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accent2"/>
                          </a:solidFill>
                          <a:effectLst/>
                          <a:latin typeface="Arial" charset="0"/>
                          <a:cs typeface="Arial" charset="0"/>
                        </a:rPr>
                        <a:t>Technologie de rupture :</a:t>
                      </a:r>
                      <a:r>
                        <a:rPr kumimoji="0" lang="fr-FR" sz="1800" b="0" i="0" u="none" strike="noStrike" cap="none" normalizeH="0" baseline="0" smtClean="0">
                          <a:ln>
                            <a:noFill/>
                          </a:ln>
                          <a:solidFill>
                            <a:srgbClr val="262699"/>
                          </a:solidFill>
                          <a:effectLst/>
                          <a:latin typeface="Arial" charset="0"/>
                          <a:cs typeface="Arial" charset="0"/>
                        </a:rPr>
                        <a:t> Stockage électrique de très grande capacité (60 GW, 100 TWh)</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825625">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FF6600"/>
                          </a:solidFill>
                          <a:effectLst/>
                          <a:latin typeface="Arial" charset="0"/>
                          <a:cs typeface="Arial" charset="0"/>
                        </a:rPr>
                        <a:t>Vecteurs diversifiés</a:t>
                      </a:r>
                    </a:p>
                  </a:txBody>
                  <a:tcPr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FF6600"/>
                          </a:solidFill>
                          <a:effectLst/>
                          <a:latin typeface="Arial" charset="0"/>
                          <a:cs typeface="Arial" charset="0"/>
                        </a:rPr>
                        <a:t>Développement rapide des EnR toutes énergies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FF6600"/>
                          </a:solidFill>
                          <a:effectLst/>
                          <a:latin typeface="Arial" charset="0"/>
                          <a:cs typeface="Arial" charset="0"/>
                        </a:rPr>
                        <a:t>Nucléaire à 50% en 2025</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6600"/>
                          </a:solidFill>
                          <a:effectLst/>
                          <a:latin typeface="Arial" charset="0"/>
                          <a:cs typeface="Arial" charset="0"/>
                        </a:rPr>
                        <a:t>Technologie de rupture : Développement du chauffage urbain par récupération de la chaleur des centrales électriques (200 TWh)</a:t>
                      </a:r>
                    </a:p>
                  </a:txBody>
                  <a:tcPr marL="90000" marR="90000" marT="46800" marB="46800"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63504" name="Titre 1"/>
          <p:cNvSpPr>
            <a:spLocks/>
          </p:cNvSpPr>
          <p:nvPr/>
        </p:nvSpPr>
        <p:spPr bwMode="auto">
          <a:xfrm>
            <a:off x="1475656" y="115888"/>
            <a:ext cx="7273057" cy="792832"/>
          </a:xfrm>
          <a:prstGeom prst="rect">
            <a:avLst/>
          </a:prstGeom>
          <a:noFill/>
          <a:ln w="9525">
            <a:noFill/>
            <a:miter lim="800000"/>
            <a:headEnd/>
            <a:tailEnd/>
          </a:ln>
        </p:spPr>
        <p:txBody>
          <a:bodyPr anchor="ctr"/>
          <a:lstStyle/>
          <a:p>
            <a:r>
              <a:rPr lang="fr-FR" sz="2800" b="1" dirty="0">
                <a:solidFill>
                  <a:schemeClr val="bg1"/>
                </a:solidFill>
              </a:rPr>
              <a:t>Production d’énergie</a:t>
            </a:r>
          </a:p>
          <a:p>
            <a:r>
              <a:rPr lang="fr-FR" sz="2800" dirty="0">
                <a:solidFill>
                  <a:schemeClr val="bg1"/>
                </a:solidFill>
              </a:rPr>
              <a:t>3 scénarios différenciés</a:t>
            </a:r>
          </a:p>
        </p:txBody>
      </p:sp>
      <p:sp>
        <p:nvSpPr>
          <p:cNvPr id="63505" name="Rectangle 3"/>
          <p:cNvSpPr>
            <a:spLocks noChangeArrowheads="1"/>
          </p:cNvSpPr>
          <p:nvPr/>
        </p:nvSpPr>
        <p:spPr bwMode="auto">
          <a:xfrm>
            <a:off x="-144463" y="1485900"/>
            <a:ext cx="4429126" cy="935038"/>
          </a:xfrm>
          <a:prstGeom prst="rect">
            <a:avLst/>
          </a:prstGeom>
          <a:noFill/>
          <a:ln w="9525">
            <a:noFill/>
            <a:miter lim="800000"/>
            <a:headEnd/>
            <a:tailEnd/>
          </a:ln>
        </p:spPr>
        <p:txBody>
          <a:bodyPr/>
          <a:lstStyle/>
          <a:p>
            <a:pPr indent="190500" eaLnBrk="0" hangingPunct="0">
              <a:spcBef>
                <a:spcPct val="20000"/>
              </a:spcBef>
            </a:pPr>
            <a:endParaRPr lang="fr-FR" sz="1200" u="sng"/>
          </a:p>
        </p:txBody>
      </p:sp>
    </p:spTree>
    <p:extLst>
      <p:ext uri="{BB962C8B-B14F-4D97-AF65-F5344CB8AC3E}">
        <p14:creationId xmlns:p14="http://schemas.microsoft.com/office/powerpoint/2010/main" xmlns="" val="5558865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re 1"/>
          <p:cNvSpPr>
            <a:spLocks noGrp="1"/>
          </p:cNvSpPr>
          <p:nvPr>
            <p:ph type="title" idx="4294967295"/>
          </p:nvPr>
        </p:nvSpPr>
        <p:spPr>
          <a:xfrm>
            <a:off x="2627784" y="27856"/>
            <a:ext cx="4824413" cy="935038"/>
          </a:xfrm>
        </p:spPr>
        <p:txBody>
          <a:bodyPr/>
          <a:lstStyle/>
          <a:p>
            <a:pPr eaLnBrk="1" hangingPunct="1"/>
            <a:r>
              <a:rPr lang="fr-FR" sz="3200" b="1" dirty="0" smtClean="0"/>
              <a:t>Production d’</a:t>
            </a:r>
            <a:r>
              <a:rPr lang="fr-FR" sz="3200" b="1" dirty="0" err="1" smtClean="0"/>
              <a:t>éLECTRICITé</a:t>
            </a:r>
            <a:r>
              <a:rPr lang="fr-FR" sz="3200" b="1" dirty="0" smtClean="0"/>
              <a:t/>
            </a:r>
            <a:br>
              <a:rPr lang="fr-FR" sz="3200" b="1" dirty="0" smtClean="0"/>
            </a:br>
            <a:r>
              <a:rPr lang="fr-FR" sz="3200" dirty="0" smtClean="0"/>
              <a:t>Hypothèses communes</a:t>
            </a:r>
          </a:p>
        </p:txBody>
      </p:sp>
      <p:sp>
        <p:nvSpPr>
          <p:cNvPr id="64514" name="ZoneTexte 17"/>
          <p:cNvSpPr txBox="1">
            <a:spLocks noChangeArrowheads="1"/>
          </p:cNvSpPr>
          <p:nvPr/>
        </p:nvSpPr>
        <p:spPr bwMode="auto">
          <a:xfrm>
            <a:off x="179388" y="1067556"/>
            <a:ext cx="4105275" cy="5112568"/>
          </a:xfrm>
          <a:prstGeom prst="rect">
            <a:avLst/>
          </a:prstGeom>
          <a:solidFill>
            <a:schemeClr val="bg1"/>
          </a:solidFill>
          <a:ln w="38100">
            <a:solidFill>
              <a:schemeClr val="bg2"/>
            </a:solidFill>
            <a:miter lim="800000"/>
            <a:headEnd/>
            <a:tailEnd/>
          </a:ln>
        </p:spPr>
        <p:txBody>
          <a:bodyPr/>
          <a:lstStyle/>
          <a:p>
            <a:pPr algn="l">
              <a:buFont typeface="Wingdings" pitchFamily="2" charset="2"/>
              <a:buChar char="ü"/>
            </a:pPr>
            <a:r>
              <a:rPr lang="fr-FR" sz="2000" dirty="0"/>
              <a:t>  </a:t>
            </a:r>
            <a:r>
              <a:rPr lang="fr-FR" sz="2000" b="1" dirty="0">
                <a:solidFill>
                  <a:srgbClr val="595959"/>
                </a:solidFill>
              </a:rPr>
              <a:t>Baisse du nucléaire</a:t>
            </a:r>
            <a:r>
              <a:rPr lang="fr-FR" sz="2000" dirty="0">
                <a:solidFill>
                  <a:srgbClr val="595959"/>
                </a:solidFill>
              </a:rPr>
              <a:t> à 50% de la production électrique dès 2025</a:t>
            </a:r>
          </a:p>
          <a:p>
            <a:pPr algn="l">
              <a:buFont typeface="Wingdings" pitchFamily="2" charset="2"/>
              <a:buChar char="ü"/>
            </a:pPr>
            <a:endParaRPr lang="fr-FR" sz="2000" dirty="0">
              <a:solidFill>
                <a:srgbClr val="595959"/>
              </a:solidFill>
            </a:endParaRPr>
          </a:p>
          <a:p>
            <a:pPr algn="l">
              <a:buFont typeface="Wingdings" pitchFamily="2" charset="2"/>
              <a:buChar char="ü"/>
            </a:pPr>
            <a:r>
              <a:rPr lang="fr-FR" sz="2000" dirty="0">
                <a:solidFill>
                  <a:srgbClr val="595959"/>
                </a:solidFill>
              </a:rPr>
              <a:t>  </a:t>
            </a:r>
            <a:r>
              <a:rPr lang="fr-FR" sz="2000" b="1" dirty="0">
                <a:solidFill>
                  <a:srgbClr val="595959"/>
                </a:solidFill>
              </a:rPr>
              <a:t>Introduction de renouvelables</a:t>
            </a:r>
            <a:r>
              <a:rPr lang="fr-FR" sz="2000" dirty="0">
                <a:solidFill>
                  <a:srgbClr val="595959"/>
                </a:solidFill>
              </a:rPr>
              <a:t> à un rythme très soutenu</a:t>
            </a:r>
          </a:p>
          <a:p>
            <a:pPr algn="l">
              <a:buFont typeface="Wingdings" pitchFamily="2" charset="2"/>
              <a:buChar char="ü"/>
            </a:pPr>
            <a:endParaRPr lang="fr-FR" sz="2000" dirty="0">
              <a:solidFill>
                <a:srgbClr val="595959"/>
              </a:solidFill>
            </a:endParaRPr>
          </a:p>
          <a:p>
            <a:pPr algn="l">
              <a:buFont typeface="Wingdings" pitchFamily="2" charset="2"/>
              <a:buChar char="ü"/>
            </a:pPr>
            <a:r>
              <a:rPr lang="fr-FR" sz="2000" dirty="0">
                <a:solidFill>
                  <a:srgbClr val="595959"/>
                </a:solidFill>
              </a:rPr>
              <a:t>  </a:t>
            </a:r>
            <a:r>
              <a:rPr lang="fr-FR" sz="2000" b="1" dirty="0">
                <a:solidFill>
                  <a:srgbClr val="595959"/>
                </a:solidFill>
              </a:rPr>
              <a:t>Elimination progressive des centrales</a:t>
            </a:r>
            <a:r>
              <a:rPr lang="fr-FR" sz="2000" dirty="0">
                <a:solidFill>
                  <a:srgbClr val="595959"/>
                </a:solidFill>
              </a:rPr>
              <a:t> </a:t>
            </a:r>
            <a:r>
              <a:rPr lang="fr-FR" sz="2000" b="1" dirty="0">
                <a:solidFill>
                  <a:srgbClr val="595959"/>
                </a:solidFill>
              </a:rPr>
              <a:t>au fioul et charbon</a:t>
            </a:r>
          </a:p>
          <a:p>
            <a:pPr algn="l">
              <a:buFont typeface="Wingdings" pitchFamily="2" charset="2"/>
              <a:buChar char="ü"/>
            </a:pPr>
            <a:endParaRPr lang="fr-FR" sz="2000" b="1" dirty="0">
              <a:solidFill>
                <a:srgbClr val="595959"/>
              </a:solidFill>
            </a:endParaRPr>
          </a:p>
          <a:p>
            <a:pPr algn="l">
              <a:buFont typeface="Wingdings" pitchFamily="2" charset="2"/>
              <a:buChar char="ü"/>
            </a:pPr>
            <a:r>
              <a:rPr lang="fr-FR" sz="2000" dirty="0">
                <a:solidFill>
                  <a:srgbClr val="595959"/>
                </a:solidFill>
              </a:rPr>
              <a:t>  </a:t>
            </a:r>
            <a:r>
              <a:rPr lang="fr-FR" sz="2000" b="1" dirty="0">
                <a:solidFill>
                  <a:srgbClr val="595959"/>
                </a:solidFill>
              </a:rPr>
              <a:t>« Back-up »</a:t>
            </a:r>
            <a:r>
              <a:rPr lang="fr-FR" sz="2000" dirty="0">
                <a:solidFill>
                  <a:srgbClr val="595959"/>
                </a:solidFill>
              </a:rPr>
              <a:t> de l’intermittence </a:t>
            </a:r>
            <a:r>
              <a:rPr lang="fr-FR" sz="2000" b="1" dirty="0">
                <a:solidFill>
                  <a:srgbClr val="595959"/>
                </a:solidFill>
              </a:rPr>
              <a:t>par des centrales au gaz</a:t>
            </a:r>
            <a:r>
              <a:rPr lang="fr-FR" sz="2000" dirty="0">
                <a:solidFill>
                  <a:srgbClr val="595959"/>
                </a:solidFill>
              </a:rPr>
              <a:t> </a:t>
            </a:r>
          </a:p>
          <a:p>
            <a:pPr algn="l">
              <a:buFont typeface="Wingdings" pitchFamily="2" charset="2"/>
              <a:buChar char="ü"/>
            </a:pPr>
            <a:endParaRPr lang="fr-FR" sz="2000" dirty="0">
              <a:solidFill>
                <a:srgbClr val="595959"/>
              </a:solidFill>
            </a:endParaRPr>
          </a:p>
          <a:p>
            <a:pPr algn="l">
              <a:buFont typeface="Wingdings" pitchFamily="2" charset="2"/>
              <a:buChar char="ü"/>
            </a:pPr>
            <a:r>
              <a:rPr lang="fr-FR" sz="2000" dirty="0">
                <a:solidFill>
                  <a:srgbClr val="595959"/>
                </a:solidFill>
              </a:rPr>
              <a:t> </a:t>
            </a:r>
            <a:r>
              <a:rPr lang="fr-FR" sz="2000" b="1" dirty="0">
                <a:solidFill>
                  <a:srgbClr val="595959"/>
                </a:solidFill>
              </a:rPr>
              <a:t>Prise en compte</a:t>
            </a:r>
            <a:r>
              <a:rPr lang="fr-FR" sz="2000" dirty="0">
                <a:solidFill>
                  <a:srgbClr val="595959"/>
                </a:solidFill>
              </a:rPr>
              <a:t> </a:t>
            </a:r>
            <a:r>
              <a:rPr lang="fr-FR" sz="2000" b="1" dirty="0">
                <a:solidFill>
                  <a:srgbClr val="595959"/>
                </a:solidFill>
              </a:rPr>
              <a:t>des objectifs nationaux, voire au-delà</a:t>
            </a:r>
          </a:p>
          <a:p>
            <a:pPr algn="l">
              <a:buFont typeface="Wingdings" pitchFamily="2" charset="2"/>
              <a:buChar char="ü"/>
            </a:pPr>
            <a:endParaRPr lang="fr-FR" sz="2000" b="1" dirty="0">
              <a:solidFill>
                <a:srgbClr val="595959"/>
              </a:solidFill>
            </a:endParaRPr>
          </a:p>
          <a:p>
            <a:pPr algn="l">
              <a:buFont typeface="Wingdings" pitchFamily="2" charset="2"/>
              <a:buChar char="ü"/>
            </a:pPr>
            <a:r>
              <a:rPr lang="fr-FR" sz="2000" b="1" dirty="0">
                <a:solidFill>
                  <a:srgbClr val="595959"/>
                </a:solidFill>
              </a:rPr>
              <a:t>Exports d’électricité stables</a:t>
            </a:r>
          </a:p>
        </p:txBody>
      </p:sp>
      <p:sp>
        <p:nvSpPr>
          <p:cNvPr id="64515" name="ZoneTexte 17"/>
          <p:cNvSpPr txBox="1">
            <a:spLocks noChangeArrowheads="1"/>
          </p:cNvSpPr>
          <p:nvPr/>
        </p:nvSpPr>
        <p:spPr bwMode="auto">
          <a:xfrm>
            <a:off x="4535488" y="1047025"/>
            <a:ext cx="4608512" cy="5170646"/>
          </a:xfrm>
          <a:prstGeom prst="rect">
            <a:avLst/>
          </a:prstGeom>
          <a:solidFill>
            <a:schemeClr val="bg1"/>
          </a:solidFill>
          <a:ln w="38100">
            <a:solidFill>
              <a:schemeClr val="bg2"/>
            </a:solidFill>
            <a:miter lim="800000"/>
            <a:headEnd/>
            <a:tailEnd/>
          </a:ln>
        </p:spPr>
        <p:txBody>
          <a:bodyPr>
            <a:spAutoFit/>
          </a:bodyPr>
          <a:lstStyle/>
          <a:p>
            <a:pPr algn="l">
              <a:lnSpc>
                <a:spcPct val="150000"/>
              </a:lnSpc>
              <a:buFont typeface="Wingdings" pitchFamily="2" charset="2"/>
              <a:buNone/>
            </a:pPr>
            <a:r>
              <a:rPr lang="fr-FR" sz="2000" dirty="0"/>
              <a:t> </a:t>
            </a:r>
            <a:r>
              <a:rPr lang="fr-FR" sz="2000" b="1" u="sng" dirty="0">
                <a:solidFill>
                  <a:srgbClr val="595959"/>
                </a:solidFill>
              </a:rPr>
              <a:t>ENR 2020: objectifs nationaux</a:t>
            </a:r>
            <a:r>
              <a:rPr lang="fr-FR" sz="2000" b="1" dirty="0">
                <a:solidFill>
                  <a:srgbClr val="595959"/>
                </a:solidFill>
              </a:rPr>
              <a:t> </a:t>
            </a:r>
            <a:endParaRPr lang="fr-FR" sz="2000" dirty="0">
              <a:solidFill>
                <a:srgbClr val="595959"/>
              </a:solidFill>
            </a:endParaRPr>
          </a:p>
          <a:p>
            <a:pPr algn="l">
              <a:lnSpc>
                <a:spcPct val="150000"/>
              </a:lnSpc>
              <a:buFont typeface="Wingdings" pitchFamily="2" charset="2"/>
              <a:buChar char="ü"/>
            </a:pPr>
            <a:r>
              <a:rPr lang="fr-FR" sz="2000" dirty="0">
                <a:solidFill>
                  <a:srgbClr val="595959"/>
                </a:solidFill>
              </a:rPr>
              <a:t> Eolien:</a:t>
            </a:r>
            <a:r>
              <a:rPr lang="fr-FR" sz="2000" dirty="0"/>
              <a:t> </a:t>
            </a:r>
            <a:r>
              <a:rPr lang="fr-FR" sz="2000" b="1" dirty="0">
                <a:solidFill>
                  <a:schemeClr val="accent2"/>
                </a:solidFill>
              </a:rPr>
              <a:t>25 GW </a:t>
            </a:r>
            <a:endParaRPr lang="fr-FR" sz="2000" b="1" dirty="0" smtClean="0">
              <a:solidFill>
                <a:schemeClr val="accent2"/>
              </a:solidFill>
            </a:endParaRPr>
          </a:p>
          <a:p>
            <a:pPr algn="l">
              <a:lnSpc>
                <a:spcPct val="150000"/>
              </a:lnSpc>
            </a:pPr>
            <a:r>
              <a:rPr lang="fr-FR" sz="2000" b="1" dirty="0" smtClean="0">
                <a:solidFill>
                  <a:schemeClr val="accent2"/>
                </a:solidFill>
              </a:rPr>
              <a:t>     </a:t>
            </a:r>
            <a:r>
              <a:rPr lang="fr-FR" sz="2000" dirty="0" smtClean="0">
                <a:solidFill>
                  <a:schemeClr val="accent2"/>
                </a:solidFill>
              </a:rPr>
              <a:t>(</a:t>
            </a:r>
            <a:r>
              <a:rPr lang="fr-FR" sz="2000" dirty="0">
                <a:solidFill>
                  <a:schemeClr val="accent2"/>
                </a:solidFill>
              </a:rPr>
              <a:t>19 GW </a:t>
            </a:r>
            <a:r>
              <a:rPr lang="fr-FR" sz="2000" dirty="0" err="1">
                <a:solidFill>
                  <a:schemeClr val="accent2"/>
                </a:solidFill>
              </a:rPr>
              <a:t>onshore</a:t>
            </a:r>
            <a:r>
              <a:rPr lang="fr-FR" sz="2000" dirty="0">
                <a:solidFill>
                  <a:schemeClr val="accent2"/>
                </a:solidFill>
              </a:rPr>
              <a:t> + 6 GW offshore)</a:t>
            </a:r>
          </a:p>
          <a:p>
            <a:pPr algn="l">
              <a:lnSpc>
                <a:spcPct val="150000"/>
              </a:lnSpc>
              <a:buFont typeface="Wingdings" pitchFamily="2" charset="2"/>
              <a:buChar char="ü"/>
            </a:pPr>
            <a:r>
              <a:rPr lang="fr-FR" sz="2000" dirty="0"/>
              <a:t>  </a:t>
            </a:r>
            <a:r>
              <a:rPr lang="fr-FR" sz="2000" dirty="0">
                <a:solidFill>
                  <a:srgbClr val="595959"/>
                </a:solidFill>
              </a:rPr>
              <a:t>Solaire PV:</a:t>
            </a:r>
            <a:r>
              <a:rPr lang="fr-FR" sz="2000" dirty="0"/>
              <a:t> </a:t>
            </a:r>
            <a:r>
              <a:rPr lang="fr-FR" sz="2000" b="1" dirty="0">
                <a:solidFill>
                  <a:schemeClr val="accent2"/>
                </a:solidFill>
              </a:rPr>
              <a:t>10.6 GW </a:t>
            </a:r>
            <a:endParaRPr lang="fr-FR" sz="2000" b="1" dirty="0" smtClean="0">
              <a:solidFill>
                <a:schemeClr val="accent2"/>
              </a:solidFill>
            </a:endParaRPr>
          </a:p>
          <a:p>
            <a:pPr algn="l">
              <a:lnSpc>
                <a:spcPct val="150000"/>
              </a:lnSpc>
            </a:pPr>
            <a:r>
              <a:rPr lang="fr-FR" sz="2000" b="1" dirty="0">
                <a:solidFill>
                  <a:schemeClr val="accent2"/>
                </a:solidFill>
              </a:rPr>
              <a:t>	</a:t>
            </a:r>
            <a:r>
              <a:rPr lang="fr-FR" sz="2000" b="1" dirty="0" smtClean="0">
                <a:solidFill>
                  <a:schemeClr val="accent2"/>
                </a:solidFill>
              </a:rPr>
              <a:t>	</a:t>
            </a:r>
            <a:r>
              <a:rPr lang="fr-FR" sz="2000" dirty="0" smtClean="0">
                <a:solidFill>
                  <a:schemeClr val="accent2"/>
                </a:solidFill>
              </a:rPr>
              <a:t>(</a:t>
            </a:r>
            <a:r>
              <a:rPr lang="fr-FR" sz="2000" dirty="0">
                <a:solidFill>
                  <a:schemeClr val="accent2"/>
                </a:solidFill>
              </a:rPr>
              <a:t>objectif = 5.4GW)</a:t>
            </a:r>
          </a:p>
          <a:p>
            <a:pPr algn="l">
              <a:lnSpc>
                <a:spcPct val="150000"/>
              </a:lnSpc>
              <a:buFont typeface="Wingdings" pitchFamily="2" charset="2"/>
              <a:buChar char="ü"/>
            </a:pPr>
            <a:r>
              <a:rPr lang="fr-FR" sz="2000" dirty="0"/>
              <a:t>  </a:t>
            </a:r>
            <a:r>
              <a:rPr lang="fr-FR" sz="2000" dirty="0">
                <a:solidFill>
                  <a:srgbClr val="595959"/>
                </a:solidFill>
              </a:rPr>
              <a:t>Energies marines:</a:t>
            </a:r>
            <a:r>
              <a:rPr lang="fr-FR" sz="2000" dirty="0"/>
              <a:t> </a:t>
            </a:r>
            <a:r>
              <a:rPr lang="fr-FR" sz="2000" dirty="0">
                <a:solidFill>
                  <a:schemeClr val="accent2"/>
                </a:solidFill>
              </a:rPr>
              <a:t>800 MW</a:t>
            </a:r>
          </a:p>
          <a:p>
            <a:pPr algn="l">
              <a:lnSpc>
                <a:spcPct val="150000"/>
              </a:lnSpc>
              <a:buFont typeface="Wingdings" pitchFamily="2" charset="2"/>
              <a:buChar char="ü"/>
            </a:pPr>
            <a:r>
              <a:rPr lang="fr-FR" sz="2000" dirty="0"/>
              <a:t>  </a:t>
            </a:r>
            <a:r>
              <a:rPr lang="fr-FR" sz="2000" dirty="0">
                <a:solidFill>
                  <a:srgbClr val="595959"/>
                </a:solidFill>
              </a:rPr>
              <a:t>Biogaz:</a:t>
            </a:r>
            <a:r>
              <a:rPr lang="fr-FR" sz="2000" dirty="0"/>
              <a:t> </a:t>
            </a:r>
            <a:r>
              <a:rPr lang="fr-FR" sz="2000" dirty="0">
                <a:solidFill>
                  <a:schemeClr val="accent2"/>
                </a:solidFill>
              </a:rPr>
              <a:t>0.3 </a:t>
            </a:r>
            <a:r>
              <a:rPr lang="fr-FR" sz="2000" dirty="0" err="1">
                <a:solidFill>
                  <a:schemeClr val="accent2"/>
                </a:solidFill>
              </a:rPr>
              <a:t>Mtep</a:t>
            </a:r>
            <a:endParaRPr lang="fr-FR" sz="2000" dirty="0">
              <a:solidFill>
                <a:schemeClr val="accent2"/>
              </a:solidFill>
            </a:endParaRPr>
          </a:p>
          <a:p>
            <a:pPr algn="l">
              <a:lnSpc>
                <a:spcPct val="150000"/>
              </a:lnSpc>
              <a:buFont typeface="Wingdings" pitchFamily="2" charset="2"/>
              <a:buChar char="ü"/>
            </a:pPr>
            <a:r>
              <a:rPr lang="fr-FR" sz="2000" dirty="0"/>
              <a:t>  </a:t>
            </a:r>
            <a:r>
              <a:rPr lang="fr-FR" sz="2000" dirty="0">
                <a:solidFill>
                  <a:srgbClr val="595959"/>
                </a:solidFill>
              </a:rPr>
              <a:t>Géothermie:</a:t>
            </a:r>
            <a:r>
              <a:rPr lang="fr-FR" sz="2000" dirty="0"/>
              <a:t> </a:t>
            </a:r>
            <a:r>
              <a:rPr lang="fr-FR" sz="2000" dirty="0">
                <a:solidFill>
                  <a:schemeClr val="accent2"/>
                </a:solidFill>
              </a:rPr>
              <a:t>80 MW</a:t>
            </a:r>
          </a:p>
          <a:p>
            <a:pPr algn="l">
              <a:lnSpc>
                <a:spcPct val="150000"/>
              </a:lnSpc>
              <a:buFont typeface="Wingdings" pitchFamily="2" charset="2"/>
              <a:buChar char="ü"/>
            </a:pPr>
            <a:r>
              <a:rPr lang="fr-FR" sz="2000" dirty="0"/>
              <a:t>  </a:t>
            </a:r>
            <a:r>
              <a:rPr lang="fr-FR" sz="2000" dirty="0">
                <a:solidFill>
                  <a:srgbClr val="595959"/>
                </a:solidFill>
              </a:rPr>
              <a:t>Biomasse et déchets:</a:t>
            </a:r>
            <a:r>
              <a:rPr lang="fr-FR" sz="2000" dirty="0"/>
              <a:t> </a:t>
            </a:r>
            <a:r>
              <a:rPr lang="fr-FR" sz="2000" dirty="0">
                <a:solidFill>
                  <a:schemeClr val="accent2"/>
                </a:solidFill>
              </a:rPr>
              <a:t>1.2 </a:t>
            </a:r>
            <a:r>
              <a:rPr lang="fr-FR" sz="2000" dirty="0" err="1">
                <a:solidFill>
                  <a:schemeClr val="accent2"/>
                </a:solidFill>
              </a:rPr>
              <a:t>Mtep</a:t>
            </a:r>
            <a:endParaRPr lang="fr-FR" sz="2000" dirty="0">
              <a:solidFill>
                <a:schemeClr val="accent2"/>
              </a:solidFill>
            </a:endParaRPr>
          </a:p>
          <a:p>
            <a:pPr algn="l">
              <a:lnSpc>
                <a:spcPct val="150000"/>
              </a:lnSpc>
              <a:buFont typeface="Wingdings" pitchFamily="2" charset="2"/>
              <a:buChar char="ü"/>
            </a:pPr>
            <a:r>
              <a:rPr lang="fr-FR" sz="2000" dirty="0"/>
              <a:t>  </a:t>
            </a:r>
            <a:r>
              <a:rPr lang="fr-FR" sz="2000" dirty="0">
                <a:solidFill>
                  <a:srgbClr val="595959"/>
                </a:solidFill>
              </a:rPr>
              <a:t>Solaire thermodynamique:</a:t>
            </a:r>
            <a:r>
              <a:rPr lang="fr-FR" sz="2000" dirty="0"/>
              <a:t> </a:t>
            </a:r>
            <a:endParaRPr lang="fr-FR" sz="2000" dirty="0" smtClean="0"/>
          </a:p>
          <a:p>
            <a:pPr algn="l">
              <a:lnSpc>
                <a:spcPct val="150000"/>
              </a:lnSpc>
            </a:pPr>
            <a:r>
              <a:rPr lang="fr-FR" sz="2000" dirty="0">
                <a:solidFill>
                  <a:schemeClr val="accent2"/>
                </a:solidFill>
              </a:rPr>
              <a:t>	</a:t>
            </a:r>
            <a:r>
              <a:rPr lang="fr-FR" sz="2000" dirty="0" smtClean="0">
                <a:solidFill>
                  <a:schemeClr val="accent2"/>
                </a:solidFill>
              </a:rPr>
              <a:t>	10</a:t>
            </a:r>
            <a:r>
              <a:rPr lang="fr-FR" sz="2000" dirty="0">
                <a:solidFill>
                  <a:schemeClr val="accent2"/>
                </a:solidFill>
              </a:rPr>
              <a:t>% du solaire PV</a:t>
            </a:r>
          </a:p>
        </p:txBody>
      </p:sp>
    </p:spTree>
    <p:extLst>
      <p:ext uri="{BB962C8B-B14F-4D97-AF65-F5344CB8AC3E}">
        <p14:creationId xmlns:p14="http://schemas.microsoft.com/office/powerpoint/2010/main" xmlns="" val="1781452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re 1"/>
          <p:cNvSpPr>
            <a:spLocks noGrp="1"/>
          </p:cNvSpPr>
          <p:nvPr>
            <p:ph type="title" idx="4294967295"/>
          </p:nvPr>
        </p:nvSpPr>
        <p:spPr>
          <a:xfrm>
            <a:off x="2699792" y="188640"/>
            <a:ext cx="4824413" cy="719138"/>
          </a:xfrm>
        </p:spPr>
        <p:txBody>
          <a:bodyPr/>
          <a:lstStyle/>
          <a:p>
            <a:pPr eaLnBrk="1" hangingPunct="1"/>
            <a:r>
              <a:rPr lang="fr-FR" sz="3200" dirty="0" smtClean="0"/>
              <a:t>Production d’électricité</a:t>
            </a:r>
          </a:p>
        </p:txBody>
      </p:sp>
      <p:pic>
        <p:nvPicPr>
          <p:cNvPr id="65539" name="Picture 3"/>
          <p:cNvPicPr>
            <a:picLocks noChangeAspect="1" noChangeArrowheads="1"/>
          </p:cNvPicPr>
          <p:nvPr/>
        </p:nvPicPr>
        <p:blipFill>
          <a:blip r:embed="rId2" cstate="print"/>
          <a:srcRect/>
          <a:stretch>
            <a:fillRect/>
          </a:stretch>
        </p:blipFill>
        <p:spPr bwMode="auto">
          <a:xfrm>
            <a:off x="4675188" y="3233738"/>
            <a:ext cx="4179887" cy="2695575"/>
          </a:xfrm>
          <a:prstGeom prst="rect">
            <a:avLst/>
          </a:prstGeom>
          <a:noFill/>
          <a:ln w="9525">
            <a:noFill/>
            <a:miter lim="800000"/>
            <a:headEnd/>
            <a:tailEnd/>
          </a:ln>
        </p:spPr>
      </p:pic>
      <p:sp>
        <p:nvSpPr>
          <p:cNvPr id="65540" name="ZoneTexte 7"/>
          <p:cNvSpPr txBox="1">
            <a:spLocks noChangeArrowheads="1"/>
          </p:cNvSpPr>
          <p:nvPr/>
        </p:nvSpPr>
        <p:spPr bwMode="auto">
          <a:xfrm>
            <a:off x="4787900" y="1340768"/>
            <a:ext cx="4032250" cy="1569660"/>
          </a:xfrm>
          <a:prstGeom prst="rect">
            <a:avLst/>
          </a:prstGeom>
          <a:noFill/>
          <a:ln w="9525">
            <a:noFill/>
            <a:miter lim="800000"/>
            <a:headEnd/>
            <a:tailEnd/>
          </a:ln>
        </p:spPr>
        <p:txBody>
          <a:bodyPr>
            <a:spAutoFit/>
          </a:bodyPr>
          <a:lstStyle/>
          <a:p>
            <a:pPr algn="ctr"/>
            <a:r>
              <a:rPr lang="fr-FR" sz="2400" b="1" dirty="0">
                <a:solidFill>
                  <a:srgbClr val="FF0000"/>
                </a:solidFill>
              </a:rPr>
              <a:t>Le nucléaire restera une composante importante de la production électrique </a:t>
            </a:r>
          </a:p>
          <a:p>
            <a:pPr algn="ctr"/>
            <a:endParaRPr lang="fr-FR" b="1" dirty="0">
              <a:solidFill>
                <a:srgbClr val="FF0000"/>
              </a:solidFill>
            </a:endParaRPr>
          </a:p>
        </p:txBody>
      </p:sp>
      <p:sp>
        <p:nvSpPr>
          <p:cNvPr id="65541" name="ZoneTexte 8"/>
          <p:cNvSpPr txBox="1">
            <a:spLocks noChangeArrowheads="1"/>
          </p:cNvSpPr>
          <p:nvPr/>
        </p:nvSpPr>
        <p:spPr bwMode="auto">
          <a:xfrm>
            <a:off x="314434" y="4293108"/>
            <a:ext cx="4113213" cy="1631216"/>
          </a:xfrm>
          <a:prstGeom prst="rect">
            <a:avLst/>
          </a:prstGeom>
          <a:noFill/>
          <a:ln w="9525">
            <a:noFill/>
            <a:miter lim="800000"/>
            <a:headEnd/>
            <a:tailEnd/>
          </a:ln>
        </p:spPr>
        <p:txBody>
          <a:bodyPr wrap="square">
            <a:spAutoFit/>
          </a:bodyPr>
          <a:lstStyle/>
          <a:p>
            <a:pPr algn="l"/>
            <a:r>
              <a:rPr lang="fr-FR" sz="2000" dirty="0">
                <a:solidFill>
                  <a:srgbClr val="595959"/>
                </a:solidFill>
              </a:rPr>
              <a:t>La gestion de l’intermittence est assurée par</a:t>
            </a:r>
            <a:r>
              <a:rPr lang="fr-FR" sz="2000" dirty="0" smtClean="0">
                <a:solidFill>
                  <a:srgbClr val="595959"/>
                </a:solidFill>
              </a:rPr>
              <a:t>:</a:t>
            </a:r>
            <a:endParaRPr lang="fr-FR" sz="2000" dirty="0">
              <a:solidFill>
                <a:srgbClr val="595959"/>
              </a:solidFill>
            </a:endParaRPr>
          </a:p>
          <a:p>
            <a:pPr marL="180975" lvl="1" indent="90488" algn="l">
              <a:buFontTx/>
              <a:buChar char="•"/>
            </a:pPr>
            <a:r>
              <a:rPr lang="fr-FR" sz="2000" b="1" dirty="0">
                <a:solidFill>
                  <a:srgbClr val="339966"/>
                </a:solidFill>
              </a:rPr>
              <a:t>des smart </a:t>
            </a:r>
            <a:r>
              <a:rPr lang="fr-FR" sz="2000" b="1" dirty="0" err="1">
                <a:solidFill>
                  <a:srgbClr val="339966"/>
                </a:solidFill>
              </a:rPr>
              <a:t>grids</a:t>
            </a:r>
            <a:r>
              <a:rPr lang="fr-FR" sz="2000" b="1" dirty="0">
                <a:solidFill>
                  <a:srgbClr val="339966"/>
                </a:solidFill>
              </a:rPr>
              <a:t> (SOB)</a:t>
            </a:r>
          </a:p>
          <a:p>
            <a:pPr marL="180975" lvl="1" indent="90488" algn="l">
              <a:buFontTx/>
              <a:buChar char="•"/>
            </a:pPr>
            <a:r>
              <a:rPr lang="fr-FR" sz="2000" b="1" dirty="0">
                <a:solidFill>
                  <a:srgbClr val="003399"/>
                </a:solidFill>
              </a:rPr>
              <a:t>du stockage électrique (ELEC)</a:t>
            </a:r>
          </a:p>
          <a:p>
            <a:pPr marL="180975" lvl="1" indent="90488" algn="l">
              <a:buFontTx/>
              <a:buChar char="•"/>
            </a:pPr>
            <a:r>
              <a:rPr lang="fr-FR" sz="2000" b="1" dirty="0">
                <a:solidFill>
                  <a:srgbClr val="FF6600"/>
                </a:solidFill>
              </a:rPr>
              <a:t>de la cogénération (DIV)</a:t>
            </a:r>
          </a:p>
        </p:txBody>
      </p:sp>
      <p:sp>
        <p:nvSpPr>
          <p:cNvPr id="3" name="Rectangle à coins arrondis 10"/>
          <p:cNvSpPr>
            <a:spLocks noChangeArrowheads="1"/>
          </p:cNvSpPr>
          <p:nvPr/>
        </p:nvSpPr>
        <p:spPr bwMode="auto">
          <a:xfrm>
            <a:off x="5291138" y="3074988"/>
            <a:ext cx="2449512" cy="576262"/>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nchor="ctr" anchorCtr="1"/>
          <a:lstStyle/>
          <a:p>
            <a:pPr marL="342900" indent="-342900" algn="ctr" eaLnBrk="0" hangingPunct="0">
              <a:spcBef>
                <a:spcPct val="20000"/>
              </a:spcBef>
              <a:defRPr/>
            </a:pPr>
            <a:r>
              <a:rPr lang="fr-FR" sz="1400" b="1" dirty="0">
                <a:solidFill>
                  <a:schemeClr val="bg1"/>
                </a:solidFill>
              </a:rPr>
              <a:t>Production Electrique</a:t>
            </a:r>
          </a:p>
          <a:p>
            <a:pPr marL="342900" indent="-342900" algn="ctr" eaLnBrk="0" hangingPunct="0">
              <a:spcBef>
                <a:spcPct val="20000"/>
              </a:spcBef>
              <a:defRPr/>
            </a:pPr>
            <a:r>
              <a:rPr lang="fr-FR" sz="1400" b="1" dirty="0">
                <a:solidFill>
                  <a:schemeClr val="bg1"/>
                </a:solidFill>
              </a:rPr>
              <a:t>2050</a:t>
            </a:r>
            <a:endParaRPr lang="en-GB" sz="14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9110" y="1196752"/>
            <a:ext cx="4176676" cy="2691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à coins arrondis 10"/>
          <p:cNvSpPr>
            <a:spLocks noChangeArrowheads="1"/>
          </p:cNvSpPr>
          <p:nvPr/>
        </p:nvSpPr>
        <p:spPr bwMode="auto">
          <a:xfrm>
            <a:off x="2128157" y="1227600"/>
            <a:ext cx="2449513" cy="576263"/>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nchor="ctr" anchorCtr="1"/>
          <a:lstStyle/>
          <a:p>
            <a:pPr marL="342900" indent="-342900" algn="ctr" eaLnBrk="0" hangingPunct="0">
              <a:spcBef>
                <a:spcPct val="20000"/>
              </a:spcBef>
              <a:defRPr/>
            </a:pPr>
            <a:r>
              <a:rPr lang="fr-FR" sz="1400" b="1" dirty="0">
                <a:solidFill>
                  <a:schemeClr val="bg1"/>
                </a:solidFill>
              </a:rPr>
              <a:t>Production Electrique</a:t>
            </a:r>
          </a:p>
          <a:p>
            <a:pPr marL="342900" indent="-342900" algn="ctr" eaLnBrk="0" hangingPunct="0">
              <a:spcBef>
                <a:spcPct val="20000"/>
              </a:spcBef>
              <a:defRPr/>
            </a:pPr>
            <a:r>
              <a:rPr lang="fr-FR" sz="1400" b="1" dirty="0">
                <a:solidFill>
                  <a:schemeClr val="bg1"/>
                </a:solidFill>
              </a:rPr>
              <a:t>2030</a:t>
            </a:r>
            <a:endParaRPr lang="en-GB" sz="1400" b="1" dirty="0">
              <a:solidFill>
                <a:schemeClr val="bg1"/>
              </a:solidFill>
            </a:endParaRPr>
          </a:p>
        </p:txBody>
      </p:sp>
    </p:spTree>
    <p:extLst>
      <p:ext uri="{BB962C8B-B14F-4D97-AF65-F5344CB8AC3E}">
        <p14:creationId xmlns:p14="http://schemas.microsoft.com/office/powerpoint/2010/main" xmlns="" val="4079360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re 1"/>
          <p:cNvSpPr>
            <a:spLocks noGrp="1"/>
          </p:cNvSpPr>
          <p:nvPr>
            <p:ph type="title" idx="4294967295"/>
          </p:nvPr>
        </p:nvSpPr>
        <p:spPr>
          <a:xfrm>
            <a:off x="2051720" y="188913"/>
            <a:ext cx="7198643" cy="719807"/>
          </a:xfrm>
        </p:spPr>
        <p:txBody>
          <a:bodyPr/>
          <a:lstStyle/>
          <a:p>
            <a:pPr eaLnBrk="1" hangingPunct="1"/>
            <a:r>
              <a:rPr lang="fr-FR" sz="3200" dirty="0" smtClean="0"/>
              <a:t>Puissance électrique installée</a:t>
            </a:r>
          </a:p>
        </p:txBody>
      </p:sp>
      <p:pic>
        <p:nvPicPr>
          <p:cNvPr id="66562" name="Picture 2"/>
          <p:cNvPicPr>
            <a:picLocks noChangeAspect="1" noChangeArrowheads="1"/>
          </p:cNvPicPr>
          <p:nvPr/>
        </p:nvPicPr>
        <p:blipFill>
          <a:blip r:embed="rId2" cstate="print"/>
          <a:srcRect/>
          <a:stretch>
            <a:fillRect/>
          </a:stretch>
        </p:blipFill>
        <p:spPr bwMode="auto">
          <a:xfrm>
            <a:off x="114711" y="1124744"/>
            <a:ext cx="4103688" cy="2636837"/>
          </a:xfrm>
          <a:prstGeom prst="rect">
            <a:avLst/>
          </a:prstGeom>
          <a:noFill/>
          <a:ln w="9525">
            <a:noFill/>
            <a:miter lim="800000"/>
            <a:headEnd/>
            <a:tailEnd/>
          </a:ln>
        </p:spPr>
      </p:pic>
      <p:pic>
        <p:nvPicPr>
          <p:cNvPr id="66564" name="Picture 3"/>
          <p:cNvPicPr>
            <a:picLocks noChangeAspect="1" noChangeArrowheads="1"/>
          </p:cNvPicPr>
          <p:nvPr/>
        </p:nvPicPr>
        <p:blipFill>
          <a:blip r:embed="rId3" cstate="print"/>
          <a:srcRect/>
          <a:stretch>
            <a:fillRect/>
          </a:stretch>
        </p:blipFill>
        <p:spPr bwMode="auto">
          <a:xfrm>
            <a:off x="4646556" y="3761581"/>
            <a:ext cx="4033837" cy="2636838"/>
          </a:xfrm>
          <a:prstGeom prst="rect">
            <a:avLst/>
          </a:prstGeom>
          <a:noFill/>
          <a:ln w="9525">
            <a:noFill/>
            <a:miter lim="800000"/>
            <a:headEnd/>
            <a:tailEnd/>
          </a:ln>
        </p:spPr>
      </p:pic>
      <p:sp>
        <p:nvSpPr>
          <p:cNvPr id="66565" name="ZoneTexte 7"/>
          <p:cNvSpPr txBox="1">
            <a:spLocks noChangeArrowheads="1"/>
          </p:cNvSpPr>
          <p:nvPr/>
        </p:nvSpPr>
        <p:spPr bwMode="auto">
          <a:xfrm>
            <a:off x="250825" y="4133850"/>
            <a:ext cx="3816350" cy="2554545"/>
          </a:xfrm>
          <a:prstGeom prst="rect">
            <a:avLst/>
          </a:prstGeom>
          <a:noFill/>
          <a:ln w="9525">
            <a:noFill/>
            <a:miter lim="800000"/>
            <a:headEnd/>
            <a:tailEnd/>
          </a:ln>
        </p:spPr>
        <p:txBody>
          <a:bodyPr>
            <a:spAutoFit/>
          </a:bodyPr>
          <a:lstStyle/>
          <a:p>
            <a:pPr indent="271463" algn="l">
              <a:buFontTx/>
              <a:buChar char="•"/>
            </a:pPr>
            <a:r>
              <a:rPr lang="fr-FR" sz="2000" dirty="0">
                <a:solidFill>
                  <a:srgbClr val="595959"/>
                </a:solidFill>
              </a:rPr>
              <a:t>Très forte pénétration des </a:t>
            </a:r>
            <a:r>
              <a:rPr lang="fr-FR" sz="2000" dirty="0" err="1">
                <a:solidFill>
                  <a:srgbClr val="595959"/>
                </a:solidFill>
              </a:rPr>
              <a:t>EnR</a:t>
            </a:r>
            <a:r>
              <a:rPr lang="fr-FR" sz="2000" dirty="0">
                <a:solidFill>
                  <a:srgbClr val="595959"/>
                </a:solidFill>
              </a:rPr>
              <a:t> variables (ERV)</a:t>
            </a:r>
            <a:endParaRPr lang="fr-FR" sz="2000" b="1" dirty="0">
              <a:solidFill>
                <a:srgbClr val="595959"/>
              </a:solidFill>
            </a:endParaRPr>
          </a:p>
          <a:p>
            <a:pPr indent="271463" algn="l">
              <a:buFontTx/>
              <a:buChar char="•"/>
            </a:pPr>
            <a:r>
              <a:rPr lang="fr-FR" sz="2000" dirty="0">
                <a:solidFill>
                  <a:srgbClr val="595959"/>
                </a:solidFill>
              </a:rPr>
              <a:t>La puissance électrique installée est très supérieure à la pointe de puissance appelée</a:t>
            </a:r>
          </a:p>
          <a:p>
            <a:pPr indent="271463" algn="l">
              <a:buFontTx/>
              <a:buChar char="•"/>
            </a:pPr>
            <a:r>
              <a:rPr lang="fr-FR" sz="2000" dirty="0">
                <a:solidFill>
                  <a:srgbClr val="595959"/>
                </a:solidFill>
              </a:rPr>
              <a:t>La puissance nucléaire peut être transitoirement supérieure</a:t>
            </a:r>
          </a:p>
          <a:p>
            <a:pPr indent="271463" algn="l">
              <a:buFontTx/>
              <a:buChar char="•"/>
            </a:pPr>
            <a:endParaRPr lang="fr-FR" sz="2000" dirty="0">
              <a:solidFill>
                <a:srgbClr val="595959"/>
              </a:solidFill>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5137" y="1097380"/>
            <a:ext cx="4176676" cy="2691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888339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re 1"/>
          <p:cNvSpPr>
            <a:spLocks noGrp="1"/>
          </p:cNvSpPr>
          <p:nvPr>
            <p:ph type="title" idx="4294967295"/>
          </p:nvPr>
        </p:nvSpPr>
        <p:spPr>
          <a:xfrm>
            <a:off x="2411760" y="0"/>
            <a:ext cx="6264696" cy="908720"/>
          </a:xfrm>
        </p:spPr>
        <p:txBody>
          <a:bodyPr/>
          <a:lstStyle/>
          <a:p>
            <a:pPr eaLnBrk="1" hangingPunct="1"/>
            <a:r>
              <a:rPr lang="fr-FR" sz="2800" dirty="0" smtClean="0"/>
              <a:t>Emissions de CO</a:t>
            </a:r>
            <a:r>
              <a:rPr lang="fr-FR" sz="2800" baseline="-25000" dirty="0" smtClean="0"/>
              <a:t>2 </a:t>
            </a:r>
            <a:br>
              <a:rPr lang="fr-FR" sz="2800" baseline="-25000" dirty="0" smtClean="0"/>
            </a:br>
            <a:r>
              <a:rPr lang="fr-FR" sz="2800" dirty="0" smtClean="0"/>
              <a:t>dues à la production d’énergie </a:t>
            </a:r>
          </a:p>
        </p:txBody>
      </p:sp>
      <p:pic>
        <p:nvPicPr>
          <p:cNvPr id="67586" name="Picture 2"/>
          <p:cNvPicPr>
            <a:picLocks noChangeAspect="1" noChangeArrowheads="1"/>
          </p:cNvPicPr>
          <p:nvPr/>
        </p:nvPicPr>
        <p:blipFill>
          <a:blip r:embed="rId3" cstate="print"/>
          <a:srcRect/>
          <a:stretch>
            <a:fillRect/>
          </a:stretch>
        </p:blipFill>
        <p:spPr bwMode="auto">
          <a:xfrm>
            <a:off x="250825" y="1504950"/>
            <a:ext cx="4405313" cy="2879725"/>
          </a:xfrm>
          <a:prstGeom prst="rect">
            <a:avLst/>
          </a:prstGeom>
          <a:noFill/>
          <a:ln w="9525">
            <a:noFill/>
            <a:miter lim="800000"/>
            <a:headEnd/>
            <a:tailEnd/>
          </a:ln>
        </p:spPr>
      </p:pic>
      <p:pic>
        <p:nvPicPr>
          <p:cNvPr id="67587" name="Picture 3"/>
          <p:cNvPicPr>
            <a:picLocks noChangeAspect="1" noChangeArrowheads="1"/>
          </p:cNvPicPr>
          <p:nvPr/>
        </p:nvPicPr>
        <p:blipFill>
          <a:blip r:embed="rId4" cstate="print"/>
          <a:srcRect/>
          <a:stretch>
            <a:fillRect/>
          </a:stretch>
        </p:blipFill>
        <p:spPr bwMode="auto">
          <a:xfrm>
            <a:off x="4572000" y="1922463"/>
            <a:ext cx="4405313" cy="2879725"/>
          </a:xfrm>
          <a:prstGeom prst="rect">
            <a:avLst/>
          </a:prstGeom>
          <a:noFill/>
          <a:ln w="9525">
            <a:noFill/>
            <a:miter lim="800000"/>
            <a:headEnd/>
            <a:tailEnd/>
          </a:ln>
        </p:spPr>
      </p:pic>
      <p:cxnSp>
        <p:nvCxnSpPr>
          <p:cNvPr id="7" name="Connecteur droit avec flèche 6"/>
          <p:cNvCxnSpPr/>
          <p:nvPr/>
        </p:nvCxnSpPr>
        <p:spPr>
          <a:xfrm flipV="1">
            <a:off x="2736850" y="3471863"/>
            <a:ext cx="0" cy="1079500"/>
          </a:xfrm>
          <a:prstGeom prst="straightConnector1">
            <a:avLst/>
          </a:prstGeom>
          <a:ln w="635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67589" name="ZoneTexte 8"/>
          <p:cNvSpPr txBox="1">
            <a:spLocks noChangeArrowheads="1"/>
          </p:cNvSpPr>
          <p:nvPr/>
        </p:nvSpPr>
        <p:spPr bwMode="auto">
          <a:xfrm>
            <a:off x="273667" y="4625973"/>
            <a:ext cx="4392613" cy="1015663"/>
          </a:xfrm>
          <a:prstGeom prst="rect">
            <a:avLst/>
          </a:prstGeom>
          <a:noFill/>
          <a:ln w="9525">
            <a:noFill/>
            <a:miter lim="800000"/>
            <a:headEnd/>
            <a:tailEnd/>
          </a:ln>
        </p:spPr>
        <p:txBody>
          <a:bodyPr>
            <a:spAutoFit/>
          </a:bodyPr>
          <a:lstStyle/>
          <a:p>
            <a:r>
              <a:rPr lang="fr-FR" sz="2000" dirty="0">
                <a:solidFill>
                  <a:srgbClr val="595959"/>
                </a:solidFill>
              </a:rPr>
              <a:t>Un accroissement des émissions de CO</a:t>
            </a:r>
            <a:r>
              <a:rPr lang="fr-FR" sz="2000" baseline="-25000" dirty="0">
                <a:solidFill>
                  <a:srgbClr val="595959"/>
                </a:solidFill>
              </a:rPr>
              <a:t>2</a:t>
            </a:r>
            <a:r>
              <a:rPr lang="fr-FR" sz="2000" dirty="0">
                <a:solidFill>
                  <a:srgbClr val="595959"/>
                </a:solidFill>
              </a:rPr>
              <a:t> de la production électrique dû à la baisse du nucléaire et au « back-up » en gaz… </a:t>
            </a:r>
          </a:p>
        </p:txBody>
      </p:sp>
      <p:sp>
        <p:nvSpPr>
          <p:cNvPr id="67590" name="ZoneTexte 9"/>
          <p:cNvSpPr txBox="1">
            <a:spLocks noChangeArrowheads="1"/>
          </p:cNvSpPr>
          <p:nvPr/>
        </p:nvSpPr>
        <p:spPr bwMode="auto">
          <a:xfrm>
            <a:off x="5148263" y="4868863"/>
            <a:ext cx="3995737" cy="1015663"/>
          </a:xfrm>
          <a:prstGeom prst="rect">
            <a:avLst/>
          </a:prstGeom>
          <a:noFill/>
          <a:ln w="9525">
            <a:noFill/>
            <a:miter lim="800000"/>
            <a:headEnd/>
            <a:tailEnd/>
          </a:ln>
        </p:spPr>
        <p:txBody>
          <a:bodyPr>
            <a:spAutoFit/>
          </a:bodyPr>
          <a:lstStyle/>
          <a:p>
            <a:pPr algn="l"/>
            <a:r>
              <a:rPr lang="fr-FR" sz="2000" dirty="0">
                <a:solidFill>
                  <a:srgbClr val="595959"/>
                </a:solidFill>
              </a:rPr>
              <a:t>… qui pourrait être effacé par du stockage massif </a:t>
            </a:r>
            <a:r>
              <a:rPr lang="fr-FR" sz="2000" dirty="0" smtClean="0">
                <a:solidFill>
                  <a:srgbClr val="595959"/>
                </a:solidFill>
              </a:rPr>
              <a:t>d’électricité  qui est une </a:t>
            </a:r>
            <a:r>
              <a:rPr lang="fr-FR" sz="2000" dirty="0">
                <a:solidFill>
                  <a:srgbClr val="595959"/>
                </a:solidFill>
              </a:rPr>
              <a:t>« technologie de rupture </a:t>
            </a:r>
            <a:r>
              <a:rPr lang="fr-FR" sz="2000" dirty="0" smtClean="0">
                <a:solidFill>
                  <a:srgbClr val="595959"/>
                </a:solidFill>
              </a:rPr>
              <a:t>»</a:t>
            </a:r>
            <a:endParaRPr lang="fr-FR" sz="2000" dirty="0">
              <a:solidFill>
                <a:srgbClr val="595959"/>
              </a:solidFill>
            </a:endParaRPr>
          </a:p>
        </p:txBody>
      </p:sp>
      <p:cxnSp>
        <p:nvCxnSpPr>
          <p:cNvPr id="11" name="Connecteur droit avec flèche 10"/>
          <p:cNvCxnSpPr/>
          <p:nvPr/>
        </p:nvCxnSpPr>
        <p:spPr>
          <a:xfrm flipV="1">
            <a:off x="7129463" y="4011613"/>
            <a:ext cx="0" cy="928687"/>
          </a:xfrm>
          <a:prstGeom prst="straightConnector1">
            <a:avLst/>
          </a:prstGeom>
          <a:ln w="635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67592" name="Text Box 11"/>
          <p:cNvSpPr txBox="1">
            <a:spLocks noChangeArrowheads="1"/>
          </p:cNvSpPr>
          <p:nvPr/>
        </p:nvSpPr>
        <p:spPr bwMode="auto">
          <a:xfrm>
            <a:off x="2319338" y="1092200"/>
            <a:ext cx="679450" cy="366713"/>
          </a:xfrm>
          <a:prstGeom prst="rect">
            <a:avLst/>
          </a:prstGeom>
          <a:noFill/>
          <a:ln w="9525">
            <a:noFill/>
            <a:miter lim="800000"/>
            <a:headEnd/>
            <a:tailEnd/>
          </a:ln>
        </p:spPr>
        <p:txBody>
          <a:bodyPr wrap="none">
            <a:spAutoFit/>
          </a:bodyPr>
          <a:lstStyle/>
          <a:p>
            <a:r>
              <a:rPr lang="fr-FR" b="1">
                <a:solidFill>
                  <a:srgbClr val="FF6600"/>
                </a:solidFill>
              </a:rPr>
              <a:t>SOB</a:t>
            </a:r>
          </a:p>
        </p:txBody>
      </p:sp>
      <p:sp>
        <p:nvSpPr>
          <p:cNvPr id="67593" name="Text Box 12"/>
          <p:cNvSpPr txBox="1">
            <a:spLocks noChangeArrowheads="1"/>
          </p:cNvSpPr>
          <p:nvPr/>
        </p:nvSpPr>
        <p:spPr bwMode="auto">
          <a:xfrm>
            <a:off x="6556375" y="1549400"/>
            <a:ext cx="628650" cy="366713"/>
          </a:xfrm>
          <a:prstGeom prst="rect">
            <a:avLst/>
          </a:prstGeom>
          <a:noFill/>
          <a:ln w="9525">
            <a:noFill/>
            <a:miter lim="800000"/>
            <a:headEnd/>
            <a:tailEnd/>
          </a:ln>
        </p:spPr>
        <p:txBody>
          <a:bodyPr wrap="none">
            <a:spAutoFit/>
          </a:bodyPr>
          <a:lstStyle/>
          <a:p>
            <a:r>
              <a:rPr lang="fr-FR" b="1">
                <a:solidFill>
                  <a:schemeClr val="accent2"/>
                </a:solidFill>
              </a:rPr>
              <a:t>ELE</a:t>
            </a:r>
          </a:p>
        </p:txBody>
      </p:sp>
      <p:sp>
        <p:nvSpPr>
          <p:cNvPr id="13" name="ZoneTexte 9"/>
          <p:cNvSpPr txBox="1">
            <a:spLocks noChangeArrowheads="1"/>
          </p:cNvSpPr>
          <p:nvPr/>
        </p:nvSpPr>
        <p:spPr bwMode="auto">
          <a:xfrm>
            <a:off x="1115616" y="5949280"/>
            <a:ext cx="7237312" cy="400110"/>
          </a:xfrm>
          <a:prstGeom prst="rect">
            <a:avLst/>
          </a:prstGeom>
          <a:noFill/>
          <a:ln w="9525">
            <a:noFill/>
            <a:miter lim="800000"/>
            <a:headEnd/>
            <a:tailEnd/>
          </a:ln>
        </p:spPr>
        <p:txBody>
          <a:bodyPr wrap="square">
            <a:spAutoFit/>
          </a:bodyPr>
          <a:lstStyle/>
          <a:p>
            <a:pPr algn="l"/>
            <a:r>
              <a:rPr lang="fr-FR" sz="2000" b="1" dirty="0" smtClean="0">
                <a:solidFill>
                  <a:srgbClr val="595959"/>
                </a:solidFill>
              </a:rPr>
              <a:t>…ou </a:t>
            </a:r>
            <a:r>
              <a:rPr lang="fr-FR" sz="2000" b="1" dirty="0">
                <a:solidFill>
                  <a:srgbClr val="595959"/>
                </a:solidFill>
              </a:rPr>
              <a:t>par le relâchement de la contrainte des 50% de </a:t>
            </a:r>
            <a:r>
              <a:rPr lang="fr-FR" sz="2000" b="1" dirty="0" smtClean="0">
                <a:solidFill>
                  <a:srgbClr val="595959"/>
                </a:solidFill>
              </a:rPr>
              <a:t>nucléaire</a:t>
            </a:r>
            <a:endParaRPr lang="fr-FR" sz="2000" b="1" dirty="0">
              <a:solidFill>
                <a:srgbClr val="595959"/>
              </a:solidFill>
            </a:endParaRPr>
          </a:p>
        </p:txBody>
      </p:sp>
    </p:spTree>
    <p:extLst>
      <p:ext uri="{BB962C8B-B14F-4D97-AF65-F5344CB8AC3E}">
        <p14:creationId xmlns:p14="http://schemas.microsoft.com/office/powerpoint/2010/main" xmlns="" val="20042909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re 1"/>
          <p:cNvSpPr>
            <a:spLocks/>
          </p:cNvSpPr>
          <p:nvPr/>
        </p:nvSpPr>
        <p:spPr bwMode="auto">
          <a:xfrm>
            <a:off x="2339752" y="28121"/>
            <a:ext cx="5111750" cy="909638"/>
          </a:xfrm>
          <a:prstGeom prst="rect">
            <a:avLst/>
          </a:prstGeom>
          <a:noFill/>
          <a:ln w="9525">
            <a:noFill/>
            <a:miter lim="800000"/>
            <a:headEnd/>
            <a:tailEnd/>
          </a:ln>
        </p:spPr>
        <p:txBody>
          <a:bodyPr anchor="ctr"/>
          <a:lstStyle/>
          <a:p>
            <a:r>
              <a:rPr lang="fr-FR" sz="3200" b="1" dirty="0">
                <a:solidFill>
                  <a:schemeClr val="bg1"/>
                </a:solidFill>
              </a:rPr>
              <a:t>Production d’énergie</a:t>
            </a:r>
          </a:p>
          <a:p>
            <a:r>
              <a:rPr lang="fr-FR" sz="3200" dirty="0">
                <a:solidFill>
                  <a:schemeClr val="bg1"/>
                </a:solidFill>
              </a:rPr>
              <a:t>Challenges technologiques</a:t>
            </a:r>
          </a:p>
        </p:txBody>
      </p:sp>
      <p:sp>
        <p:nvSpPr>
          <p:cNvPr id="69634" name="ZoneTexte 4"/>
          <p:cNvSpPr txBox="1">
            <a:spLocks noChangeArrowheads="1"/>
          </p:cNvSpPr>
          <p:nvPr/>
        </p:nvSpPr>
        <p:spPr bwMode="auto">
          <a:xfrm>
            <a:off x="395288" y="959530"/>
            <a:ext cx="7993136" cy="5324535"/>
          </a:xfrm>
          <a:prstGeom prst="rect">
            <a:avLst/>
          </a:prstGeom>
          <a:noFill/>
          <a:ln w="9525">
            <a:noFill/>
            <a:miter lim="800000"/>
            <a:headEnd/>
            <a:tailEnd/>
          </a:ln>
        </p:spPr>
        <p:txBody>
          <a:bodyPr wrap="square">
            <a:spAutoFit/>
          </a:bodyPr>
          <a:lstStyle/>
          <a:p>
            <a:pPr indent="271463" algn="l">
              <a:buFontTx/>
              <a:buChar char="•"/>
            </a:pPr>
            <a:r>
              <a:rPr lang="fr-FR" sz="2000" b="1" dirty="0"/>
              <a:t> </a:t>
            </a:r>
            <a:r>
              <a:rPr lang="fr-FR" sz="2000" b="1" dirty="0">
                <a:solidFill>
                  <a:srgbClr val="0070C0"/>
                </a:solidFill>
              </a:rPr>
              <a:t>Prise en compte de l’introduction d’énergies intermittentes sur le réseau électrique</a:t>
            </a:r>
          </a:p>
          <a:p>
            <a:pPr marL="915988" lvl="2" indent="252413" algn="l">
              <a:buFontTx/>
              <a:buChar char="•"/>
            </a:pPr>
            <a:r>
              <a:rPr lang="fr-FR" sz="2000" dirty="0">
                <a:solidFill>
                  <a:srgbClr val="595959"/>
                </a:solidFill>
              </a:rPr>
              <a:t> Performances, origines et coûts des matériels (éolien, solaire…)</a:t>
            </a:r>
          </a:p>
          <a:p>
            <a:pPr marL="915988" lvl="2" indent="252413" algn="l">
              <a:buFontTx/>
              <a:buChar char="•"/>
            </a:pPr>
            <a:r>
              <a:rPr lang="fr-FR" sz="2000" dirty="0">
                <a:solidFill>
                  <a:srgbClr val="595959"/>
                </a:solidFill>
              </a:rPr>
              <a:t> Développement, gestion et équilibrage du réseau (smart </a:t>
            </a:r>
            <a:r>
              <a:rPr lang="fr-FR" sz="2000" dirty="0" err="1">
                <a:solidFill>
                  <a:srgbClr val="595959"/>
                </a:solidFill>
              </a:rPr>
              <a:t>grids</a:t>
            </a:r>
            <a:r>
              <a:rPr lang="fr-FR" sz="2000" dirty="0">
                <a:solidFill>
                  <a:srgbClr val="595959"/>
                </a:solidFill>
              </a:rPr>
              <a:t>)</a:t>
            </a:r>
          </a:p>
          <a:p>
            <a:pPr marL="915988" lvl="2" indent="252413" algn="l">
              <a:buFontTx/>
              <a:buChar char="•"/>
            </a:pPr>
            <a:r>
              <a:rPr lang="fr-FR" sz="2000" dirty="0">
                <a:solidFill>
                  <a:srgbClr val="595959"/>
                </a:solidFill>
              </a:rPr>
              <a:t> Stockage d’électricité de grande capacité (à définir)</a:t>
            </a:r>
          </a:p>
          <a:p>
            <a:pPr marL="915988" lvl="2" indent="252413" algn="l">
              <a:buFontTx/>
              <a:buChar char="•"/>
            </a:pPr>
            <a:r>
              <a:rPr lang="fr-FR" sz="2000" dirty="0">
                <a:solidFill>
                  <a:srgbClr val="595959"/>
                </a:solidFill>
              </a:rPr>
              <a:t> Production interruptible de nouveaux vecteurs énergétiques</a:t>
            </a:r>
          </a:p>
          <a:p>
            <a:pPr marL="915988" lvl="2" indent="252413" algn="l">
              <a:buFontTx/>
              <a:buChar char="•"/>
            </a:pPr>
            <a:r>
              <a:rPr lang="fr-FR" sz="2000" dirty="0">
                <a:solidFill>
                  <a:srgbClr val="595959"/>
                </a:solidFill>
              </a:rPr>
              <a:t> Suivi de charge des centrales nucléaires</a:t>
            </a:r>
          </a:p>
          <a:p>
            <a:pPr marL="915988" lvl="2" indent="252413" algn="l">
              <a:buFontTx/>
              <a:buChar char="•"/>
            </a:pPr>
            <a:endParaRPr lang="fr-FR" sz="2000" b="1" dirty="0">
              <a:solidFill>
                <a:srgbClr val="595959"/>
              </a:solidFill>
            </a:endParaRPr>
          </a:p>
          <a:p>
            <a:pPr indent="271463" algn="l">
              <a:buFontTx/>
              <a:buChar char="•"/>
            </a:pPr>
            <a:r>
              <a:rPr lang="fr-FR" sz="2000" b="1" dirty="0">
                <a:solidFill>
                  <a:srgbClr val="595959"/>
                </a:solidFill>
              </a:rPr>
              <a:t> </a:t>
            </a:r>
            <a:r>
              <a:rPr lang="fr-FR" sz="2000" b="1" dirty="0">
                <a:solidFill>
                  <a:srgbClr val="0070C0"/>
                </a:solidFill>
              </a:rPr>
              <a:t>Récupération de la chaleur fatale des centrales</a:t>
            </a:r>
          </a:p>
          <a:p>
            <a:pPr marL="915988" lvl="2" indent="252413" algn="l">
              <a:buFontTx/>
              <a:buChar char="•"/>
            </a:pPr>
            <a:r>
              <a:rPr lang="fr-FR" sz="2000" dirty="0">
                <a:solidFill>
                  <a:srgbClr val="595959"/>
                </a:solidFill>
              </a:rPr>
              <a:t> Développement des réseaux de chaleur</a:t>
            </a:r>
          </a:p>
          <a:p>
            <a:pPr marL="915988" lvl="2" indent="252413" algn="l">
              <a:buFontTx/>
              <a:buChar char="•"/>
            </a:pPr>
            <a:r>
              <a:rPr lang="fr-FR" sz="2000" dirty="0">
                <a:solidFill>
                  <a:srgbClr val="595959"/>
                </a:solidFill>
              </a:rPr>
              <a:t> Optimisation de la chaleur industrielle </a:t>
            </a:r>
          </a:p>
          <a:p>
            <a:pPr indent="271463" algn="l">
              <a:buFontTx/>
              <a:buChar char="•"/>
            </a:pPr>
            <a:endParaRPr lang="fr-FR" sz="2000" dirty="0">
              <a:solidFill>
                <a:srgbClr val="595959"/>
              </a:solidFill>
            </a:endParaRPr>
          </a:p>
          <a:p>
            <a:pPr indent="271463" algn="l">
              <a:buFontTx/>
              <a:buChar char="•"/>
            </a:pPr>
            <a:r>
              <a:rPr lang="fr-FR" sz="2000" dirty="0">
                <a:solidFill>
                  <a:srgbClr val="595959"/>
                </a:solidFill>
              </a:rPr>
              <a:t> </a:t>
            </a:r>
            <a:r>
              <a:rPr lang="fr-FR" sz="2000" b="1" dirty="0">
                <a:solidFill>
                  <a:srgbClr val="0070C0"/>
                </a:solidFill>
              </a:rPr>
              <a:t>Production de vecteurs énergétiques flexibles</a:t>
            </a:r>
          </a:p>
          <a:p>
            <a:pPr marL="915988" lvl="2" indent="252413" algn="l">
              <a:buFontTx/>
              <a:buChar char="•"/>
            </a:pPr>
            <a:r>
              <a:rPr lang="fr-FR" sz="2000" dirty="0">
                <a:solidFill>
                  <a:srgbClr val="595959"/>
                </a:solidFill>
              </a:rPr>
              <a:t> Biomasse de 2</a:t>
            </a:r>
            <a:r>
              <a:rPr lang="fr-FR" sz="2000" baseline="30000" dirty="0">
                <a:solidFill>
                  <a:srgbClr val="595959"/>
                </a:solidFill>
              </a:rPr>
              <a:t>nde</a:t>
            </a:r>
            <a:r>
              <a:rPr lang="fr-FR" sz="2000" dirty="0">
                <a:solidFill>
                  <a:srgbClr val="595959"/>
                </a:solidFill>
              </a:rPr>
              <a:t> génération (carburants liquides)</a:t>
            </a:r>
          </a:p>
          <a:p>
            <a:pPr marL="915988" lvl="2" indent="252413" algn="l">
              <a:buFontTx/>
              <a:buChar char="•"/>
            </a:pPr>
            <a:r>
              <a:rPr lang="fr-FR" sz="2000" dirty="0">
                <a:solidFill>
                  <a:srgbClr val="595959"/>
                </a:solidFill>
              </a:rPr>
              <a:t> Carburants gazeux (biogaz, hydrogène, méthane)</a:t>
            </a:r>
          </a:p>
          <a:p>
            <a:pPr marL="915988" lvl="2" indent="252413" algn="l">
              <a:buFontTx/>
              <a:buChar char="•"/>
            </a:pPr>
            <a:endParaRPr lang="fr-FR" sz="2000" dirty="0">
              <a:solidFill>
                <a:srgbClr val="595959"/>
              </a:solidFill>
            </a:endParaRPr>
          </a:p>
          <a:p>
            <a:pPr indent="271463" algn="l">
              <a:buFontTx/>
              <a:buChar char="•"/>
            </a:pPr>
            <a:r>
              <a:rPr lang="fr-FR" sz="2000" b="1" dirty="0">
                <a:solidFill>
                  <a:srgbClr val="0070C0"/>
                </a:solidFill>
              </a:rPr>
              <a:t>Capture et stockage du CO</a:t>
            </a:r>
            <a:r>
              <a:rPr lang="fr-FR" sz="2000" b="1" baseline="-25000" dirty="0">
                <a:solidFill>
                  <a:srgbClr val="0070C0"/>
                </a:solidFill>
              </a:rPr>
              <a:t>2</a:t>
            </a:r>
            <a:r>
              <a:rPr lang="fr-FR" sz="2000" b="1" dirty="0">
                <a:solidFill>
                  <a:srgbClr val="0070C0"/>
                </a:solidFill>
              </a:rPr>
              <a:t> </a:t>
            </a:r>
          </a:p>
        </p:txBody>
      </p:sp>
    </p:spTree>
    <p:extLst>
      <p:ext uri="{BB962C8B-B14F-4D97-AF65-F5344CB8AC3E}">
        <p14:creationId xmlns:p14="http://schemas.microsoft.com/office/powerpoint/2010/main" xmlns="" val="1183695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Espace réservé du contenu 4"/>
          <p:cNvSpPr>
            <a:spLocks noGrp="1"/>
          </p:cNvSpPr>
          <p:nvPr>
            <p:ph idx="4294967295"/>
          </p:nvPr>
        </p:nvSpPr>
        <p:spPr>
          <a:xfrm>
            <a:off x="252413" y="1125686"/>
            <a:ext cx="9144000" cy="719138"/>
          </a:xfrm>
        </p:spPr>
        <p:txBody>
          <a:bodyPr/>
          <a:lstStyle/>
          <a:p>
            <a:pPr marL="0" indent="0" eaLnBrk="1" hangingPunct="1">
              <a:buFontTx/>
              <a:buNone/>
            </a:pPr>
            <a:r>
              <a:rPr lang="fr-FR" sz="1800" dirty="0" smtClean="0">
                <a:solidFill>
                  <a:srgbClr val="595959"/>
                </a:solidFill>
              </a:rPr>
              <a:t>Déployer ces nouvelles technologies nécessitera de lever de</a:t>
            </a:r>
            <a:r>
              <a:rPr lang="fr-FR" sz="1800" dirty="0" smtClean="0"/>
              <a:t> </a:t>
            </a:r>
            <a:r>
              <a:rPr lang="fr-FR" sz="1800" b="1" dirty="0" smtClean="0">
                <a:solidFill>
                  <a:schemeClr val="accent2"/>
                </a:solidFill>
              </a:rPr>
              <a:t>nombreux verrous technologiques</a:t>
            </a:r>
            <a:r>
              <a:rPr lang="fr-FR" sz="1800" dirty="0" smtClean="0"/>
              <a:t> </a:t>
            </a:r>
            <a:r>
              <a:rPr lang="fr-FR" sz="1800" dirty="0" smtClean="0">
                <a:solidFill>
                  <a:srgbClr val="595959"/>
                </a:solidFill>
              </a:rPr>
              <a:t>que l’alliance ANCRE a identifiés dans son rapport publié fin 2012</a:t>
            </a:r>
          </a:p>
        </p:txBody>
      </p:sp>
      <p:sp>
        <p:nvSpPr>
          <p:cNvPr id="78850" name="Titre 1"/>
          <p:cNvSpPr>
            <a:spLocks noGrp="1"/>
          </p:cNvSpPr>
          <p:nvPr>
            <p:ph type="title" idx="4294967295"/>
          </p:nvPr>
        </p:nvSpPr>
        <p:spPr>
          <a:xfrm>
            <a:off x="1467396" y="15032"/>
            <a:ext cx="7594054" cy="1037704"/>
          </a:xfrm>
        </p:spPr>
        <p:txBody>
          <a:bodyPr/>
          <a:lstStyle/>
          <a:p>
            <a:r>
              <a:rPr lang="fr-FR" sz="2400" b="1" dirty="0" smtClean="0"/>
              <a:t>Des verrous technologiques et organisationnels sur la route du facteur 4</a:t>
            </a:r>
            <a:endParaRPr lang="fr-FR" sz="2400" dirty="0" smtClean="0"/>
          </a:p>
        </p:txBody>
      </p:sp>
      <p:pic>
        <p:nvPicPr>
          <p:cNvPr id="78851" name="Picture 2"/>
          <p:cNvPicPr>
            <a:picLocks noChangeAspect="1" noChangeArrowheads="1"/>
          </p:cNvPicPr>
          <p:nvPr/>
        </p:nvPicPr>
        <p:blipFill>
          <a:blip r:embed="rId2" cstate="print"/>
          <a:srcRect/>
          <a:stretch>
            <a:fillRect/>
          </a:stretch>
        </p:blipFill>
        <p:spPr bwMode="auto">
          <a:xfrm>
            <a:off x="6084888" y="1844824"/>
            <a:ext cx="2743200" cy="3421062"/>
          </a:xfrm>
          <a:prstGeom prst="rect">
            <a:avLst/>
          </a:prstGeom>
          <a:noFill/>
          <a:ln w="9525">
            <a:noFill/>
            <a:miter lim="800000"/>
            <a:headEnd/>
            <a:tailEnd/>
          </a:ln>
        </p:spPr>
      </p:pic>
      <p:sp>
        <p:nvSpPr>
          <p:cNvPr id="78852" name="Espace réservé du contenu 4"/>
          <p:cNvSpPr txBox="1">
            <a:spLocks/>
          </p:cNvSpPr>
          <p:nvPr/>
        </p:nvSpPr>
        <p:spPr bwMode="auto">
          <a:xfrm>
            <a:off x="250825" y="1844824"/>
            <a:ext cx="5976938" cy="3529012"/>
          </a:xfrm>
          <a:prstGeom prst="rect">
            <a:avLst/>
          </a:prstGeom>
          <a:noFill/>
          <a:ln w="9525">
            <a:noFill/>
            <a:miter lim="800000"/>
            <a:headEnd/>
            <a:tailEnd/>
          </a:ln>
        </p:spPr>
        <p:txBody>
          <a:bodyPr/>
          <a:lstStyle/>
          <a:p>
            <a:pPr marL="285750" lvl="1" indent="-285750" algn="l">
              <a:spcBef>
                <a:spcPct val="20000"/>
              </a:spcBef>
              <a:buFont typeface="Wingdings" pitchFamily="2" charset="2"/>
              <a:buChar char="§"/>
            </a:pPr>
            <a:r>
              <a:rPr lang="fr-FR" sz="1400" b="1" i="1" dirty="0">
                <a:solidFill>
                  <a:srgbClr val="003399"/>
                </a:solidFill>
              </a:rPr>
              <a:t>Stockage statique centralisé et décentralisé de l’électricité</a:t>
            </a:r>
          </a:p>
          <a:p>
            <a:pPr marL="285750" lvl="1" indent="-285750" algn="l">
              <a:spcBef>
                <a:spcPct val="20000"/>
              </a:spcBef>
              <a:buFont typeface="Wingdings" pitchFamily="2" charset="2"/>
              <a:buChar char="§"/>
            </a:pPr>
            <a:r>
              <a:rPr lang="fr-FR" sz="1400" b="1" i="1" dirty="0">
                <a:solidFill>
                  <a:srgbClr val="003399"/>
                </a:solidFill>
              </a:rPr>
              <a:t>Hybridation des réseaux électricité-gaz-chaleur</a:t>
            </a:r>
          </a:p>
          <a:p>
            <a:pPr marL="285750" lvl="1" indent="-285750" algn="l">
              <a:spcBef>
                <a:spcPct val="20000"/>
              </a:spcBef>
              <a:buFont typeface="Wingdings" pitchFamily="2" charset="2"/>
              <a:buChar char="§"/>
            </a:pPr>
            <a:r>
              <a:rPr lang="fr-FR" sz="1400" b="1" i="1" dirty="0">
                <a:solidFill>
                  <a:srgbClr val="003399"/>
                </a:solidFill>
              </a:rPr>
              <a:t>Mise en œuvre de sites industriels intégrés</a:t>
            </a:r>
          </a:p>
          <a:p>
            <a:pPr marL="285750" lvl="1" indent="-285750" algn="l">
              <a:spcBef>
                <a:spcPct val="20000"/>
              </a:spcBef>
              <a:buFont typeface="Wingdings" pitchFamily="2" charset="2"/>
              <a:buChar char="§"/>
            </a:pPr>
            <a:r>
              <a:rPr lang="fr-FR" sz="1400" b="1" i="1" dirty="0">
                <a:solidFill>
                  <a:srgbClr val="003399"/>
                </a:solidFill>
              </a:rPr>
              <a:t>Optimisation et mobilisation des ressources en biomasse</a:t>
            </a:r>
          </a:p>
          <a:p>
            <a:pPr marL="285750" lvl="1" indent="-285750" algn="l">
              <a:spcBef>
                <a:spcPct val="20000"/>
              </a:spcBef>
              <a:buFont typeface="Wingdings" pitchFamily="2" charset="2"/>
              <a:buChar char="§"/>
            </a:pPr>
            <a:r>
              <a:rPr lang="fr-FR" sz="1400" b="1" i="1" dirty="0">
                <a:solidFill>
                  <a:srgbClr val="003399"/>
                </a:solidFill>
              </a:rPr>
              <a:t>Capture, séquestration ou  recyclage du CO2 </a:t>
            </a:r>
          </a:p>
          <a:p>
            <a:pPr marL="285750" lvl="1" indent="-285750" algn="l">
              <a:spcBef>
                <a:spcPct val="20000"/>
              </a:spcBef>
              <a:buFont typeface="Wingdings" pitchFamily="2" charset="2"/>
              <a:buChar char="§"/>
            </a:pPr>
            <a:r>
              <a:rPr lang="fr-FR" sz="1400" b="1" i="1" dirty="0">
                <a:solidFill>
                  <a:srgbClr val="003399"/>
                </a:solidFill>
              </a:rPr>
              <a:t>Développement du chauffage urbain nucléaire, d’origine géothermique...</a:t>
            </a:r>
          </a:p>
          <a:p>
            <a:pPr marL="285750" lvl="1" indent="-285750" algn="l">
              <a:spcBef>
                <a:spcPct val="20000"/>
              </a:spcBef>
              <a:buFont typeface="Wingdings" pitchFamily="2" charset="2"/>
              <a:buChar char="§"/>
            </a:pPr>
            <a:r>
              <a:rPr lang="fr-FR" sz="1400" b="1" i="1" dirty="0">
                <a:solidFill>
                  <a:srgbClr val="003399"/>
                </a:solidFill>
              </a:rPr>
              <a:t>Véhicules à moteur thermique à 2 l/100km,</a:t>
            </a:r>
          </a:p>
          <a:p>
            <a:pPr marL="285750" lvl="1" indent="-285750" algn="l">
              <a:spcBef>
                <a:spcPct val="20000"/>
              </a:spcBef>
              <a:buFont typeface="Wingdings" pitchFamily="2" charset="2"/>
              <a:buChar char="§"/>
            </a:pPr>
            <a:r>
              <a:rPr lang="fr-FR" sz="1400" b="1" i="1" dirty="0">
                <a:solidFill>
                  <a:srgbClr val="003399"/>
                </a:solidFill>
              </a:rPr>
              <a:t>Diffusion des véhicules électriques ou à hydrogène, généralisation du stockage embarqué de l’électricité</a:t>
            </a:r>
          </a:p>
          <a:p>
            <a:pPr marL="285750" lvl="1" indent="-285750" algn="l">
              <a:spcBef>
                <a:spcPct val="20000"/>
              </a:spcBef>
              <a:buFont typeface="Wingdings" pitchFamily="2" charset="2"/>
              <a:buChar char="§"/>
            </a:pPr>
            <a:r>
              <a:rPr lang="fr-FR" sz="1400" b="1" i="1" dirty="0">
                <a:solidFill>
                  <a:srgbClr val="003399"/>
                </a:solidFill>
              </a:rPr>
              <a:t>Production d’hydrogène bas carbone (</a:t>
            </a:r>
            <a:r>
              <a:rPr lang="fr-FR" sz="1400" b="1" i="1" dirty="0" err="1">
                <a:solidFill>
                  <a:srgbClr val="003399"/>
                </a:solidFill>
              </a:rPr>
              <a:t>EnR</a:t>
            </a:r>
            <a:r>
              <a:rPr lang="fr-FR" sz="1400" b="1" i="1" dirty="0">
                <a:solidFill>
                  <a:srgbClr val="003399"/>
                </a:solidFill>
              </a:rPr>
              <a:t>, nucléaire)</a:t>
            </a:r>
          </a:p>
          <a:p>
            <a:pPr marL="285750" lvl="1" indent="-285750" algn="l">
              <a:spcBef>
                <a:spcPct val="20000"/>
              </a:spcBef>
              <a:buFont typeface="Wingdings" pitchFamily="2" charset="2"/>
              <a:buChar char="§"/>
            </a:pPr>
            <a:r>
              <a:rPr lang="fr-FR" sz="1400" b="1" i="1" dirty="0">
                <a:solidFill>
                  <a:srgbClr val="003399"/>
                </a:solidFill>
              </a:rPr>
              <a:t>Pompes à chaleurs haute et très haute température,</a:t>
            </a:r>
          </a:p>
          <a:p>
            <a:pPr marL="285750" lvl="1" indent="-285750" algn="l">
              <a:spcBef>
                <a:spcPct val="20000"/>
              </a:spcBef>
              <a:buFont typeface="Wingdings" pitchFamily="2" charset="2"/>
              <a:buChar char="§"/>
            </a:pPr>
            <a:r>
              <a:rPr lang="fr-FR" sz="1400" b="1" i="1" dirty="0">
                <a:solidFill>
                  <a:srgbClr val="003399"/>
                </a:solidFill>
              </a:rPr>
              <a:t>Eolien offshore flottant, </a:t>
            </a:r>
          </a:p>
          <a:p>
            <a:pPr marL="285750" lvl="1" indent="-285750" algn="l">
              <a:spcBef>
                <a:spcPct val="20000"/>
              </a:spcBef>
              <a:buFont typeface="Wingdings" pitchFamily="2" charset="2"/>
              <a:buChar char="§"/>
            </a:pPr>
            <a:r>
              <a:rPr lang="fr-FR" sz="1400" b="1" i="1" dirty="0">
                <a:solidFill>
                  <a:srgbClr val="003399"/>
                </a:solidFill>
              </a:rPr>
              <a:t>...</a:t>
            </a:r>
          </a:p>
        </p:txBody>
      </p:sp>
      <p:sp>
        <p:nvSpPr>
          <p:cNvPr id="73733" name="ZoneTexte 1"/>
          <p:cNvSpPr txBox="1">
            <a:spLocks noChangeArrowheads="1"/>
          </p:cNvSpPr>
          <p:nvPr/>
        </p:nvSpPr>
        <p:spPr bwMode="auto">
          <a:xfrm>
            <a:off x="1070963" y="5265886"/>
            <a:ext cx="7757125" cy="369332"/>
          </a:xfrm>
          <a:prstGeom prst="rect">
            <a:avLst/>
          </a:prstGeom>
          <a:noFill/>
          <a:ln w="9525">
            <a:noFill/>
            <a:miter lim="800000"/>
            <a:headEnd/>
            <a:tailEnd/>
          </a:ln>
        </p:spPr>
        <p:txBody>
          <a:bodyPr wrap="none">
            <a:spAutoFit/>
          </a:bodyPr>
          <a:lstStyle/>
          <a:p>
            <a:pPr>
              <a:defRPr/>
            </a:pPr>
            <a:r>
              <a:rPr lang="fr-FR" sz="1800" i="1" u="sng" dirty="0">
                <a:solidFill>
                  <a:srgbClr val="0070C0"/>
                </a:solidFill>
              </a:rPr>
              <a:t>http://www.allianceenergie.fr/iso_upload/verrous-seuls-ANCRE-[2012-11-26].pdf</a:t>
            </a:r>
          </a:p>
        </p:txBody>
      </p:sp>
      <p:sp>
        <p:nvSpPr>
          <p:cNvPr id="7" name="Espace réservé du contenu 4"/>
          <p:cNvSpPr txBox="1">
            <a:spLocks/>
          </p:cNvSpPr>
          <p:nvPr/>
        </p:nvSpPr>
        <p:spPr>
          <a:xfrm>
            <a:off x="899592" y="5733256"/>
            <a:ext cx="7704856" cy="549414"/>
          </a:xfrm>
          <a:prstGeom prst="rect">
            <a:avLst/>
          </a:prstGeom>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3"/>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4"/>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fr-FR" sz="3200" b="1" dirty="0" smtClean="0">
                <a:solidFill>
                  <a:srgbClr val="FF0000"/>
                </a:solidFill>
              </a:rPr>
              <a:t>Rapport complet attendu pour octobre 2013</a:t>
            </a:r>
          </a:p>
        </p:txBody>
      </p:sp>
    </p:spTree>
    <p:extLst>
      <p:ext uri="{BB962C8B-B14F-4D97-AF65-F5344CB8AC3E}">
        <p14:creationId xmlns:p14="http://schemas.microsoft.com/office/powerpoint/2010/main" xmlns="" val="2168424991"/>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u numéro de diapositive 4"/>
          <p:cNvSpPr>
            <a:spLocks noGrp="1"/>
          </p:cNvSpPr>
          <p:nvPr>
            <p:ph type="sldNum" sz="quarter" idx="11"/>
          </p:nvPr>
        </p:nvSpPr>
        <p:spPr>
          <a:xfrm>
            <a:off x="8172400" y="6535638"/>
            <a:ext cx="936625" cy="268288"/>
          </a:xfrm>
          <a:noFill/>
        </p:spPr>
        <p:txBody>
          <a:bodyPr/>
          <a:lstStyle/>
          <a:p>
            <a:fld id="{B3496380-16C0-463A-9E7C-935A3A950CA4}" type="slidenum">
              <a:rPr lang="fr-FR" smtClean="0"/>
              <a:pPr/>
              <a:t>62</a:t>
            </a:fld>
            <a:endParaRPr lang="fr-FR" smtClean="0"/>
          </a:p>
        </p:txBody>
      </p:sp>
      <p:sp>
        <p:nvSpPr>
          <p:cNvPr id="34820" name="Text Box 3"/>
          <p:cNvSpPr txBox="1">
            <a:spLocks noChangeArrowheads="1"/>
          </p:cNvSpPr>
          <p:nvPr/>
        </p:nvSpPr>
        <p:spPr bwMode="auto">
          <a:xfrm>
            <a:off x="251520" y="1124744"/>
            <a:ext cx="8496944" cy="5170646"/>
          </a:xfrm>
          <a:prstGeom prst="rect">
            <a:avLst/>
          </a:prstGeom>
          <a:solidFill>
            <a:schemeClr val="bg1"/>
          </a:solidFill>
          <a:ln w="9525">
            <a:noFill/>
            <a:miter lim="800000"/>
            <a:headEnd/>
            <a:tailEnd/>
          </a:ln>
        </p:spPr>
        <p:txBody>
          <a:bodyPr wrap="square">
            <a:spAutoFit/>
          </a:bodyPr>
          <a:lstStyle/>
          <a:p>
            <a:pPr algn="l">
              <a:buFont typeface="Wingdings" pitchFamily="2" charset="2"/>
              <a:buChar char="Ø"/>
            </a:pPr>
            <a:r>
              <a:rPr lang="fr-FR" sz="2200" dirty="0" smtClean="0">
                <a:latin typeface="Comic Sans MS" pitchFamily="66" charset="0"/>
              </a:rPr>
              <a:t> La </a:t>
            </a:r>
            <a:r>
              <a:rPr lang="fr-FR" sz="2200" b="1" dirty="0" smtClean="0">
                <a:solidFill>
                  <a:srgbClr val="FF0000"/>
                </a:solidFill>
                <a:latin typeface="Comic Sans MS" pitchFamily="66" charset="0"/>
              </a:rPr>
              <a:t>croissance future du nucléaire </a:t>
            </a:r>
            <a:r>
              <a:rPr lang="fr-FR" sz="2200" dirty="0" smtClean="0">
                <a:latin typeface="Comic Sans MS" pitchFamily="66" charset="0"/>
              </a:rPr>
              <a:t>dans le monde est une réalité qui se concrétise dans les pays émergents</a:t>
            </a:r>
            <a:endParaRPr lang="fr-FR" sz="2200" b="1" dirty="0" smtClean="0">
              <a:solidFill>
                <a:srgbClr val="0070C0"/>
              </a:solidFill>
              <a:latin typeface="Comic Sans MS" pitchFamily="66" charset="0"/>
            </a:endParaRPr>
          </a:p>
          <a:p>
            <a:pPr algn="l"/>
            <a:endParaRPr lang="fr-FR" sz="2200" dirty="0" smtClean="0">
              <a:latin typeface="Comic Sans MS" pitchFamily="66" charset="0"/>
            </a:endParaRPr>
          </a:p>
          <a:p>
            <a:pPr algn="l">
              <a:buFont typeface="Wingdings" pitchFamily="2" charset="2"/>
              <a:buChar char="Ø"/>
            </a:pPr>
            <a:r>
              <a:rPr lang="fr-FR" sz="2200" dirty="0" smtClean="0">
                <a:latin typeface="Comic Sans MS" pitchFamily="66" charset="0"/>
              </a:rPr>
              <a:t> Les </a:t>
            </a:r>
            <a:r>
              <a:rPr lang="fr-FR" sz="2200" b="1" dirty="0" smtClean="0">
                <a:solidFill>
                  <a:srgbClr val="0070C0"/>
                </a:solidFill>
                <a:latin typeface="Comic Sans MS" pitchFamily="66" charset="0"/>
              </a:rPr>
              <a:t>fondamentaux du nucléaire </a:t>
            </a:r>
            <a:r>
              <a:rPr lang="fr-FR" sz="2200" dirty="0" smtClean="0">
                <a:latin typeface="Comic Sans MS" pitchFamily="66" charset="0"/>
              </a:rPr>
              <a:t>demeurent (indépendance</a:t>
            </a:r>
            <a:r>
              <a:rPr lang="fr-FR" sz="2200" dirty="0" smtClean="0">
                <a:latin typeface="Comic Sans MS" pitchFamily="66" charset="0"/>
              </a:rPr>
              <a:t>, économie, pas d’émissions de gaz à effet de serre, ressources)</a:t>
            </a:r>
          </a:p>
          <a:p>
            <a:pPr algn="l">
              <a:buFont typeface="Wingdings" pitchFamily="2" charset="2"/>
              <a:buChar char="Ø"/>
            </a:pPr>
            <a:endParaRPr lang="fr-FR" sz="2200" dirty="0" smtClean="0">
              <a:latin typeface="Comic Sans MS" pitchFamily="66" charset="0"/>
            </a:endParaRPr>
          </a:p>
          <a:p>
            <a:pPr algn="l">
              <a:buFont typeface="Wingdings" pitchFamily="2" charset="2"/>
              <a:buChar char="Ø"/>
            </a:pPr>
            <a:r>
              <a:rPr lang="fr-FR" sz="2200" dirty="0">
                <a:latin typeface="Comic Sans MS" pitchFamily="66" charset="0"/>
              </a:rPr>
              <a:t> </a:t>
            </a:r>
            <a:r>
              <a:rPr lang="fr-FR" sz="2200" dirty="0" smtClean="0">
                <a:latin typeface="Comic Sans MS" pitchFamily="66" charset="0"/>
              </a:rPr>
              <a:t>La R&amp;D au CEA se décline en </a:t>
            </a:r>
            <a:r>
              <a:rPr lang="fr-FR" sz="2200" b="1" dirty="0" smtClean="0">
                <a:latin typeface="Comic Sans MS" pitchFamily="66" charset="0"/>
              </a:rPr>
              <a:t>soutien au nucléaire existant </a:t>
            </a:r>
            <a:r>
              <a:rPr lang="fr-FR" sz="2200" dirty="0" smtClean="0">
                <a:latin typeface="Comic Sans MS" pitchFamily="66" charset="0"/>
              </a:rPr>
              <a:t>(sûreté, durée de vie, performances) et prépare </a:t>
            </a:r>
            <a:r>
              <a:rPr lang="fr-FR" sz="2200" b="1" dirty="0" smtClean="0">
                <a:latin typeface="Comic Sans MS" pitchFamily="66" charset="0"/>
              </a:rPr>
              <a:t>le nucléaire du futur</a:t>
            </a:r>
            <a:r>
              <a:rPr lang="fr-FR" sz="2200" dirty="0" smtClean="0">
                <a:latin typeface="Comic Sans MS" pitchFamily="66" charset="0"/>
              </a:rPr>
              <a:t> (4</a:t>
            </a:r>
            <a:r>
              <a:rPr lang="fr-FR" sz="2200" baseline="30000" dirty="0" smtClean="0">
                <a:latin typeface="Comic Sans MS" pitchFamily="66" charset="0"/>
              </a:rPr>
              <a:t>ème</a:t>
            </a:r>
            <a:r>
              <a:rPr lang="fr-FR" sz="2200" dirty="0" smtClean="0">
                <a:latin typeface="Comic Sans MS" pitchFamily="66" charset="0"/>
              </a:rPr>
              <a:t> génération), indispensable sur le long terme (ressources, déchets)</a:t>
            </a:r>
          </a:p>
          <a:p>
            <a:pPr algn="l">
              <a:buFont typeface="Wingdings" pitchFamily="2" charset="2"/>
              <a:buChar char="Ø"/>
            </a:pPr>
            <a:endParaRPr lang="fr-FR" sz="2200" dirty="0" smtClean="0">
              <a:latin typeface="Comic Sans MS" pitchFamily="66" charset="0"/>
            </a:endParaRPr>
          </a:p>
          <a:p>
            <a:pPr algn="l">
              <a:buFont typeface="Wingdings" pitchFamily="2" charset="2"/>
              <a:buChar char="Ø"/>
            </a:pPr>
            <a:r>
              <a:rPr lang="fr-FR" sz="2200" dirty="0">
                <a:latin typeface="Comic Sans MS" pitchFamily="66" charset="0"/>
              </a:rPr>
              <a:t> </a:t>
            </a:r>
            <a:r>
              <a:rPr lang="fr-FR" sz="2200" dirty="0" smtClean="0">
                <a:latin typeface="Comic Sans MS" pitchFamily="66" charset="0"/>
              </a:rPr>
              <a:t>Les scénarios énergétiques de l’ANCRE montrent que pour atteindre les objectifs du facteur 4 en 2050, il faut introduire des </a:t>
            </a:r>
            <a:r>
              <a:rPr lang="fr-FR" sz="2200" b="1" dirty="0" smtClean="0">
                <a:solidFill>
                  <a:srgbClr val="FF0000"/>
                </a:solidFill>
                <a:latin typeface="Comic Sans MS" pitchFamily="66" charset="0"/>
              </a:rPr>
              <a:t>« </a:t>
            </a:r>
            <a:r>
              <a:rPr lang="fr-FR" sz="2200" b="1" dirty="0" err="1" smtClean="0">
                <a:solidFill>
                  <a:srgbClr val="FF0000"/>
                </a:solidFill>
                <a:latin typeface="Comic Sans MS" pitchFamily="66" charset="0"/>
              </a:rPr>
              <a:t>game</a:t>
            </a:r>
            <a:r>
              <a:rPr lang="fr-FR" sz="2200" b="1" dirty="0" smtClean="0">
                <a:solidFill>
                  <a:srgbClr val="FF0000"/>
                </a:solidFill>
                <a:latin typeface="Comic Sans MS" pitchFamily="66" charset="0"/>
              </a:rPr>
              <a:t> </a:t>
            </a:r>
            <a:r>
              <a:rPr lang="fr-FR" sz="2200" b="1" dirty="0" err="1" smtClean="0">
                <a:solidFill>
                  <a:srgbClr val="FF0000"/>
                </a:solidFill>
                <a:latin typeface="Comic Sans MS" pitchFamily="66" charset="0"/>
              </a:rPr>
              <a:t>changers</a:t>
            </a:r>
            <a:r>
              <a:rPr lang="fr-FR" sz="2200" b="1" dirty="0" smtClean="0">
                <a:solidFill>
                  <a:srgbClr val="FF0000"/>
                </a:solidFill>
                <a:latin typeface="Comic Sans MS" pitchFamily="66" charset="0"/>
              </a:rPr>
              <a:t> »</a:t>
            </a:r>
            <a:r>
              <a:rPr lang="fr-FR" sz="2200" b="1" dirty="0">
                <a:solidFill>
                  <a:srgbClr val="FF0000"/>
                </a:solidFill>
                <a:latin typeface="Comic Sans MS" pitchFamily="66" charset="0"/>
              </a:rPr>
              <a:t> </a:t>
            </a:r>
            <a:r>
              <a:rPr lang="fr-FR" sz="2200" dirty="0" smtClean="0">
                <a:latin typeface="Comic Sans MS" pitchFamily="66" charset="0"/>
              </a:rPr>
              <a:t>comme le stockage d’énergie ou la récupération de la chaleur fatale. </a:t>
            </a:r>
          </a:p>
        </p:txBody>
      </p:sp>
      <p:sp>
        <p:nvSpPr>
          <p:cNvPr id="5" name="Titre 6"/>
          <p:cNvSpPr txBox="1">
            <a:spLocks/>
          </p:cNvSpPr>
          <p:nvPr/>
        </p:nvSpPr>
        <p:spPr>
          <a:xfrm>
            <a:off x="2339752" y="0"/>
            <a:ext cx="5040560" cy="908720"/>
          </a:xfrm>
          <a:prstGeom prst="rect">
            <a:avLst/>
          </a:prstGeom>
        </p:spPr>
        <p:txBody>
          <a:bodyPr vert="horz" lIns="0" tIns="0" rIns="0" bIns="0" rtlCol="0" anchor="ctr" anchorCtr="0">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all" spc="0" normalizeH="0" baseline="0" noProof="0" dirty="0" smtClean="0">
                <a:ln>
                  <a:noFill/>
                </a:ln>
                <a:solidFill>
                  <a:schemeClr val="bg1"/>
                </a:solidFill>
                <a:effectLst/>
                <a:uLnTx/>
                <a:uFillTx/>
                <a:latin typeface="Comic Sans MS" pitchFamily="66" charset="0"/>
                <a:ea typeface="+mj-ea"/>
                <a:cs typeface="Calibri" pitchFamily="34" charset="0"/>
              </a:rPr>
              <a:t>CONCLUSIONS</a:t>
            </a:r>
            <a:endParaRPr kumimoji="0" lang="fr-FR" sz="3200" b="1" i="0" u="none" strike="noStrike" kern="1200" cap="all" spc="0" normalizeH="0" baseline="0" noProof="0" dirty="0">
              <a:ln>
                <a:noFill/>
              </a:ln>
              <a:solidFill>
                <a:schemeClr val="bg1"/>
              </a:solidFill>
              <a:effectLst/>
              <a:uLnTx/>
              <a:uFillTx/>
              <a:latin typeface="Comic Sans MS" pitchFamily="66" charset="0"/>
              <a:ea typeface="+mj-ea"/>
              <a:cs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ea">
  <a:themeElements>
    <a:clrScheme name="ce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e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e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cea</Template>
  <TotalTime>19102</TotalTime>
  <Words>6148</Words>
  <Application>Microsoft Office PowerPoint</Application>
  <PresentationFormat>Affichage à l'écran (4:3)</PresentationFormat>
  <Paragraphs>895</Paragraphs>
  <Slides>62</Slides>
  <Notes>34</Notes>
  <HiddenSlides>1</HiddenSlides>
  <MMClips>0</MMClips>
  <ScaleCrop>false</ScaleCrop>
  <HeadingPairs>
    <vt:vector size="6" baseType="variant">
      <vt:variant>
        <vt:lpstr>Thème</vt:lpstr>
      </vt:variant>
      <vt:variant>
        <vt:i4>2</vt:i4>
      </vt:variant>
      <vt:variant>
        <vt:lpstr>Serveurs OLE incorporés</vt:lpstr>
      </vt:variant>
      <vt:variant>
        <vt:i4>3</vt:i4>
      </vt:variant>
      <vt:variant>
        <vt:lpstr>Titres des diapositives</vt:lpstr>
      </vt:variant>
      <vt:variant>
        <vt:i4>62</vt:i4>
      </vt:variant>
    </vt:vector>
  </HeadingPairs>
  <TitlesOfParts>
    <vt:vector size="67" baseType="lpstr">
      <vt:lpstr>cea</vt:lpstr>
      <vt:lpstr>1_cea</vt:lpstr>
      <vt:lpstr>Photo Editor Photo</vt:lpstr>
      <vt:lpstr>Image</vt:lpstr>
      <vt:lpstr>Clip</vt:lpstr>
      <vt:lpstr>Quel avenir pour l’énergie nucléaire ? </vt:lpstr>
      <vt:lpstr>PLAN DE L’EXPOSÉ</vt:lpstr>
      <vt:lpstr>Le Nucléaire aujourd’hui</vt:lpstr>
      <vt:lpstr>Le Nucléaire aujourd’hui</vt:lpstr>
      <vt:lpstr>Le Nucléaire aujourd’hui</vt:lpstr>
      <vt:lpstr>Le Nucléaire aujourd’hui</vt:lpstr>
      <vt:lpstr>PLAN DE L’EXPOSÉ</vt:lpstr>
      <vt:lpstr>CONTENU ÉNERGÉTIQUE</vt:lpstr>
      <vt:lpstr>ENERGIE Dans le monde</vt:lpstr>
      <vt:lpstr>Exemple de la chine</vt:lpstr>
      <vt:lpstr>ENERGIE &amp; Développement</vt:lpstr>
      <vt:lpstr>ENERGIE et climat</vt:lpstr>
      <vt:lpstr>ENERGIE et climat</vt:lpstr>
      <vt:lpstr>EMISSIONS DE CO2 DUES A L’énergie</vt:lpstr>
      <vt:lpstr>EMISSIONS DE CO2 dues A la production d’électricité </vt:lpstr>
      <vt:lpstr>EMISSIONS DE CO2 PAR SOURCE </vt:lpstr>
      <vt:lpstr>LES SOURCES D’énergie</vt:lpstr>
      <vt:lpstr>RESSOURCES MONDIALES</vt:lpstr>
      <vt:lpstr>LA RESSOURCE URANIUM</vt:lpstr>
      <vt:lpstr>PLAN DE L’EXPOSÉ</vt:lpstr>
      <vt:lpstr>LES PROGRAMMES DE R&amp;D</vt:lpstr>
      <vt:lpstr>R&amp;D : soutenir l’industrie nucléaire actuelle</vt:lpstr>
      <vt:lpstr>Améliorer les performances du combustible DES Réacteurs</vt:lpstr>
      <vt:lpstr>ExEmple: L’INTERACTION PASTILLE-GAINE</vt:lpstr>
      <vt:lpstr>LE REACTEUR Jules HorowiTZ </vt:lpstr>
      <vt:lpstr>POST-FUKUSHIMA AU CEA </vt:lpstr>
      <vt:lpstr> Le projet ASTRID </vt:lpstr>
      <vt:lpstr>Diapositive 28</vt:lpstr>
      <vt:lpstr>Diapositive 29</vt:lpstr>
      <vt:lpstr>DES INNOVATIONS DANS LES RNR-Na</vt:lpstr>
      <vt:lpstr> DES Avancées en TECHNOLOGIE DES RNR-Na </vt:lpstr>
      <vt:lpstr>L’option Gaz : GFR - ALLEGRO </vt:lpstr>
      <vt:lpstr>Déchets Nucléaires :  Quelles options pour le futur ?</vt:lpstr>
      <vt:lpstr>   R&amp;D SUR LA SÉPARATION DES ACTINIDES MINEURS   </vt:lpstr>
      <vt:lpstr>  LA FERMETURE DU CYCLE DU COMBUSTIBLE   </vt:lpstr>
      <vt:lpstr>PLAN DE L’EXPOSÉ</vt:lpstr>
      <vt:lpstr>Les scénarios de l’ANCRE</vt:lpstr>
      <vt:lpstr>Diapositive 38</vt:lpstr>
      <vt:lpstr>Hypothèses et grandes questions</vt:lpstr>
      <vt:lpstr>Les scénarios en bref</vt:lpstr>
      <vt:lpstr>Les émissions de CO2</vt:lpstr>
      <vt:lpstr>Scénarios ANCRE  par rapport aux scénarios du DNTE</vt:lpstr>
      <vt:lpstr>Diminution de l’énergie primaire par habitant</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Production d’éLECTRICITé Hypothèses communes</vt:lpstr>
      <vt:lpstr>Production d’électricité</vt:lpstr>
      <vt:lpstr>Puissance électrique installée</vt:lpstr>
      <vt:lpstr>Emissions de CO2  dues à la production d’énergie </vt:lpstr>
      <vt:lpstr>Diapositive 60</vt:lpstr>
      <vt:lpstr>Des verrous technologiques et organisationnels sur la route du facteur 4</vt:lpstr>
      <vt:lpstr>Diapositive 62</vt:lpstr>
    </vt:vector>
  </TitlesOfParts>
  <Company>cea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Scénarios 2050</dc:title>
  <dc:creator>Safa</dc:creator>
  <cp:lastModifiedBy>admin</cp:lastModifiedBy>
  <cp:revision>656</cp:revision>
  <cp:lastPrinted>2002-05-28T12:54:19Z</cp:lastPrinted>
  <dcterms:created xsi:type="dcterms:W3CDTF">2003-09-12T06:21:51Z</dcterms:created>
  <dcterms:modified xsi:type="dcterms:W3CDTF">2013-04-26T07:25:24Z</dcterms:modified>
</cp:coreProperties>
</file>